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3"/>
  </p:notesMasterIdLst>
  <p:sldIdLst>
    <p:sldId id="288" r:id="rId5"/>
    <p:sldId id="289" r:id="rId6"/>
    <p:sldId id="256" r:id="rId7"/>
    <p:sldId id="287" r:id="rId8"/>
    <p:sldId id="258" r:id="rId9"/>
    <p:sldId id="276" r:id="rId10"/>
    <p:sldId id="277" r:id="rId11"/>
    <p:sldId id="293" r:id="rId12"/>
    <p:sldId id="278" r:id="rId13"/>
    <p:sldId id="280" r:id="rId14"/>
    <p:sldId id="285" r:id="rId15"/>
    <p:sldId id="286" r:id="rId16"/>
    <p:sldId id="284" r:id="rId17"/>
    <p:sldId id="283" r:id="rId18"/>
    <p:sldId id="281" r:id="rId19"/>
    <p:sldId id="282" r:id="rId20"/>
    <p:sldId id="291" r:id="rId21"/>
    <p:sldId id="292"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86679" autoAdjust="0"/>
  </p:normalViewPr>
  <p:slideViewPr>
    <p:cSldViewPr>
      <p:cViewPr varScale="1">
        <p:scale>
          <a:sx n="96" d="100"/>
          <a:sy n="96" d="100"/>
        </p:scale>
        <p:origin x="1956"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6EB132-A1FD-4363-9F0D-50E0258E8B93}" type="datetimeFigureOut">
              <a:rPr lang="en-GB" smtClean="0"/>
              <a:t>03/11/2020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0CEA49-3A81-4017-9A9B-68553C3BDA55}" type="slidenum">
              <a:rPr lang="en-GB" smtClean="0"/>
              <a:t>‹#›</a:t>
            </a:fld>
            <a:endParaRPr lang="en-GB"/>
          </a:p>
        </p:txBody>
      </p:sp>
    </p:spTree>
    <p:extLst>
      <p:ext uri="{BB962C8B-B14F-4D97-AF65-F5344CB8AC3E}">
        <p14:creationId xmlns:p14="http://schemas.microsoft.com/office/powerpoint/2010/main" val="2732243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E71C4B6D-8733-46B1-ABF3-05ED738BCE3B}" type="slidenum">
              <a:rPr lang="en-GB" altLang="en-US">
                <a:latin typeface="Arial" charset="0"/>
              </a:rPr>
              <a:pPr eaLnBrk="1" hangingPunct="1"/>
              <a:t>4</a:t>
            </a:fld>
            <a:endParaRPr lang="en-GB" altLang="en-US">
              <a:latin typeface="Arial"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760472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A0CEA49-3A81-4017-9A9B-68553C3BDA55}" type="slidenum">
              <a:rPr lang="en-GB" smtClean="0"/>
              <a:t>5</a:t>
            </a:fld>
            <a:endParaRPr lang="en-GB"/>
          </a:p>
        </p:txBody>
      </p:sp>
    </p:spTree>
    <p:extLst>
      <p:ext uri="{BB962C8B-B14F-4D97-AF65-F5344CB8AC3E}">
        <p14:creationId xmlns:p14="http://schemas.microsoft.com/office/powerpoint/2010/main" val="34350483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The alternative</a:t>
            </a:r>
            <a:r>
              <a:rPr lang="en-GB" baseline="0" dirty="0" smtClean="0"/>
              <a:t> to sampling is to conduct a census </a:t>
            </a:r>
            <a:endParaRPr lang="en-GB" dirty="0" smtClean="0"/>
          </a:p>
          <a:p>
            <a:endParaRPr lang="en-GB" dirty="0"/>
          </a:p>
        </p:txBody>
      </p:sp>
      <p:sp>
        <p:nvSpPr>
          <p:cNvPr id="4" name="Slide Number Placeholder 3"/>
          <p:cNvSpPr>
            <a:spLocks noGrp="1"/>
          </p:cNvSpPr>
          <p:nvPr>
            <p:ph type="sldNum" sz="quarter" idx="10"/>
          </p:nvPr>
        </p:nvSpPr>
        <p:spPr/>
        <p:txBody>
          <a:bodyPr/>
          <a:lstStyle/>
          <a:p>
            <a:fld id="{8A0CEA49-3A81-4017-9A9B-68553C3BDA55}" type="slidenum">
              <a:rPr lang="en-GB" smtClean="0"/>
              <a:t>6</a:t>
            </a:fld>
            <a:endParaRPr lang="en-GB"/>
          </a:p>
        </p:txBody>
      </p:sp>
    </p:spTree>
    <p:extLst>
      <p:ext uri="{BB962C8B-B14F-4D97-AF65-F5344CB8AC3E}">
        <p14:creationId xmlns:p14="http://schemas.microsoft.com/office/powerpoint/2010/main" val="34464532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A0CEA49-3A81-4017-9A9B-68553C3BDA55}" type="slidenum">
              <a:rPr lang="en-GB" smtClean="0"/>
              <a:t>7</a:t>
            </a:fld>
            <a:endParaRPr lang="en-GB"/>
          </a:p>
        </p:txBody>
      </p:sp>
    </p:spTree>
    <p:extLst>
      <p:ext uri="{BB962C8B-B14F-4D97-AF65-F5344CB8AC3E}">
        <p14:creationId xmlns:p14="http://schemas.microsoft.com/office/powerpoint/2010/main" val="29548965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861ED91A-DA2B-49D3-B9C0-1CDC38CEB2FC}" type="slidenum">
              <a:rPr lang="en-GB" altLang="en-US">
                <a:latin typeface="Arial" panose="020B0604020202020204" pitchFamily="34" charset="0"/>
              </a:rPr>
              <a:pPr eaLnBrk="1" hangingPunct="1"/>
              <a:t>8</a:t>
            </a:fld>
            <a:endParaRPr lang="en-GB" altLang="en-US">
              <a:latin typeface="Arial" panose="020B0604020202020204" pitchFamily="34" charset="0"/>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9128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Random</a:t>
            </a:r>
            <a:r>
              <a:rPr lang="en-GB" baseline="0" dirty="0" smtClean="0"/>
              <a:t> sampling: A small sample chosen in this way may not have all of the characteristics of the population, so a very large sample would be needed to make sure it was representative. Costly and time consuming</a:t>
            </a:r>
          </a:p>
        </p:txBody>
      </p:sp>
      <p:sp>
        <p:nvSpPr>
          <p:cNvPr id="4" name="Slide Number Placeholder 3"/>
          <p:cNvSpPr>
            <a:spLocks noGrp="1"/>
          </p:cNvSpPr>
          <p:nvPr>
            <p:ph type="sldNum" sz="quarter" idx="10"/>
          </p:nvPr>
        </p:nvSpPr>
        <p:spPr/>
        <p:txBody>
          <a:bodyPr/>
          <a:lstStyle/>
          <a:p>
            <a:fld id="{8A0CEA49-3A81-4017-9A9B-68553C3BDA55}" type="slidenum">
              <a:rPr lang="en-GB" smtClean="0"/>
              <a:t>10</a:t>
            </a:fld>
            <a:endParaRPr lang="en-GB"/>
          </a:p>
        </p:txBody>
      </p:sp>
    </p:spTree>
    <p:extLst>
      <p:ext uri="{BB962C8B-B14F-4D97-AF65-F5344CB8AC3E}">
        <p14:creationId xmlns:p14="http://schemas.microsoft.com/office/powerpoint/2010/main" val="42213069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D3A1089C-354A-4166-8B76-73AFE886BA0D}" type="slidenum">
              <a:rPr lang="en-GB" altLang="en-US">
                <a:latin typeface="Arial" charset="0"/>
              </a:rPr>
              <a:pPr eaLnBrk="1" hangingPunct="1"/>
              <a:t>12</a:t>
            </a:fld>
            <a:endParaRPr lang="en-GB" altLang="en-US">
              <a:latin typeface="Arial"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6384081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1 minute</a:t>
            </a:r>
          </a:p>
          <a:p>
            <a:r>
              <a:rPr lang="en-GB" dirty="0" smtClean="0"/>
              <a:t>https://www.youtube.com/watch?v=NLzSz9VK2jY</a:t>
            </a:r>
          </a:p>
          <a:p>
            <a:endParaRPr lang="en-GB" dirty="0"/>
          </a:p>
        </p:txBody>
      </p:sp>
      <p:sp>
        <p:nvSpPr>
          <p:cNvPr id="4" name="Slide Number Placeholder 3"/>
          <p:cNvSpPr>
            <a:spLocks noGrp="1"/>
          </p:cNvSpPr>
          <p:nvPr>
            <p:ph type="sldNum" sz="quarter" idx="10"/>
          </p:nvPr>
        </p:nvSpPr>
        <p:spPr/>
        <p:txBody>
          <a:bodyPr/>
          <a:lstStyle/>
          <a:p>
            <a:fld id="{8A0CEA49-3A81-4017-9A9B-68553C3BDA55}" type="slidenum">
              <a:rPr lang="en-GB" smtClean="0"/>
              <a:t>13</a:t>
            </a:fld>
            <a:endParaRPr lang="en-GB"/>
          </a:p>
        </p:txBody>
      </p:sp>
    </p:spTree>
    <p:extLst>
      <p:ext uri="{BB962C8B-B14F-4D97-AF65-F5344CB8AC3E}">
        <p14:creationId xmlns:p14="http://schemas.microsoft.com/office/powerpoint/2010/main" val="22150961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B17D98AB-919E-4D49-9C34-F33703B7BD0F}" type="datetimeFigureOut">
              <a:rPr lang="en-GB" smtClean="0"/>
              <a:t>03/11/2020</a:t>
            </a:fld>
            <a:endParaRPr lang="en-GB"/>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GB"/>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DFBDB2DD-9F26-4E1C-8E86-B6002405AB82}" type="slidenum">
              <a:rPr lang="en-GB" smtClean="0"/>
              <a:t>‹#›</a:t>
            </a:fld>
            <a:endParaRPr lang="en-GB"/>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7D98AB-919E-4D49-9C34-F33703B7BD0F}" type="datetimeFigureOut">
              <a:rPr lang="en-GB" smtClean="0"/>
              <a:t>03/11/2020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BDB2DD-9F26-4E1C-8E86-B6002405AB82}"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7D98AB-919E-4D49-9C34-F33703B7BD0F}" type="datetimeFigureOut">
              <a:rPr lang="en-GB" smtClean="0"/>
              <a:t>03/11/2020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BDB2DD-9F26-4E1C-8E86-B6002405AB82}"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17D98AB-919E-4D49-9C34-F33703B7BD0F}" type="datetimeFigureOut">
              <a:rPr lang="en-GB" smtClean="0"/>
              <a:t>03/11/2020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BDB2DD-9F26-4E1C-8E86-B6002405AB82}"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7D98AB-919E-4D49-9C34-F33703B7BD0F}" type="datetimeFigureOut">
              <a:rPr lang="en-GB" smtClean="0"/>
              <a:t>03/11/2020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BDB2DD-9F26-4E1C-8E86-B6002405AB82}"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B17D98AB-919E-4D49-9C34-F33703B7BD0F}" type="datetimeFigureOut">
              <a:rPr lang="en-GB" smtClean="0"/>
              <a:t>03/11/2020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BDB2DD-9F26-4E1C-8E86-B6002405AB82}" type="slidenum">
              <a:rPr lang="en-GB" smtClean="0"/>
              <a:t>‹#›</a:t>
            </a:fld>
            <a:endParaRPr lang="en-GB"/>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17D98AB-919E-4D49-9C34-F33703B7BD0F}" type="datetimeFigureOut">
              <a:rPr lang="en-GB" smtClean="0"/>
              <a:t>03/11/2020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FBDB2DD-9F26-4E1C-8E86-B6002405AB82}"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7D98AB-919E-4D49-9C34-F33703B7BD0F}" type="datetimeFigureOut">
              <a:rPr lang="en-GB" smtClean="0"/>
              <a:t>03/11/2020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FBDB2DD-9F26-4E1C-8E86-B6002405AB82}"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7D98AB-919E-4D49-9C34-F33703B7BD0F}" type="datetimeFigureOut">
              <a:rPr lang="en-GB" smtClean="0"/>
              <a:t>03/11/2020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FBDB2DD-9F26-4E1C-8E86-B6002405AB82}"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17D98AB-919E-4D49-9C34-F33703B7BD0F}" type="datetimeFigureOut">
              <a:rPr lang="en-GB" smtClean="0"/>
              <a:t>03/11/2020</a:t>
            </a:fld>
            <a:endParaRPr lang="en-GB"/>
          </a:p>
        </p:txBody>
      </p:sp>
      <p:sp>
        <p:nvSpPr>
          <p:cNvPr id="7" name="Slide Number Placeholder 6"/>
          <p:cNvSpPr>
            <a:spLocks noGrp="1"/>
          </p:cNvSpPr>
          <p:nvPr>
            <p:ph type="sldNum" sz="quarter" idx="12"/>
          </p:nvPr>
        </p:nvSpPr>
        <p:spPr/>
        <p:txBody>
          <a:bodyPr/>
          <a:lstStyle/>
          <a:p>
            <a:fld id="{DFBDB2DD-9F26-4E1C-8E86-B6002405AB82}" type="slidenum">
              <a:rPr lang="en-GB" smtClean="0"/>
              <a:t>‹#›</a:t>
            </a:fld>
            <a:endParaRPr lang="en-GB"/>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GB"/>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7D98AB-919E-4D49-9C34-F33703B7BD0F}" type="datetimeFigureOut">
              <a:rPr lang="en-GB" smtClean="0"/>
              <a:t>03/11/2020</a:t>
            </a:fld>
            <a:endParaRPr lang="en-GB"/>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GB"/>
          </a:p>
        </p:txBody>
      </p:sp>
      <p:sp>
        <p:nvSpPr>
          <p:cNvPr id="7" name="Slide Number Placeholder 6"/>
          <p:cNvSpPr>
            <a:spLocks noGrp="1"/>
          </p:cNvSpPr>
          <p:nvPr>
            <p:ph type="sldNum" sz="quarter" idx="12"/>
          </p:nvPr>
        </p:nvSpPr>
        <p:spPr/>
        <p:txBody>
          <a:bodyPr/>
          <a:lstStyle/>
          <a:p>
            <a:fld id="{DFBDB2DD-9F26-4E1C-8E86-B6002405AB82}"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B17D98AB-919E-4D49-9C34-F33703B7BD0F}" type="datetimeFigureOut">
              <a:rPr lang="en-GB" smtClean="0"/>
              <a:t>03/11/2020</a:t>
            </a:fld>
            <a:endParaRPr lang="en-GB"/>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GB"/>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DFBDB2DD-9F26-4E1C-8E86-B6002405AB82}"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youtube.com/watch?v=NLzSz9VK2jY"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51146"/>
            <a:ext cx="7024744" cy="601136"/>
          </a:xfrm>
        </p:spPr>
        <p:txBody>
          <a:bodyPr>
            <a:noAutofit/>
          </a:bodyPr>
          <a:lstStyle/>
          <a:p>
            <a:r>
              <a:rPr lang="en-GB" sz="2000" dirty="0" smtClean="0"/>
              <a:t>Starter – reflect on your previous learning to answer the following</a:t>
            </a:r>
            <a:endParaRPr lang="en-GB" sz="2000" dirty="0"/>
          </a:p>
        </p:txBody>
      </p:sp>
      <p:pic>
        <p:nvPicPr>
          <p:cNvPr id="4" name="Picture 3"/>
          <p:cNvPicPr>
            <a:picLocks noChangeAspect="1"/>
          </p:cNvPicPr>
          <p:nvPr/>
        </p:nvPicPr>
        <p:blipFill>
          <a:blip r:embed="rId2"/>
          <a:stretch>
            <a:fillRect/>
          </a:stretch>
        </p:blipFill>
        <p:spPr>
          <a:xfrm>
            <a:off x="467544" y="1484784"/>
            <a:ext cx="8148852" cy="2592288"/>
          </a:xfrm>
          <a:prstGeom prst="rect">
            <a:avLst/>
          </a:prstGeom>
        </p:spPr>
      </p:pic>
    </p:spTree>
    <p:extLst>
      <p:ext uri="{BB962C8B-B14F-4D97-AF65-F5344CB8AC3E}">
        <p14:creationId xmlns:p14="http://schemas.microsoft.com/office/powerpoint/2010/main" val="14927308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55576" y="548680"/>
            <a:ext cx="3057148" cy="639762"/>
          </a:xfrm>
        </p:spPr>
        <p:txBody>
          <a:bodyPr/>
          <a:lstStyle/>
          <a:p>
            <a:r>
              <a:rPr lang="en-GB" dirty="0" smtClean="0"/>
              <a:t>Random Sampling</a:t>
            </a:r>
            <a:endParaRPr lang="en-GB" dirty="0"/>
          </a:p>
        </p:txBody>
      </p:sp>
      <p:sp>
        <p:nvSpPr>
          <p:cNvPr id="4" name="Content Placeholder 3"/>
          <p:cNvSpPr>
            <a:spLocks noGrp="1"/>
          </p:cNvSpPr>
          <p:nvPr>
            <p:ph sz="half" idx="2"/>
          </p:nvPr>
        </p:nvSpPr>
        <p:spPr>
          <a:xfrm>
            <a:off x="611560" y="1340768"/>
            <a:ext cx="3816424" cy="5040560"/>
          </a:xfrm>
        </p:spPr>
        <p:txBody>
          <a:bodyPr>
            <a:normAutofit/>
          </a:bodyPr>
          <a:lstStyle/>
          <a:p>
            <a:r>
              <a:rPr lang="en-GB" sz="2000" dirty="0" smtClean="0"/>
              <a:t>Every member of the population has an equal chance of being interviewed</a:t>
            </a:r>
          </a:p>
          <a:p>
            <a:r>
              <a:rPr lang="en-GB" sz="2000" dirty="0" smtClean="0"/>
              <a:t>Drawn from local electoral registers </a:t>
            </a:r>
            <a:r>
              <a:rPr lang="en-GB" sz="1800" dirty="0" smtClean="0"/>
              <a:t>(interviewers must call 3 times before giving up)</a:t>
            </a:r>
          </a:p>
          <a:p>
            <a:pPr marL="68580" indent="0">
              <a:buNone/>
            </a:pPr>
            <a:r>
              <a:rPr lang="en-GB" sz="1800" dirty="0" smtClean="0">
                <a:solidFill>
                  <a:srgbClr val="92D050"/>
                </a:solidFill>
              </a:rPr>
              <a:t>Advantage:</a:t>
            </a:r>
          </a:p>
          <a:p>
            <a:r>
              <a:rPr lang="en-GB" sz="2000" dirty="0" smtClean="0"/>
              <a:t>Bias cannot be introduced</a:t>
            </a:r>
          </a:p>
          <a:p>
            <a:pPr marL="68580" indent="0">
              <a:buNone/>
            </a:pPr>
            <a:r>
              <a:rPr lang="en-GB" sz="1800" dirty="0" smtClean="0">
                <a:solidFill>
                  <a:srgbClr val="FF0000"/>
                </a:solidFill>
              </a:rPr>
              <a:t>Disadvantage</a:t>
            </a:r>
            <a:r>
              <a:rPr lang="en-GB" sz="2000" dirty="0" smtClean="0">
                <a:solidFill>
                  <a:srgbClr val="FF0000"/>
                </a:solidFill>
              </a:rPr>
              <a:t>:</a:t>
            </a:r>
          </a:p>
          <a:p>
            <a:r>
              <a:rPr lang="en-GB" sz="2000" dirty="0" smtClean="0"/>
              <a:t>Can be expensive and time consuming</a:t>
            </a:r>
          </a:p>
          <a:p>
            <a:r>
              <a:rPr lang="en-GB" sz="2000" dirty="0" smtClean="0"/>
              <a:t>Assumes all members of the group are the same</a:t>
            </a:r>
          </a:p>
          <a:p>
            <a:endParaRPr lang="en-GB" sz="2000" dirty="0"/>
          </a:p>
        </p:txBody>
      </p:sp>
      <p:sp>
        <p:nvSpPr>
          <p:cNvPr id="5" name="Text Placeholder 4"/>
          <p:cNvSpPr>
            <a:spLocks noGrp="1"/>
          </p:cNvSpPr>
          <p:nvPr>
            <p:ph type="body" sz="quarter" idx="3"/>
          </p:nvPr>
        </p:nvSpPr>
        <p:spPr>
          <a:xfrm>
            <a:off x="4716016" y="548680"/>
            <a:ext cx="3055717" cy="639762"/>
          </a:xfrm>
        </p:spPr>
        <p:txBody>
          <a:bodyPr/>
          <a:lstStyle/>
          <a:p>
            <a:r>
              <a:rPr lang="en-GB" dirty="0" smtClean="0"/>
              <a:t>Quota Sampling</a:t>
            </a:r>
            <a:endParaRPr lang="en-GB" dirty="0"/>
          </a:p>
        </p:txBody>
      </p:sp>
      <p:sp>
        <p:nvSpPr>
          <p:cNvPr id="6" name="Content Placeholder 5"/>
          <p:cNvSpPr>
            <a:spLocks noGrp="1"/>
          </p:cNvSpPr>
          <p:nvPr>
            <p:ph sz="quarter" idx="4"/>
          </p:nvPr>
        </p:nvSpPr>
        <p:spPr>
          <a:xfrm>
            <a:off x="4427984" y="1412776"/>
            <a:ext cx="4104456" cy="4896544"/>
          </a:xfrm>
        </p:spPr>
        <p:txBody>
          <a:bodyPr>
            <a:noAutofit/>
          </a:bodyPr>
          <a:lstStyle/>
          <a:p>
            <a:r>
              <a:rPr lang="en-GB" sz="2000" dirty="0" smtClean="0"/>
              <a:t>The population is segmented into a number of groups which share specific characteristics</a:t>
            </a:r>
          </a:p>
          <a:p>
            <a:r>
              <a:rPr lang="en-GB" sz="2000" dirty="0" smtClean="0"/>
              <a:t>Often segmented based on demographics</a:t>
            </a:r>
          </a:p>
          <a:p>
            <a:r>
              <a:rPr lang="en-GB" sz="2000" dirty="0" smtClean="0"/>
              <a:t>Interviewers work to targets</a:t>
            </a:r>
          </a:p>
          <a:p>
            <a:pPr marL="68580" indent="0">
              <a:buNone/>
            </a:pPr>
            <a:r>
              <a:rPr lang="en-GB" sz="1800" dirty="0">
                <a:solidFill>
                  <a:srgbClr val="92D050"/>
                </a:solidFill>
              </a:rPr>
              <a:t>Advantage:</a:t>
            </a:r>
          </a:p>
          <a:p>
            <a:r>
              <a:rPr lang="en-GB" sz="2000" dirty="0" smtClean="0"/>
              <a:t>Can be cheaper</a:t>
            </a:r>
          </a:p>
          <a:p>
            <a:pPr marL="68580" indent="0">
              <a:buNone/>
            </a:pPr>
            <a:r>
              <a:rPr lang="en-GB" sz="1800" dirty="0" smtClean="0">
                <a:solidFill>
                  <a:srgbClr val="FF0000"/>
                </a:solidFill>
              </a:rPr>
              <a:t>Disadvantage:</a:t>
            </a:r>
          </a:p>
          <a:p>
            <a:r>
              <a:rPr lang="en-GB" sz="2000" dirty="0" smtClean="0"/>
              <a:t>Results are not statistically representative of the population and are not randomly chosen</a:t>
            </a:r>
            <a:endParaRPr lang="en-GB" sz="2000" dirty="0"/>
          </a:p>
        </p:txBody>
      </p:sp>
    </p:spTree>
    <p:extLst>
      <p:ext uri="{BB962C8B-B14F-4D97-AF65-F5344CB8AC3E}">
        <p14:creationId xmlns:p14="http://schemas.microsoft.com/office/powerpoint/2010/main" val="2241350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Random Sampling</a:t>
            </a:r>
            <a:endParaRPr lang="en-GB" dirty="0"/>
          </a:p>
        </p:txBody>
      </p:sp>
      <p:sp>
        <p:nvSpPr>
          <p:cNvPr id="3" name="Content Placeholder 2"/>
          <p:cNvSpPr>
            <a:spLocks noGrp="1"/>
          </p:cNvSpPr>
          <p:nvPr>
            <p:ph idx="1"/>
          </p:nvPr>
        </p:nvSpPr>
        <p:spPr/>
        <p:txBody>
          <a:bodyPr>
            <a:normAutofit lnSpcReduction="10000"/>
          </a:bodyPr>
          <a:lstStyle/>
          <a:p>
            <a:pPr marL="68580" indent="0">
              <a:buNone/>
            </a:pPr>
            <a:r>
              <a:rPr lang="en-GB" altLang="en-US" dirty="0" smtClean="0"/>
              <a:t>Where </a:t>
            </a:r>
            <a:r>
              <a:rPr lang="en-GB" altLang="en-US" dirty="0"/>
              <a:t>everyone in the population has an equal chance of being included in the survey</a:t>
            </a:r>
          </a:p>
          <a:p>
            <a:pPr marL="68580" indent="0">
              <a:buNone/>
            </a:pPr>
            <a:endParaRPr lang="en-GB" altLang="en-US" dirty="0" smtClean="0"/>
          </a:p>
          <a:p>
            <a:r>
              <a:rPr lang="en-GB" altLang="en-US" dirty="0" smtClean="0"/>
              <a:t>What </a:t>
            </a:r>
            <a:r>
              <a:rPr lang="en-GB" altLang="en-US" dirty="0"/>
              <a:t>is your favourite flavour of ice?</a:t>
            </a:r>
          </a:p>
          <a:p>
            <a:r>
              <a:rPr lang="en-GB" altLang="en-US" dirty="0"/>
              <a:t>Do you like marshmallows on your ice cream?</a:t>
            </a:r>
          </a:p>
          <a:p>
            <a:r>
              <a:rPr lang="en-GB" altLang="en-US" dirty="0"/>
              <a:t>What is your favourite brand of ice </a:t>
            </a:r>
            <a:r>
              <a:rPr lang="en-GB" altLang="en-US" dirty="0" smtClean="0"/>
              <a:t>cream?</a:t>
            </a:r>
            <a:endParaRPr lang="en-GB" altLang="en-US" dirty="0"/>
          </a:p>
          <a:p>
            <a:endParaRPr lang="en-GB" dirty="0"/>
          </a:p>
        </p:txBody>
      </p:sp>
    </p:spTree>
    <p:extLst>
      <p:ext uri="{BB962C8B-B14F-4D97-AF65-F5344CB8AC3E}">
        <p14:creationId xmlns:p14="http://schemas.microsoft.com/office/powerpoint/2010/main" val="29014157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043608" y="620688"/>
            <a:ext cx="7024744" cy="1143000"/>
          </a:xfrm>
        </p:spPr>
        <p:txBody>
          <a:bodyPr/>
          <a:lstStyle/>
          <a:p>
            <a:pPr eaLnBrk="1" hangingPunct="1"/>
            <a:r>
              <a:rPr lang="en-GB" altLang="en-US" dirty="0" smtClean="0"/>
              <a:t>Quota Sampling</a:t>
            </a:r>
          </a:p>
        </p:txBody>
      </p:sp>
      <p:sp>
        <p:nvSpPr>
          <p:cNvPr id="24579" name="Rectangle 3"/>
          <p:cNvSpPr>
            <a:spLocks noGrp="1" noChangeArrowheads="1"/>
          </p:cNvSpPr>
          <p:nvPr>
            <p:ph type="body" idx="1"/>
          </p:nvPr>
        </p:nvSpPr>
        <p:spPr>
          <a:xfrm>
            <a:off x="899592" y="1916832"/>
            <a:ext cx="7416824" cy="4032448"/>
          </a:xfrm>
        </p:spPr>
        <p:txBody>
          <a:bodyPr>
            <a:normAutofit/>
          </a:bodyPr>
          <a:lstStyle/>
          <a:p>
            <a:pPr eaLnBrk="1" hangingPunct="1">
              <a:lnSpc>
                <a:spcPct val="90000"/>
              </a:lnSpc>
              <a:buFont typeface="Wingdings" pitchFamily="2" charset="2"/>
              <a:buNone/>
            </a:pPr>
            <a:endParaRPr lang="en-US" altLang="en-US" sz="2100" dirty="0" smtClean="0"/>
          </a:p>
          <a:p>
            <a:pPr eaLnBrk="1" hangingPunct="1">
              <a:lnSpc>
                <a:spcPct val="90000"/>
              </a:lnSpc>
            </a:pPr>
            <a:r>
              <a:rPr lang="en-GB" altLang="en-US" sz="2100" b="1" dirty="0" smtClean="0"/>
              <a:t>Quota Sampling</a:t>
            </a:r>
            <a:r>
              <a:rPr lang="en-GB" altLang="en-US" sz="2100" dirty="0" smtClean="0"/>
              <a:t> – attempts to select the individuals in the survey in </a:t>
            </a:r>
            <a:r>
              <a:rPr lang="en-GB" altLang="en-US" sz="2100" b="1" dirty="0" smtClean="0"/>
              <a:t>relation to the characteristics </a:t>
            </a:r>
            <a:r>
              <a:rPr lang="en-GB" altLang="en-US" sz="2100" dirty="0" smtClean="0"/>
              <a:t>of the overall market or population</a:t>
            </a:r>
          </a:p>
          <a:p>
            <a:pPr eaLnBrk="1" hangingPunct="1">
              <a:lnSpc>
                <a:spcPct val="90000"/>
              </a:lnSpc>
              <a:buFont typeface="Wingdings" pitchFamily="2" charset="2"/>
              <a:buNone/>
            </a:pPr>
            <a:endParaRPr lang="en-US" altLang="en-US" sz="2100" b="1" dirty="0" smtClean="0"/>
          </a:p>
          <a:p>
            <a:pPr eaLnBrk="1" hangingPunct="1">
              <a:lnSpc>
                <a:spcPct val="90000"/>
              </a:lnSpc>
            </a:pPr>
            <a:r>
              <a:rPr lang="en-US" altLang="en-US" sz="2100" dirty="0" smtClean="0"/>
              <a:t>Quota sampling is often used in market research. Interviewers are required to find cases with particular characteristics. </a:t>
            </a:r>
          </a:p>
          <a:p>
            <a:pPr eaLnBrk="1" hangingPunct="1">
              <a:lnSpc>
                <a:spcPct val="90000"/>
              </a:lnSpc>
            </a:pPr>
            <a:r>
              <a:rPr lang="en-US" altLang="en-US" sz="2100" dirty="0" smtClean="0"/>
              <a:t>They are given quota of particular types of people to interview and the quota are organised so that final sample should be representative of population. </a:t>
            </a:r>
            <a:endParaRPr lang="en-US" altLang="en-US" sz="2100" u="sng" dirty="0" smtClean="0"/>
          </a:p>
        </p:txBody>
      </p:sp>
      <p:sp>
        <p:nvSpPr>
          <p:cNvPr id="24580" name="Text Box 4"/>
          <p:cNvSpPr txBox="1">
            <a:spLocks noChangeArrowheads="1"/>
          </p:cNvSpPr>
          <p:nvPr/>
        </p:nvSpPr>
        <p:spPr bwMode="auto">
          <a:xfrm>
            <a:off x="1043608" y="2132856"/>
            <a:ext cx="7488832" cy="4031873"/>
          </a:xfrm>
          <a:prstGeom prst="rect">
            <a:avLst/>
          </a:prstGeom>
          <a:solidFill>
            <a:schemeClr val="accent2"/>
          </a:solidFill>
          <a:ln>
            <a:noFill/>
          </a:ln>
          <a:effectLst/>
        </p:spPr>
        <p:txBody>
          <a:bodyPr wrap="square">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ctr" eaLnBrk="1" hangingPunct="1">
              <a:spcBef>
                <a:spcPct val="50000"/>
              </a:spcBef>
            </a:pPr>
            <a:r>
              <a:rPr lang="en-US" altLang="en-US" sz="3200" dirty="0">
                <a:solidFill>
                  <a:schemeClr val="bg1"/>
                </a:solidFill>
                <a:latin typeface="+mj-lt"/>
              </a:rPr>
              <a:t>Have you ever been ambling along your local High Street, noticed a Market Researcher with a clipboard and thought "I don't mind being asked some questions - it might be interesting", only to find that the researcher looks straight through you? </a:t>
            </a:r>
          </a:p>
        </p:txBody>
      </p:sp>
    </p:spTree>
    <p:extLst>
      <p:ext uri="{BB962C8B-B14F-4D97-AF65-F5344CB8AC3E}">
        <p14:creationId xmlns:p14="http://schemas.microsoft.com/office/powerpoint/2010/main" val="16095625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4580"/>
                                        </p:tgtEl>
                                        <p:attrNameLst>
                                          <p:attrName>style.visibility</p:attrName>
                                        </p:attrNameLst>
                                      </p:cBhvr>
                                      <p:to>
                                        <p:strVal val="visible"/>
                                      </p:to>
                                    </p:set>
                                    <p:anim calcmode="lin" valueType="num">
                                      <p:cBhvr additive="base">
                                        <p:cTn id="7" dur="500" fill="hold"/>
                                        <p:tgtEl>
                                          <p:spTgt spid="24580"/>
                                        </p:tgtEl>
                                        <p:attrNameLst>
                                          <p:attrName>ppt_x</p:attrName>
                                        </p:attrNameLst>
                                      </p:cBhvr>
                                      <p:tavLst>
                                        <p:tav tm="0">
                                          <p:val>
                                            <p:strVal val="#ppt_x"/>
                                          </p:val>
                                        </p:tav>
                                        <p:tav tm="100000">
                                          <p:val>
                                            <p:strVal val="#ppt_x"/>
                                          </p:val>
                                        </p:tav>
                                      </p:tavLst>
                                    </p:anim>
                                    <p:anim calcmode="lin" valueType="num">
                                      <p:cBhvr additive="base">
                                        <p:cTn id="8" dur="500" fill="hold"/>
                                        <p:tgtEl>
                                          <p:spTgt spid="2458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xit" presetSubtype="4" fill="hold" grpId="1" nodeType="clickEffect">
                                  <p:stCondLst>
                                    <p:cond delay="0"/>
                                  </p:stCondLst>
                                  <p:childTnLst>
                                    <p:anim calcmode="lin" valueType="num">
                                      <p:cBhvr additive="base">
                                        <p:cTn id="12" dur="500"/>
                                        <p:tgtEl>
                                          <p:spTgt spid="24580"/>
                                        </p:tgtEl>
                                        <p:attrNameLst>
                                          <p:attrName>ppt_x</p:attrName>
                                        </p:attrNameLst>
                                      </p:cBhvr>
                                      <p:tavLst>
                                        <p:tav tm="0">
                                          <p:val>
                                            <p:strVal val="ppt_x"/>
                                          </p:val>
                                        </p:tav>
                                        <p:tav tm="100000">
                                          <p:val>
                                            <p:strVal val="ppt_x"/>
                                          </p:val>
                                        </p:tav>
                                      </p:tavLst>
                                    </p:anim>
                                    <p:anim calcmode="lin" valueType="num">
                                      <p:cBhvr additive="base">
                                        <p:cTn id="13" dur="500"/>
                                        <p:tgtEl>
                                          <p:spTgt spid="24580"/>
                                        </p:tgtEl>
                                        <p:attrNameLst>
                                          <p:attrName>ppt_y</p:attrName>
                                        </p:attrNameLst>
                                      </p:cBhvr>
                                      <p:tavLst>
                                        <p:tav tm="0">
                                          <p:val>
                                            <p:strVal val="ppt_y"/>
                                          </p:val>
                                        </p:tav>
                                        <p:tav tm="100000">
                                          <p:val>
                                            <p:strVal val="1+ppt_h/2"/>
                                          </p:val>
                                        </p:tav>
                                      </p:tavLst>
                                    </p:anim>
                                    <p:set>
                                      <p:cBhvr>
                                        <p:cTn id="14" dur="1" fill="hold">
                                          <p:stCondLst>
                                            <p:cond delay="499"/>
                                          </p:stCondLst>
                                        </p:cTn>
                                        <p:tgtEl>
                                          <p:spTgt spid="24580"/>
                                        </p:tgtEl>
                                        <p:attrNameLst>
                                          <p:attrName>style.visibility</p:attrName>
                                        </p:attrNameLst>
                                      </p:cBhvr>
                                      <p:to>
                                        <p:strVal val="hidden"/>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3" presetClass="entr" presetSubtype="10" fill="hold" nodeType="clickEffect">
                                  <p:stCondLst>
                                    <p:cond delay="0"/>
                                  </p:stCondLst>
                                  <p:childTnLst>
                                    <p:set>
                                      <p:cBhvr>
                                        <p:cTn id="18" dur="1" fill="hold">
                                          <p:stCondLst>
                                            <p:cond delay="0"/>
                                          </p:stCondLst>
                                        </p:cTn>
                                        <p:tgtEl>
                                          <p:spTgt spid="24579">
                                            <p:txEl>
                                              <p:pRg st="1" end="1"/>
                                            </p:txEl>
                                          </p:spTgt>
                                        </p:tgtEl>
                                        <p:attrNameLst>
                                          <p:attrName>style.visibility</p:attrName>
                                        </p:attrNameLst>
                                      </p:cBhvr>
                                      <p:to>
                                        <p:strVal val="visible"/>
                                      </p:to>
                                    </p:set>
                                    <p:animEffect transition="in" filter="blinds(horizontal)">
                                      <p:cBhvr>
                                        <p:cTn id="19" dur="500"/>
                                        <p:tgtEl>
                                          <p:spTgt spid="24579">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3" presetClass="entr" presetSubtype="10" fill="hold" nodeType="clickEffect">
                                  <p:stCondLst>
                                    <p:cond delay="0"/>
                                  </p:stCondLst>
                                  <p:childTnLst>
                                    <p:set>
                                      <p:cBhvr>
                                        <p:cTn id="23" dur="1" fill="hold">
                                          <p:stCondLst>
                                            <p:cond delay="0"/>
                                          </p:stCondLst>
                                        </p:cTn>
                                        <p:tgtEl>
                                          <p:spTgt spid="24579">
                                            <p:txEl>
                                              <p:pRg st="3" end="3"/>
                                            </p:txEl>
                                          </p:spTgt>
                                        </p:tgtEl>
                                        <p:attrNameLst>
                                          <p:attrName>style.visibility</p:attrName>
                                        </p:attrNameLst>
                                      </p:cBhvr>
                                      <p:to>
                                        <p:strVal val="visible"/>
                                      </p:to>
                                    </p:set>
                                    <p:animEffect transition="in" filter="blinds(horizontal)">
                                      <p:cBhvr>
                                        <p:cTn id="24" dur="500"/>
                                        <p:tgtEl>
                                          <p:spTgt spid="24579">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24579">
                                            <p:txEl>
                                              <p:pRg st="4" end="4"/>
                                            </p:txEl>
                                          </p:spTgt>
                                        </p:tgtEl>
                                        <p:attrNameLst>
                                          <p:attrName>style.visibility</p:attrName>
                                        </p:attrNameLst>
                                      </p:cBhvr>
                                      <p:to>
                                        <p:strVal val="visible"/>
                                      </p:to>
                                    </p:set>
                                    <p:animEffect transition="in" filter="blinds(horizontal)">
                                      <p:cBhvr>
                                        <p:cTn id="29" dur="500"/>
                                        <p:tgtEl>
                                          <p:spTgt spid="245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animBg="1"/>
      <p:bldP spid="24580"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476672"/>
            <a:ext cx="7024744" cy="864096"/>
          </a:xfrm>
        </p:spPr>
        <p:txBody>
          <a:bodyPr/>
          <a:lstStyle/>
          <a:p>
            <a:r>
              <a:rPr lang="en-GB" dirty="0" smtClean="0"/>
              <a:t>Quota Sampling</a:t>
            </a:r>
            <a:endParaRPr lang="en-GB" dirty="0"/>
          </a:p>
        </p:txBody>
      </p:sp>
      <p:pic>
        <p:nvPicPr>
          <p:cNvPr id="2050" name="Picture 2">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75656" y="1695450"/>
            <a:ext cx="6105525" cy="3467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988199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836712"/>
            <a:ext cx="7024744" cy="673144"/>
          </a:xfrm>
        </p:spPr>
        <p:txBody>
          <a:bodyPr>
            <a:normAutofit fontScale="90000"/>
          </a:bodyPr>
          <a:lstStyle/>
          <a:p>
            <a:r>
              <a:rPr lang="en-GB" dirty="0" smtClean="0"/>
              <a:t>Bias</a:t>
            </a:r>
            <a:endParaRPr lang="en-GB" dirty="0"/>
          </a:p>
        </p:txBody>
      </p:sp>
      <p:sp>
        <p:nvSpPr>
          <p:cNvPr id="3" name="Content Placeholder 2"/>
          <p:cNvSpPr>
            <a:spLocks noGrp="1"/>
          </p:cNvSpPr>
          <p:nvPr>
            <p:ph idx="1"/>
          </p:nvPr>
        </p:nvSpPr>
        <p:spPr>
          <a:xfrm>
            <a:off x="971600" y="1772816"/>
            <a:ext cx="7200800" cy="4392488"/>
          </a:xfrm>
        </p:spPr>
        <p:txBody>
          <a:bodyPr>
            <a:normAutofit lnSpcReduction="10000"/>
          </a:bodyPr>
          <a:lstStyle/>
          <a:p>
            <a:r>
              <a:rPr lang="en-GB" dirty="0" smtClean="0"/>
              <a:t>Can cause data within a sample to be weighted towards one side.</a:t>
            </a:r>
          </a:p>
          <a:p>
            <a:endParaRPr lang="en-GB" dirty="0"/>
          </a:p>
          <a:p>
            <a:r>
              <a:rPr lang="en-GB" dirty="0" smtClean="0"/>
              <a:t>For example, too many teenagers between the ages of 16-19 within a research sample.</a:t>
            </a:r>
          </a:p>
          <a:p>
            <a:endParaRPr lang="en-GB" dirty="0"/>
          </a:p>
          <a:p>
            <a:r>
              <a:rPr lang="en-GB" dirty="0" smtClean="0"/>
              <a:t>It is possible, that results from a sample may be different from those that would have been obtained if the who population had been questioned. This is known as sampling discrepancy. This greater the discrepancy the less reliable the data obtained.</a:t>
            </a:r>
            <a:endParaRPr lang="en-GB" dirty="0"/>
          </a:p>
          <a:p>
            <a:endParaRPr lang="en-GB" dirty="0"/>
          </a:p>
        </p:txBody>
      </p:sp>
    </p:spTree>
    <p:extLst>
      <p:ext uri="{BB962C8B-B14F-4D97-AF65-F5344CB8AC3E}">
        <p14:creationId xmlns:p14="http://schemas.microsoft.com/office/powerpoint/2010/main" val="38291336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Confidence Level</a:t>
            </a:r>
            <a:endParaRPr lang="en-GB" dirty="0"/>
          </a:p>
        </p:txBody>
      </p:sp>
      <p:sp>
        <p:nvSpPr>
          <p:cNvPr id="3" name="Content Placeholder 2"/>
          <p:cNvSpPr>
            <a:spLocks noGrp="1"/>
          </p:cNvSpPr>
          <p:nvPr>
            <p:ph idx="1"/>
          </p:nvPr>
        </p:nvSpPr>
        <p:spPr/>
        <p:txBody>
          <a:bodyPr/>
          <a:lstStyle/>
          <a:p>
            <a:r>
              <a:rPr lang="en-GB" dirty="0" smtClean="0"/>
              <a:t>The degree to which the statistics are a reliable predictor of actual events is known as the </a:t>
            </a:r>
            <a:r>
              <a:rPr lang="en-GB" b="1" dirty="0" smtClean="0"/>
              <a:t>confidence level</a:t>
            </a:r>
            <a:r>
              <a:rPr lang="en-GB" dirty="0" smtClean="0"/>
              <a:t>.</a:t>
            </a:r>
          </a:p>
          <a:p>
            <a:endParaRPr lang="en-GB" dirty="0"/>
          </a:p>
          <a:p>
            <a:r>
              <a:rPr lang="en-GB" dirty="0" smtClean="0"/>
              <a:t>95% confidence level normally means that the prediction will be correct 19 times of 20.</a:t>
            </a:r>
            <a:endParaRPr lang="en-GB" dirty="0"/>
          </a:p>
        </p:txBody>
      </p:sp>
    </p:spTree>
    <p:extLst>
      <p:ext uri="{BB962C8B-B14F-4D97-AF65-F5344CB8AC3E}">
        <p14:creationId xmlns:p14="http://schemas.microsoft.com/office/powerpoint/2010/main" val="26566218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620688"/>
            <a:ext cx="7024744" cy="1143000"/>
          </a:xfrm>
        </p:spPr>
        <p:txBody>
          <a:bodyPr>
            <a:normAutofit/>
          </a:bodyPr>
          <a:lstStyle/>
          <a:p>
            <a:r>
              <a:rPr lang="en-GB" dirty="0" smtClean="0"/>
              <a:t>Activities</a:t>
            </a:r>
            <a:endParaRPr lang="en-GB" dirty="0"/>
          </a:p>
        </p:txBody>
      </p:sp>
      <p:sp>
        <p:nvSpPr>
          <p:cNvPr id="3" name="Content Placeholder 2"/>
          <p:cNvSpPr>
            <a:spLocks noGrp="1"/>
          </p:cNvSpPr>
          <p:nvPr>
            <p:ph idx="1"/>
          </p:nvPr>
        </p:nvSpPr>
        <p:spPr>
          <a:xfrm>
            <a:off x="1043608" y="1916832"/>
            <a:ext cx="7272808" cy="4032448"/>
          </a:xfrm>
        </p:spPr>
        <p:txBody>
          <a:bodyPr>
            <a:normAutofit/>
          </a:bodyPr>
          <a:lstStyle/>
          <a:p>
            <a:r>
              <a:rPr lang="en-GB" dirty="0" smtClean="0"/>
              <a:t>Read pages 61 and 62 of HJR.</a:t>
            </a:r>
          </a:p>
          <a:p>
            <a:endParaRPr lang="en-GB" dirty="0"/>
          </a:p>
          <a:p>
            <a:r>
              <a:rPr lang="en-GB" dirty="0" smtClean="0"/>
              <a:t>Complete Question 1.</a:t>
            </a:r>
          </a:p>
          <a:p>
            <a:endParaRPr lang="en-GB" dirty="0"/>
          </a:p>
          <a:p>
            <a:r>
              <a:rPr lang="en-GB" dirty="0" smtClean="0"/>
              <a:t>Read the case study and answer questions 1, 3 and 4</a:t>
            </a:r>
            <a:endParaRPr lang="en-GB" dirty="0"/>
          </a:p>
          <a:p>
            <a:endParaRPr lang="en-GB" dirty="0" smtClean="0"/>
          </a:p>
          <a:p>
            <a:r>
              <a:rPr lang="en-GB" sz="1800" i="1" dirty="0" smtClean="0"/>
              <a:t>Extension: test your knowledge and understanding of Market Research using the tasks on GOL</a:t>
            </a:r>
            <a:endParaRPr lang="en-GB" sz="1800" i="1" dirty="0"/>
          </a:p>
        </p:txBody>
      </p:sp>
    </p:spTree>
    <p:extLst>
      <p:ext uri="{BB962C8B-B14F-4D97-AF65-F5344CB8AC3E}">
        <p14:creationId xmlns:p14="http://schemas.microsoft.com/office/powerpoint/2010/main" val="21723705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601136"/>
          </a:xfrm>
        </p:spPr>
        <p:txBody>
          <a:bodyPr>
            <a:normAutofit/>
          </a:bodyPr>
          <a:lstStyle/>
          <a:p>
            <a:r>
              <a:rPr lang="en-GB" sz="3200" dirty="0" smtClean="0"/>
              <a:t>Past paper question</a:t>
            </a:r>
            <a:endParaRPr lang="en-GB" sz="3200" dirty="0"/>
          </a:p>
        </p:txBody>
      </p:sp>
      <p:sp>
        <p:nvSpPr>
          <p:cNvPr id="3" name="Content Placeholder 2"/>
          <p:cNvSpPr>
            <a:spLocks noGrp="1"/>
          </p:cNvSpPr>
          <p:nvPr>
            <p:ph idx="1"/>
          </p:nvPr>
        </p:nvSpPr>
        <p:spPr>
          <a:xfrm>
            <a:off x="1043492" y="3068960"/>
            <a:ext cx="6777317" cy="3168352"/>
          </a:xfrm>
        </p:spPr>
        <p:txBody>
          <a:bodyPr/>
          <a:lstStyle/>
          <a:p>
            <a:r>
              <a:rPr lang="en-GB" dirty="0" smtClean="0"/>
              <a:t>Two arguments in favour of carrying out Market Research (analysed and evaluated)</a:t>
            </a:r>
          </a:p>
          <a:p>
            <a:r>
              <a:rPr lang="en-GB" dirty="0" smtClean="0"/>
              <a:t>Two arguments against carrying out Market Research (analysed and evaluated)</a:t>
            </a:r>
          </a:p>
          <a:p>
            <a:r>
              <a:rPr lang="en-GB" dirty="0" smtClean="0"/>
              <a:t>Conclusion - </a:t>
            </a:r>
          </a:p>
          <a:p>
            <a:endParaRPr lang="en-GB" dirty="0"/>
          </a:p>
        </p:txBody>
      </p:sp>
      <p:pic>
        <p:nvPicPr>
          <p:cNvPr id="4" name="Picture 3"/>
          <p:cNvPicPr>
            <a:picLocks noChangeAspect="1"/>
          </p:cNvPicPr>
          <p:nvPr/>
        </p:nvPicPr>
        <p:blipFill>
          <a:blip r:embed="rId2"/>
          <a:stretch>
            <a:fillRect/>
          </a:stretch>
        </p:blipFill>
        <p:spPr>
          <a:xfrm>
            <a:off x="899592" y="1772816"/>
            <a:ext cx="7387327" cy="936104"/>
          </a:xfrm>
          <a:prstGeom prst="rect">
            <a:avLst/>
          </a:prstGeom>
        </p:spPr>
      </p:pic>
    </p:spTree>
    <p:extLst>
      <p:ext uri="{BB962C8B-B14F-4D97-AF65-F5344CB8AC3E}">
        <p14:creationId xmlns:p14="http://schemas.microsoft.com/office/powerpoint/2010/main" val="4249870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019175" y="1114425"/>
            <a:ext cx="7105650" cy="4629150"/>
          </a:xfrm>
          <a:prstGeom prst="rect">
            <a:avLst/>
          </a:prstGeom>
        </p:spPr>
      </p:pic>
    </p:spTree>
    <p:extLst>
      <p:ext uri="{BB962C8B-B14F-4D97-AF65-F5344CB8AC3E}">
        <p14:creationId xmlns:p14="http://schemas.microsoft.com/office/powerpoint/2010/main" val="23991874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b="152"/>
          <a:stretch/>
        </p:blipFill>
        <p:spPr>
          <a:xfrm>
            <a:off x="971600" y="980729"/>
            <a:ext cx="7153275" cy="4536504"/>
          </a:xfrm>
          <a:prstGeom prst="rect">
            <a:avLst/>
          </a:prstGeom>
        </p:spPr>
      </p:pic>
    </p:spTree>
    <p:extLst>
      <p:ext uri="{BB962C8B-B14F-4D97-AF65-F5344CB8AC3E}">
        <p14:creationId xmlns:p14="http://schemas.microsoft.com/office/powerpoint/2010/main" val="3693023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Sampling</a:t>
            </a:r>
            <a:endParaRPr lang="en-GB" dirty="0"/>
          </a:p>
        </p:txBody>
      </p:sp>
    </p:spTree>
    <p:extLst>
      <p:ext uri="{BB962C8B-B14F-4D97-AF65-F5344CB8AC3E}">
        <p14:creationId xmlns:p14="http://schemas.microsoft.com/office/powerpoint/2010/main" val="2023232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539552" y="476672"/>
            <a:ext cx="7024744" cy="936104"/>
          </a:xfrm>
        </p:spPr>
        <p:txBody>
          <a:bodyPr>
            <a:normAutofit/>
          </a:bodyPr>
          <a:lstStyle/>
          <a:p>
            <a:pPr eaLnBrk="1" hangingPunct="1"/>
            <a:r>
              <a:rPr lang="en-GB" altLang="en-US" dirty="0" smtClean="0"/>
              <a:t>Starter</a:t>
            </a:r>
          </a:p>
        </p:txBody>
      </p:sp>
      <p:sp>
        <p:nvSpPr>
          <p:cNvPr id="3075" name="Rectangle 3"/>
          <p:cNvSpPr>
            <a:spLocks noGrp="1" noChangeArrowheads="1"/>
          </p:cNvSpPr>
          <p:nvPr>
            <p:ph type="body" idx="1"/>
          </p:nvPr>
        </p:nvSpPr>
        <p:spPr>
          <a:xfrm>
            <a:off x="827584" y="1628800"/>
            <a:ext cx="6777317" cy="3508977"/>
          </a:xfrm>
        </p:spPr>
        <p:txBody>
          <a:bodyPr>
            <a:noAutofit/>
          </a:bodyPr>
          <a:lstStyle/>
          <a:p>
            <a:pPr eaLnBrk="1" hangingPunct="1">
              <a:lnSpc>
                <a:spcPct val="90000"/>
              </a:lnSpc>
              <a:buFont typeface="Wingdings" pitchFamily="2" charset="2"/>
              <a:buNone/>
            </a:pPr>
            <a:r>
              <a:rPr lang="en-GB" altLang="en-US" sz="2200" b="1" dirty="0" smtClean="0"/>
              <a:t>True or False</a:t>
            </a:r>
          </a:p>
          <a:p>
            <a:pPr eaLnBrk="1" hangingPunct="1">
              <a:lnSpc>
                <a:spcPct val="90000"/>
              </a:lnSpc>
            </a:pPr>
            <a:r>
              <a:rPr lang="en-GB" altLang="en-US" sz="2200" dirty="0" smtClean="0">
                <a:solidFill>
                  <a:schemeClr val="hlink"/>
                </a:solidFill>
              </a:rPr>
              <a:t>When a firm is releasing a completely new product they are likely to use primary research</a:t>
            </a:r>
          </a:p>
          <a:p>
            <a:pPr eaLnBrk="1" hangingPunct="1">
              <a:lnSpc>
                <a:spcPct val="90000"/>
              </a:lnSpc>
            </a:pPr>
            <a:r>
              <a:rPr lang="en-GB" altLang="en-US" sz="2200" dirty="0" smtClean="0"/>
              <a:t>20% of the target market would like the packaging to be silver is an example of qualitative data</a:t>
            </a:r>
          </a:p>
          <a:p>
            <a:pPr eaLnBrk="1" hangingPunct="1">
              <a:lnSpc>
                <a:spcPct val="90000"/>
              </a:lnSpc>
            </a:pPr>
            <a:r>
              <a:rPr lang="en-GB" altLang="en-US" sz="2200" dirty="0" smtClean="0">
                <a:solidFill>
                  <a:schemeClr val="hlink"/>
                </a:solidFill>
              </a:rPr>
              <a:t>Government statistics would be an example of external secondary research</a:t>
            </a:r>
          </a:p>
          <a:p>
            <a:pPr eaLnBrk="1" hangingPunct="1">
              <a:lnSpc>
                <a:spcPct val="90000"/>
              </a:lnSpc>
            </a:pPr>
            <a:r>
              <a:rPr lang="en-GB" altLang="en-US" sz="2200" dirty="0" smtClean="0"/>
              <a:t>Secondary research always presents the most up to date facts and figures</a:t>
            </a:r>
          </a:p>
          <a:p>
            <a:pPr eaLnBrk="1" hangingPunct="1">
              <a:lnSpc>
                <a:spcPct val="90000"/>
              </a:lnSpc>
            </a:pPr>
            <a:r>
              <a:rPr lang="en-GB" altLang="en-US" sz="2200" dirty="0" smtClean="0">
                <a:solidFill>
                  <a:schemeClr val="hlink"/>
                </a:solidFill>
              </a:rPr>
              <a:t>The bigger the sample the better</a:t>
            </a:r>
            <a:endParaRPr lang="en-US" altLang="en-US" sz="2200" dirty="0" smtClean="0">
              <a:solidFill>
                <a:schemeClr val="hlink"/>
              </a:solidFill>
            </a:endParaRPr>
          </a:p>
        </p:txBody>
      </p:sp>
      <p:pic>
        <p:nvPicPr>
          <p:cNvPr id="3076"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6256" y="5338667"/>
            <a:ext cx="1818976" cy="1181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878583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764704"/>
            <a:ext cx="7024744" cy="1143000"/>
          </a:xfrm>
        </p:spPr>
        <p:txBody>
          <a:bodyPr/>
          <a:lstStyle/>
          <a:p>
            <a:r>
              <a:rPr lang="en-GB" dirty="0" smtClean="0"/>
              <a:t>Learning Objectives</a:t>
            </a:r>
            <a:endParaRPr lang="en-GB" dirty="0"/>
          </a:p>
        </p:txBody>
      </p:sp>
      <p:sp>
        <p:nvSpPr>
          <p:cNvPr id="3" name="Content Placeholder 2"/>
          <p:cNvSpPr>
            <a:spLocks noGrp="1"/>
          </p:cNvSpPr>
          <p:nvPr>
            <p:ph idx="1"/>
          </p:nvPr>
        </p:nvSpPr>
        <p:spPr>
          <a:xfrm>
            <a:off x="1043608" y="2060848"/>
            <a:ext cx="7200916" cy="3913660"/>
          </a:xfrm>
        </p:spPr>
        <p:txBody>
          <a:bodyPr>
            <a:normAutofit lnSpcReduction="10000"/>
          </a:bodyPr>
          <a:lstStyle/>
          <a:p>
            <a:r>
              <a:rPr lang="en-GB" dirty="0" smtClean="0"/>
              <a:t>Explain what is meant by sampling?</a:t>
            </a:r>
          </a:p>
          <a:p>
            <a:endParaRPr lang="en-GB" dirty="0"/>
          </a:p>
          <a:p>
            <a:r>
              <a:rPr lang="en-GB" dirty="0" smtClean="0"/>
              <a:t>Explain the differences between random and quota sampling. </a:t>
            </a:r>
          </a:p>
          <a:p>
            <a:endParaRPr lang="en-GB" dirty="0"/>
          </a:p>
          <a:p>
            <a:r>
              <a:rPr lang="en-GB" dirty="0" smtClean="0"/>
              <a:t>Understand the need to avoid bias in market research.</a:t>
            </a:r>
          </a:p>
          <a:p>
            <a:endParaRPr lang="en-GB" dirty="0"/>
          </a:p>
          <a:p>
            <a:r>
              <a:rPr lang="en-GB" dirty="0" smtClean="0"/>
              <a:t>Evaluate the usefulness of sampling for a business and its stakeholders.</a:t>
            </a:r>
            <a:endParaRPr lang="en-GB" dirty="0"/>
          </a:p>
        </p:txBody>
      </p:sp>
    </p:spTree>
    <p:extLst>
      <p:ext uri="{BB962C8B-B14F-4D97-AF65-F5344CB8AC3E}">
        <p14:creationId xmlns:p14="http://schemas.microsoft.com/office/powerpoint/2010/main" val="8689492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a sample?</a:t>
            </a:r>
            <a:endParaRPr lang="en-GB" dirty="0"/>
          </a:p>
        </p:txBody>
      </p:sp>
      <p:sp>
        <p:nvSpPr>
          <p:cNvPr id="3" name="Content Placeholder 2"/>
          <p:cNvSpPr>
            <a:spLocks noGrp="1"/>
          </p:cNvSpPr>
          <p:nvPr>
            <p:ph idx="1"/>
          </p:nvPr>
        </p:nvSpPr>
        <p:spPr/>
        <p:txBody>
          <a:bodyPr>
            <a:normAutofit/>
          </a:bodyPr>
          <a:lstStyle/>
          <a:p>
            <a:r>
              <a:rPr lang="en-GB" sz="2800" dirty="0" smtClean="0"/>
              <a:t>Write a definition of ‘Sample’</a:t>
            </a:r>
          </a:p>
          <a:p>
            <a:endParaRPr lang="en-GB" sz="2800" dirty="0"/>
          </a:p>
          <a:p>
            <a:pPr marL="68580" indent="0" algn="ctr">
              <a:buNone/>
            </a:pPr>
            <a:r>
              <a:rPr lang="en-GB" sz="2800" i="1" dirty="0" smtClean="0"/>
              <a:t>A selection of part of the population, which must be representative of the population to be effective.</a:t>
            </a:r>
            <a:endParaRPr lang="en-GB" sz="2800" i="1" dirty="0"/>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17796" y="5013176"/>
            <a:ext cx="1328833" cy="1500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27760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Terms</a:t>
            </a:r>
            <a:endParaRPr lang="en-GB" dirty="0"/>
          </a:p>
        </p:txBody>
      </p:sp>
      <p:sp>
        <p:nvSpPr>
          <p:cNvPr id="3" name="Content Placeholder 2"/>
          <p:cNvSpPr>
            <a:spLocks noGrp="1"/>
          </p:cNvSpPr>
          <p:nvPr>
            <p:ph idx="1"/>
          </p:nvPr>
        </p:nvSpPr>
        <p:spPr/>
        <p:txBody>
          <a:bodyPr/>
          <a:lstStyle/>
          <a:p>
            <a:r>
              <a:rPr lang="en-GB" dirty="0" smtClean="0"/>
              <a:t>Population: all those people whose views a business wants to find out.</a:t>
            </a:r>
          </a:p>
          <a:p>
            <a:endParaRPr lang="en-GB" dirty="0"/>
          </a:p>
          <a:p>
            <a:r>
              <a:rPr lang="en-GB" dirty="0" smtClean="0"/>
              <a:t>Sample size: the number of people chosen for the sample from the whole population.</a:t>
            </a:r>
            <a:endParaRPr lang="en-GB" dirty="0"/>
          </a:p>
        </p:txBody>
      </p:sp>
    </p:spTree>
    <p:extLst>
      <p:ext uri="{BB962C8B-B14F-4D97-AF65-F5344CB8AC3E}">
        <p14:creationId xmlns:p14="http://schemas.microsoft.com/office/powerpoint/2010/main" val="20294521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Why Do Firms Sample? </a:t>
            </a:r>
          </a:p>
        </p:txBody>
      </p:sp>
      <p:sp>
        <p:nvSpPr>
          <p:cNvPr id="21507" name="Rectangle 3"/>
          <p:cNvSpPr>
            <a:spLocks noGrp="1" noChangeArrowheads="1"/>
          </p:cNvSpPr>
          <p:nvPr>
            <p:ph type="body" idx="1"/>
          </p:nvPr>
        </p:nvSpPr>
        <p:spPr/>
        <p:txBody>
          <a:bodyPr/>
          <a:lstStyle/>
          <a:p>
            <a:pPr eaLnBrk="1" hangingPunct="1"/>
            <a:r>
              <a:rPr lang="en-GB" altLang="en-US" b="1" smtClean="0"/>
              <a:t>Cost </a:t>
            </a:r>
            <a:r>
              <a:rPr lang="en-GB" altLang="en-US" smtClean="0"/>
              <a:t>– Market Research can be expensive </a:t>
            </a:r>
          </a:p>
          <a:p>
            <a:pPr eaLnBrk="1" hangingPunct="1"/>
            <a:endParaRPr lang="en-GB" altLang="en-US" smtClean="0"/>
          </a:p>
          <a:p>
            <a:pPr eaLnBrk="1" hangingPunct="1"/>
            <a:r>
              <a:rPr lang="en-GB" altLang="en-US" b="1" smtClean="0"/>
              <a:t>Time – </a:t>
            </a:r>
            <a:r>
              <a:rPr lang="en-GB" altLang="en-US" smtClean="0"/>
              <a:t>Businesses often need information gathered from market research quickly</a:t>
            </a:r>
          </a:p>
          <a:p>
            <a:pPr eaLnBrk="1" hangingPunct="1"/>
            <a:endParaRPr lang="en-GB" altLang="en-US" b="1" smtClean="0"/>
          </a:p>
        </p:txBody>
      </p:sp>
      <p:pic>
        <p:nvPicPr>
          <p:cNvPr id="7172"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98865" y="4941168"/>
            <a:ext cx="1243887" cy="138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496228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blinds(horizontal)">
                                      <p:cBhvr>
                                        <p:cTn id="7" dur="500"/>
                                        <p:tgtEl>
                                          <p:spTgt spid="215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1507">
                                            <p:txEl>
                                              <p:pRg st="2" end="2"/>
                                            </p:txEl>
                                          </p:spTgt>
                                        </p:tgtEl>
                                        <p:attrNameLst>
                                          <p:attrName>style.visibility</p:attrName>
                                        </p:attrNameLst>
                                      </p:cBhvr>
                                      <p:to>
                                        <p:strVal val="visible"/>
                                      </p:to>
                                    </p:set>
                                    <p:animEffect transition="in" filter="blinds(horizontal)">
                                      <p:cBhvr>
                                        <p:cTn id="12" dur="500"/>
                                        <p:tgtEl>
                                          <p:spTgt spid="215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548680"/>
            <a:ext cx="7024744" cy="1143000"/>
          </a:xfrm>
        </p:spPr>
        <p:txBody>
          <a:bodyPr/>
          <a:lstStyle/>
          <a:p>
            <a:r>
              <a:rPr lang="en-GB" dirty="0" smtClean="0"/>
              <a:t>Sample size	</a:t>
            </a:r>
            <a:endParaRPr lang="en-GB" dirty="0"/>
          </a:p>
        </p:txBody>
      </p:sp>
      <p:sp>
        <p:nvSpPr>
          <p:cNvPr id="3" name="Content Placeholder 2"/>
          <p:cNvSpPr>
            <a:spLocks noGrp="1"/>
          </p:cNvSpPr>
          <p:nvPr>
            <p:ph idx="1"/>
          </p:nvPr>
        </p:nvSpPr>
        <p:spPr>
          <a:xfrm>
            <a:off x="1043608" y="1844824"/>
            <a:ext cx="7272808" cy="4464496"/>
          </a:xfrm>
        </p:spPr>
        <p:txBody>
          <a:bodyPr>
            <a:normAutofit fontScale="77500" lnSpcReduction="20000"/>
          </a:bodyPr>
          <a:lstStyle/>
          <a:p>
            <a:pPr>
              <a:buNone/>
            </a:pPr>
            <a:r>
              <a:rPr lang="en-GB" altLang="en-US" sz="2800" dirty="0" smtClean="0"/>
              <a:t>The </a:t>
            </a:r>
            <a:r>
              <a:rPr lang="en-GB" altLang="en-US" sz="2800" dirty="0"/>
              <a:t>larger the sample size, the more reliable it is likely to be.  However, larger samples incur greater costs:</a:t>
            </a:r>
          </a:p>
          <a:p>
            <a:pPr lvl="2"/>
            <a:r>
              <a:rPr lang="en-GB" altLang="en-US" sz="2800" dirty="0"/>
              <a:t>Expense </a:t>
            </a:r>
          </a:p>
          <a:p>
            <a:pPr lvl="2"/>
            <a:r>
              <a:rPr lang="en-GB" altLang="en-US" sz="2800" dirty="0"/>
              <a:t>Time</a:t>
            </a:r>
          </a:p>
          <a:p>
            <a:pPr>
              <a:buNone/>
            </a:pPr>
            <a:endParaRPr lang="en-GB" altLang="en-US" sz="2800" dirty="0" smtClean="0"/>
          </a:p>
          <a:p>
            <a:pPr marL="0" indent="0">
              <a:buNone/>
            </a:pPr>
            <a:r>
              <a:rPr lang="en-GB" altLang="en-US" sz="2800" dirty="0" smtClean="0"/>
              <a:t>Sample </a:t>
            </a:r>
            <a:r>
              <a:rPr lang="en-GB" altLang="en-US" sz="2800" dirty="0"/>
              <a:t>size should relate closely to the size of </a:t>
            </a:r>
            <a:r>
              <a:rPr lang="en-GB" altLang="en-US" sz="2800" dirty="0" smtClean="0"/>
              <a:t>the specific </a:t>
            </a:r>
            <a:r>
              <a:rPr lang="en-GB" altLang="en-US" sz="2800" dirty="0"/>
              <a:t>population. </a:t>
            </a:r>
          </a:p>
          <a:p>
            <a:pPr marL="68580" indent="0">
              <a:buNone/>
            </a:pPr>
            <a:endParaRPr lang="en-GB" dirty="0" smtClean="0"/>
          </a:p>
          <a:p>
            <a:r>
              <a:rPr lang="en-GB" dirty="0" smtClean="0"/>
              <a:t>If the sample size is </a:t>
            </a:r>
            <a:r>
              <a:rPr lang="en-GB" b="1" dirty="0" smtClean="0"/>
              <a:t>very large </a:t>
            </a:r>
            <a:r>
              <a:rPr lang="en-GB" dirty="0" smtClean="0"/>
              <a:t>it will take a </a:t>
            </a:r>
            <a:r>
              <a:rPr lang="en-GB" b="1" dirty="0" smtClean="0"/>
              <a:t>long time </a:t>
            </a:r>
            <a:r>
              <a:rPr lang="en-GB" dirty="0" smtClean="0"/>
              <a:t>and my prove to be </a:t>
            </a:r>
            <a:r>
              <a:rPr lang="en-GB" b="1" dirty="0" smtClean="0"/>
              <a:t>expensive</a:t>
            </a:r>
            <a:r>
              <a:rPr lang="en-GB" dirty="0" smtClean="0"/>
              <a:t>.</a:t>
            </a:r>
          </a:p>
          <a:p>
            <a:pPr marL="68580" indent="0">
              <a:buNone/>
            </a:pPr>
            <a:endParaRPr lang="en-GB" dirty="0" smtClean="0"/>
          </a:p>
          <a:p>
            <a:r>
              <a:rPr lang="en-GB" dirty="0" smtClean="0"/>
              <a:t>If the sample size is </a:t>
            </a:r>
            <a:r>
              <a:rPr lang="en-GB" b="1" dirty="0" smtClean="0"/>
              <a:t>too small </a:t>
            </a:r>
            <a:r>
              <a:rPr lang="en-GB" dirty="0" smtClean="0"/>
              <a:t>then there is greater chance that </a:t>
            </a:r>
            <a:r>
              <a:rPr lang="en-GB" b="1" dirty="0" smtClean="0"/>
              <a:t>random factors </a:t>
            </a:r>
            <a:r>
              <a:rPr lang="en-GB" dirty="0" smtClean="0"/>
              <a:t>will make </a:t>
            </a:r>
            <a:r>
              <a:rPr lang="en-GB" b="1" dirty="0" smtClean="0"/>
              <a:t>results inaccurate</a:t>
            </a:r>
            <a:r>
              <a:rPr lang="en-GB" dirty="0" smtClean="0"/>
              <a:t>.</a:t>
            </a:r>
          </a:p>
          <a:p>
            <a:endParaRPr lang="en-GB" dirty="0"/>
          </a:p>
          <a:p>
            <a:endParaRPr lang="en-GB" dirty="0" smtClean="0"/>
          </a:p>
          <a:p>
            <a:endParaRPr lang="en-GB" dirty="0"/>
          </a:p>
        </p:txBody>
      </p:sp>
    </p:spTree>
    <p:extLst>
      <p:ext uri="{BB962C8B-B14F-4D97-AF65-F5344CB8AC3E}">
        <p14:creationId xmlns:p14="http://schemas.microsoft.com/office/powerpoint/2010/main" val="297549325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PowerPoint" ma:contentTypeID="0x010100EA90949D6391244A906844C304818D4E00ED74B73EA9ED4C4C8C2F8846BE81B58F" ma:contentTypeVersion="1" ma:contentTypeDescription="Create a new PowerPoint document" ma:contentTypeScope="" ma:versionID="0bd2b28df0d9f8508218a1968f5c3216">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9542BBC-4C2C-4496-BE52-CC6D1AFB8CF9}">
  <ds:schemaRefs>
    <ds:schemaRef ds:uri="http://purl.org/dc/dcmitype/"/>
    <ds:schemaRef ds:uri="http://schemas.microsoft.com/office/infopath/2007/PartnerControls"/>
    <ds:schemaRef ds:uri="http://schemas.microsoft.com/office/2006/documentManagement/types"/>
    <ds:schemaRef ds:uri="http://schemas.openxmlformats.org/package/2006/metadata/core-properties"/>
    <ds:schemaRef ds:uri="http://purl.org/dc/elements/1.1/"/>
    <ds:schemaRef ds:uri="http://www.w3.org/XML/1998/namespace"/>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55B7DA3B-04D7-40D8-B557-D0D32F4962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1B25C681-6E83-4688-9FA9-C0418193A26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Austin</Template>
  <TotalTime>987</TotalTime>
  <Words>788</Words>
  <Application>Microsoft Office PowerPoint</Application>
  <PresentationFormat>On-screen Show (4:3)</PresentationFormat>
  <Paragraphs>104</Paragraphs>
  <Slides>18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Century Gothic</vt:lpstr>
      <vt:lpstr>Wingdings</vt:lpstr>
      <vt:lpstr>Wingdings 2</vt:lpstr>
      <vt:lpstr>Austin</vt:lpstr>
      <vt:lpstr>Starter – reflect on your previous learning to answer the following</vt:lpstr>
      <vt:lpstr>PowerPoint Presentation</vt:lpstr>
      <vt:lpstr>Sampling</vt:lpstr>
      <vt:lpstr>Starter</vt:lpstr>
      <vt:lpstr>Learning Objectives</vt:lpstr>
      <vt:lpstr>What is a sample?</vt:lpstr>
      <vt:lpstr>Key Terms</vt:lpstr>
      <vt:lpstr>Why Do Firms Sample? </vt:lpstr>
      <vt:lpstr>Sample size </vt:lpstr>
      <vt:lpstr>PowerPoint Presentation</vt:lpstr>
      <vt:lpstr>Random Sampling</vt:lpstr>
      <vt:lpstr>Quota Sampling</vt:lpstr>
      <vt:lpstr>Quota Sampling</vt:lpstr>
      <vt:lpstr>Bias</vt:lpstr>
      <vt:lpstr>Confidence Level</vt:lpstr>
      <vt:lpstr>Activities</vt:lpstr>
      <vt:lpstr>Past paper question</vt:lpstr>
      <vt:lpstr>PowerPoint Presentation</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 Research</dc:title>
  <dc:creator>Rebecca Crumpton</dc:creator>
  <cp:lastModifiedBy>Rebecca Crumpton</cp:lastModifiedBy>
  <cp:revision>59</cp:revision>
  <dcterms:created xsi:type="dcterms:W3CDTF">2015-10-09T12:25:48Z</dcterms:created>
  <dcterms:modified xsi:type="dcterms:W3CDTF">2020-11-03T16:45:39Z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0x010100EA90949D6391244A906844C304818D4E00ED74B73EA9ED4C4C8C2F8846BE81B58F</vt:lpwstr>
  </property>
</Properties>
</file>