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8" r:id="rId3"/>
    <p:sldId id="270" r:id="rId4"/>
    <p:sldId id="269" r:id="rId5"/>
    <p:sldId id="272" r:id="rId6"/>
    <p:sldId id="267" r:id="rId7"/>
    <p:sldId id="257" r:id="rId8"/>
    <p:sldId id="258" r:id="rId9"/>
    <p:sldId id="259" r:id="rId10"/>
    <p:sldId id="260" r:id="rId11"/>
    <p:sldId id="261" r:id="rId12"/>
    <p:sldId id="262" r:id="rId13"/>
    <p:sldId id="275" r:id="rId14"/>
    <p:sldId id="273" r:id="rId15"/>
    <p:sldId id="274" r:id="rId16"/>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6" d="100"/>
          <a:sy n="106" d="100"/>
        </p:scale>
        <p:origin x="65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en-GB"/>
          </a:p>
        </p:txBody>
      </p:sp>
      <p:sp>
        <p:nvSpPr>
          <p:cNvPr id="3" name="Date Placeholder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71899392-0555-4613-B593-D2056CB8C0C7}" type="datetimeFigureOut">
              <a:rPr lang="en-GB" smtClean="0"/>
              <a:t>01/11/2020</a:t>
            </a:fld>
            <a:endParaRPr lang="en-GB"/>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06" tIns="48303" rIns="96606" bIns="48303" rtlCol="0" anchor="ctr"/>
          <a:lstStyle/>
          <a:p>
            <a:endParaRPr lang="en-GB"/>
          </a:p>
        </p:txBody>
      </p:sp>
      <p:sp>
        <p:nvSpPr>
          <p:cNvPr id="5" name="Notes Placeholder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69EE2B09-E6DB-4ED9-92EA-F0C675094D42}" type="slidenum">
              <a:rPr lang="en-GB" smtClean="0"/>
              <a:t>‹#›</a:t>
            </a:fld>
            <a:endParaRPr lang="en-GB"/>
          </a:p>
        </p:txBody>
      </p:sp>
    </p:spTree>
    <p:extLst>
      <p:ext uri="{BB962C8B-B14F-4D97-AF65-F5344CB8AC3E}">
        <p14:creationId xmlns:p14="http://schemas.microsoft.com/office/powerpoint/2010/main" val="2931491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Introduction.  Aims and</a:t>
            </a:r>
            <a:r>
              <a:rPr lang="en-GB" baseline="0" dirty="0"/>
              <a:t> objectives:  building on the views that the students have about the interaction between science and society, leading to the idea that science is being used as a metaphor – application of this to the text 5 mins</a:t>
            </a:r>
            <a:endParaRPr lang="en-GB" dirty="0"/>
          </a:p>
        </p:txBody>
      </p:sp>
      <p:sp>
        <p:nvSpPr>
          <p:cNvPr id="4" name="Slide Number Placeholder 3"/>
          <p:cNvSpPr>
            <a:spLocks noGrp="1"/>
          </p:cNvSpPr>
          <p:nvPr>
            <p:ph type="sldNum" sz="quarter" idx="10"/>
          </p:nvPr>
        </p:nvSpPr>
        <p:spPr/>
        <p:txBody>
          <a:bodyPr/>
          <a:lstStyle/>
          <a:p>
            <a:fld id="{69EE2B09-E6DB-4ED9-92EA-F0C675094D42}" type="slidenum">
              <a:rPr lang="en-GB" smtClean="0"/>
              <a:t>1</a:t>
            </a:fld>
            <a:endParaRPr lang="en-GB"/>
          </a:p>
        </p:txBody>
      </p:sp>
    </p:spTree>
    <p:extLst>
      <p:ext uri="{BB962C8B-B14F-4D97-AF65-F5344CB8AC3E}">
        <p14:creationId xmlns:p14="http://schemas.microsoft.com/office/powerpoint/2010/main" val="3867607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pairs:  five minutes to order these.  5 mins Ask for volunteers – to be ordered into a continuum,</a:t>
            </a:r>
            <a:r>
              <a:rPr lang="en-GB" baseline="0" dirty="0"/>
              <a:t> opening up a discussion about the role of science in society.  15 mins</a:t>
            </a:r>
            <a:endParaRPr lang="en-GB" dirty="0"/>
          </a:p>
        </p:txBody>
      </p:sp>
      <p:sp>
        <p:nvSpPr>
          <p:cNvPr id="4" name="Slide Number Placeholder 3"/>
          <p:cNvSpPr>
            <a:spLocks noGrp="1"/>
          </p:cNvSpPr>
          <p:nvPr>
            <p:ph type="sldNum" sz="quarter" idx="10"/>
          </p:nvPr>
        </p:nvSpPr>
        <p:spPr/>
        <p:txBody>
          <a:bodyPr/>
          <a:lstStyle/>
          <a:p>
            <a:fld id="{69EE2B09-E6DB-4ED9-92EA-F0C675094D42}" type="slidenum">
              <a:rPr lang="en-GB" smtClean="0"/>
              <a:t>6</a:t>
            </a:fld>
            <a:endParaRPr lang="en-GB"/>
          </a:p>
        </p:txBody>
      </p:sp>
    </p:spTree>
    <p:extLst>
      <p:ext uri="{BB962C8B-B14F-4D97-AF65-F5344CB8AC3E}">
        <p14:creationId xmlns:p14="http://schemas.microsoft.com/office/powerpoint/2010/main" val="2292956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Each group has an extract:  their task is to look at</a:t>
            </a:r>
            <a:r>
              <a:rPr lang="en-GB" baseline="0" dirty="0"/>
              <a:t> the way in which Ishiguro uses science in this novel.  30 mins.  Feedback to the class with reference to the relevant slide.  30 mins.</a:t>
            </a:r>
            <a:endParaRPr lang="en-GB" dirty="0"/>
          </a:p>
        </p:txBody>
      </p:sp>
      <p:sp>
        <p:nvSpPr>
          <p:cNvPr id="4" name="Slide Number Placeholder 3"/>
          <p:cNvSpPr>
            <a:spLocks noGrp="1"/>
          </p:cNvSpPr>
          <p:nvPr>
            <p:ph type="sldNum" sz="quarter" idx="10"/>
          </p:nvPr>
        </p:nvSpPr>
        <p:spPr/>
        <p:txBody>
          <a:bodyPr/>
          <a:lstStyle/>
          <a:p>
            <a:fld id="{69EE2B09-E6DB-4ED9-92EA-F0C675094D42}" type="slidenum">
              <a:rPr lang="en-GB" smtClean="0"/>
              <a:t>7</a:t>
            </a:fld>
            <a:endParaRPr lang="en-GB"/>
          </a:p>
        </p:txBody>
      </p:sp>
    </p:spTree>
    <p:extLst>
      <p:ext uri="{BB962C8B-B14F-4D97-AF65-F5344CB8AC3E}">
        <p14:creationId xmlns:p14="http://schemas.microsoft.com/office/powerpoint/2010/main" val="2161160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EE2B09-E6DB-4ED9-92EA-F0C675094D42}" type="slidenum">
              <a:rPr lang="en-GB" smtClean="0"/>
              <a:t>8</a:t>
            </a:fld>
            <a:endParaRPr lang="en-GB"/>
          </a:p>
        </p:txBody>
      </p:sp>
    </p:spTree>
    <p:extLst>
      <p:ext uri="{BB962C8B-B14F-4D97-AF65-F5344CB8AC3E}">
        <p14:creationId xmlns:p14="http://schemas.microsoft.com/office/powerpoint/2010/main" val="2776091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EE2B09-E6DB-4ED9-92EA-F0C675094D42}" type="slidenum">
              <a:rPr lang="en-GB" smtClean="0"/>
              <a:t>9</a:t>
            </a:fld>
            <a:endParaRPr lang="en-GB"/>
          </a:p>
        </p:txBody>
      </p:sp>
    </p:spTree>
    <p:extLst>
      <p:ext uri="{BB962C8B-B14F-4D97-AF65-F5344CB8AC3E}">
        <p14:creationId xmlns:p14="http://schemas.microsoft.com/office/powerpoint/2010/main" val="529382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EE2B09-E6DB-4ED9-92EA-F0C675094D42}" type="slidenum">
              <a:rPr lang="en-GB" smtClean="0"/>
              <a:t>10</a:t>
            </a:fld>
            <a:endParaRPr lang="en-GB"/>
          </a:p>
        </p:txBody>
      </p:sp>
    </p:spTree>
    <p:extLst>
      <p:ext uri="{BB962C8B-B14F-4D97-AF65-F5344CB8AC3E}">
        <p14:creationId xmlns:p14="http://schemas.microsoft.com/office/powerpoint/2010/main" val="510673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EE2B09-E6DB-4ED9-92EA-F0C675094D42}" type="slidenum">
              <a:rPr lang="en-GB" smtClean="0"/>
              <a:t>11</a:t>
            </a:fld>
            <a:endParaRPr lang="en-GB"/>
          </a:p>
        </p:txBody>
      </p:sp>
    </p:spTree>
    <p:extLst>
      <p:ext uri="{BB962C8B-B14F-4D97-AF65-F5344CB8AC3E}">
        <p14:creationId xmlns:p14="http://schemas.microsoft.com/office/powerpoint/2010/main" val="408468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time:  hide and seek.  The students have an</a:t>
            </a:r>
            <a:r>
              <a:rPr lang="en-GB" baseline="0" dirty="0"/>
              <a:t> annotated extract.  They should find the extract.  10 mins</a:t>
            </a:r>
            <a:endParaRPr lang="en-GB" dirty="0"/>
          </a:p>
        </p:txBody>
      </p:sp>
      <p:sp>
        <p:nvSpPr>
          <p:cNvPr id="4" name="Slide Number Placeholder 3"/>
          <p:cNvSpPr>
            <a:spLocks noGrp="1"/>
          </p:cNvSpPr>
          <p:nvPr>
            <p:ph type="sldNum" sz="quarter" idx="10"/>
          </p:nvPr>
        </p:nvSpPr>
        <p:spPr/>
        <p:txBody>
          <a:bodyPr/>
          <a:lstStyle/>
          <a:p>
            <a:fld id="{69EE2B09-E6DB-4ED9-92EA-F0C675094D42}" type="slidenum">
              <a:rPr lang="en-GB" smtClean="0"/>
              <a:t>12</a:t>
            </a:fld>
            <a:endParaRPr lang="en-GB"/>
          </a:p>
        </p:txBody>
      </p:sp>
    </p:spTree>
    <p:extLst>
      <p:ext uri="{BB962C8B-B14F-4D97-AF65-F5344CB8AC3E}">
        <p14:creationId xmlns:p14="http://schemas.microsoft.com/office/powerpoint/2010/main" val="34318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C32E29E-63D4-4842-A89C-FD3E44624CA6}" type="datetimeFigureOut">
              <a:rPr lang="en-GB" smtClean="0"/>
              <a:t>01/11/2020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F6D627-38BA-4E6F-B643-EA667E0678BE}" type="slidenum">
              <a:rPr lang="en-GB" smtClean="0"/>
              <a:t>‹#›</a:t>
            </a:fld>
            <a:endParaRPr lang="en-GB"/>
          </a:p>
        </p:txBody>
      </p:sp>
    </p:spTree>
    <p:extLst>
      <p:ext uri="{BB962C8B-B14F-4D97-AF65-F5344CB8AC3E}">
        <p14:creationId xmlns:p14="http://schemas.microsoft.com/office/powerpoint/2010/main" val="3019294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C32E29E-63D4-4842-A89C-FD3E44624CA6}" type="datetimeFigureOut">
              <a:rPr lang="en-GB" smtClean="0"/>
              <a:t>01/11/2020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F6D627-38BA-4E6F-B643-EA667E0678BE}" type="slidenum">
              <a:rPr lang="en-GB" smtClean="0"/>
              <a:t>‹#›</a:t>
            </a:fld>
            <a:endParaRPr lang="en-GB"/>
          </a:p>
        </p:txBody>
      </p:sp>
    </p:spTree>
    <p:extLst>
      <p:ext uri="{BB962C8B-B14F-4D97-AF65-F5344CB8AC3E}">
        <p14:creationId xmlns:p14="http://schemas.microsoft.com/office/powerpoint/2010/main" val="2642758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C32E29E-63D4-4842-A89C-FD3E44624CA6}" type="datetimeFigureOut">
              <a:rPr lang="en-GB" smtClean="0"/>
              <a:t>01/11/2020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F6D627-38BA-4E6F-B643-EA667E0678BE}" type="slidenum">
              <a:rPr lang="en-GB" smtClean="0"/>
              <a:t>‹#›</a:t>
            </a:fld>
            <a:endParaRPr lang="en-GB"/>
          </a:p>
        </p:txBody>
      </p:sp>
    </p:spTree>
    <p:extLst>
      <p:ext uri="{BB962C8B-B14F-4D97-AF65-F5344CB8AC3E}">
        <p14:creationId xmlns:p14="http://schemas.microsoft.com/office/powerpoint/2010/main" val="4242160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C32E29E-63D4-4842-A89C-FD3E44624CA6}" type="datetimeFigureOut">
              <a:rPr lang="en-GB" smtClean="0"/>
              <a:t>01/11/2020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F6D627-38BA-4E6F-B643-EA667E0678BE}" type="slidenum">
              <a:rPr lang="en-GB" smtClean="0"/>
              <a:t>‹#›</a:t>
            </a:fld>
            <a:endParaRPr lang="en-GB"/>
          </a:p>
        </p:txBody>
      </p:sp>
    </p:spTree>
    <p:extLst>
      <p:ext uri="{BB962C8B-B14F-4D97-AF65-F5344CB8AC3E}">
        <p14:creationId xmlns:p14="http://schemas.microsoft.com/office/powerpoint/2010/main" val="540591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32E29E-63D4-4842-A89C-FD3E44624CA6}" type="datetimeFigureOut">
              <a:rPr lang="en-GB" smtClean="0"/>
              <a:t>01/11/2020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F6D627-38BA-4E6F-B643-EA667E0678BE}" type="slidenum">
              <a:rPr lang="en-GB" smtClean="0"/>
              <a:t>‹#›</a:t>
            </a:fld>
            <a:endParaRPr lang="en-GB"/>
          </a:p>
        </p:txBody>
      </p:sp>
    </p:spTree>
    <p:extLst>
      <p:ext uri="{BB962C8B-B14F-4D97-AF65-F5344CB8AC3E}">
        <p14:creationId xmlns:p14="http://schemas.microsoft.com/office/powerpoint/2010/main" val="1876205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C32E29E-63D4-4842-A89C-FD3E44624CA6}" type="datetimeFigureOut">
              <a:rPr lang="en-GB" smtClean="0"/>
              <a:t>01/11/2020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F6D627-38BA-4E6F-B643-EA667E0678BE}" type="slidenum">
              <a:rPr lang="en-GB" smtClean="0"/>
              <a:t>‹#›</a:t>
            </a:fld>
            <a:endParaRPr lang="en-GB"/>
          </a:p>
        </p:txBody>
      </p:sp>
    </p:spTree>
    <p:extLst>
      <p:ext uri="{BB962C8B-B14F-4D97-AF65-F5344CB8AC3E}">
        <p14:creationId xmlns:p14="http://schemas.microsoft.com/office/powerpoint/2010/main" val="1936205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C32E29E-63D4-4842-A89C-FD3E44624CA6}" type="datetimeFigureOut">
              <a:rPr lang="en-GB" smtClean="0"/>
              <a:t>01/11/2020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DF6D627-38BA-4E6F-B643-EA667E0678BE}" type="slidenum">
              <a:rPr lang="en-GB" smtClean="0"/>
              <a:t>‹#›</a:t>
            </a:fld>
            <a:endParaRPr lang="en-GB"/>
          </a:p>
        </p:txBody>
      </p:sp>
    </p:spTree>
    <p:extLst>
      <p:ext uri="{BB962C8B-B14F-4D97-AF65-F5344CB8AC3E}">
        <p14:creationId xmlns:p14="http://schemas.microsoft.com/office/powerpoint/2010/main" val="2675527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C32E29E-63D4-4842-A89C-FD3E44624CA6}" type="datetimeFigureOut">
              <a:rPr lang="en-GB" smtClean="0"/>
              <a:t>01/11/2020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F6D627-38BA-4E6F-B643-EA667E0678BE}" type="slidenum">
              <a:rPr lang="en-GB" smtClean="0"/>
              <a:t>‹#›</a:t>
            </a:fld>
            <a:endParaRPr lang="en-GB"/>
          </a:p>
        </p:txBody>
      </p:sp>
    </p:spTree>
    <p:extLst>
      <p:ext uri="{BB962C8B-B14F-4D97-AF65-F5344CB8AC3E}">
        <p14:creationId xmlns:p14="http://schemas.microsoft.com/office/powerpoint/2010/main" val="3480569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32E29E-63D4-4842-A89C-FD3E44624CA6}" type="datetimeFigureOut">
              <a:rPr lang="en-GB" smtClean="0"/>
              <a:t>01/11/2020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DF6D627-38BA-4E6F-B643-EA667E0678BE}" type="slidenum">
              <a:rPr lang="en-GB" smtClean="0"/>
              <a:t>‹#›</a:t>
            </a:fld>
            <a:endParaRPr lang="en-GB"/>
          </a:p>
        </p:txBody>
      </p:sp>
    </p:spTree>
    <p:extLst>
      <p:ext uri="{BB962C8B-B14F-4D97-AF65-F5344CB8AC3E}">
        <p14:creationId xmlns:p14="http://schemas.microsoft.com/office/powerpoint/2010/main" val="2071572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32E29E-63D4-4842-A89C-FD3E44624CA6}" type="datetimeFigureOut">
              <a:rPr lang="en-GB" smtClean="0"/>
              <a:t>01/11/2020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F6D627-38BA-4E6F-B643-EA667E0678BE}" type="slidenum">
              <a:rPr lang="en-GB" smtClean="0"/>
              <a:t>‹#›</a:t>
            </a:fld>
            <a:endParaRPr lang="en-GB"/>
          </a:p>
        </p:txBody>
      </p:sp>
    </p:spTree>
    <p:extLst>
      <p:ext uri="{BB962C8B-B14F-4D97-AF65-F5344CB8AC3E}">
        <p14:creationId xmlns:p14="http://schemas.microsoft.com/office/powerpoint/2010/main" val="3277320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32E29E-63D4-4842-A89C-FD3E44624CA6}" type="datetimeFigureOut">
              <a:rPr lang="en-GB" smtClean="0"/>
              <a:t>01/11/2020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F6D627-38BA-4E6F-B643-EA667E0678BE}" type="slidenum">
              <a:rPr lang="en-GB" smtClean="0"/>
              <a:t>‹#›</a:t>
            </a:fld>
            <a:endParaRPr lang="en-GB"/>
          </a:p>
        </p:txBody>
      </p:sp>
    </p:spTree>
    <p:extLst>
      <p:ext uri="{BB962C8B-B14F-4D97-AF65-F5344CB8AC3E}">
        <p14:creationId xmlns:p14="http://schemas.microsoft.com/office/powerpoint/2010/main" val="227885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32E29E-63D4-4842-A89C-FD3E44624CA6}" type="datetimeFigureOut">
              <a:rPr lang="en-GB" smtClean="0"/>
              <a:t>01/11/2020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F6D627-38BA-4E6F-B643-EA667E0678BE}" type="slidenum">
              <a:rPr lang="en-GB" smtClean="0"/>
              <a:t>‹#›</a:t>
            </a:fld>
            <a:endParaRPr lang="en-GB"/>
          </a:p>
        </p:txBody>
      </p:sp>
    </p:spTree>
    <p:extLst>
      <p:ext uri="{BB962C8B-B14F-4D97-AF65-F5344CB8AC3E}">
        <p14:creationId xmlns:p14="http://schemas.microsoft.com/office/powerpoint/2010/main" val="3851190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bookshop.theguardian.com/never-let-me-go.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i="1" dirty="0"/>
              <a:t>Never Let Me Go</a:t>
            </a:r>
          </a:p>
        </p:txBody>
      </p:sp>
      <p:sp>
        <p:nvSpPr>
          <p:cNvPr id="3" name="Subtitle 2"/>
          <p:cNvSpPr>
            <a:spLocks noGrp="1"/>
          </p:cNvSpPr>
          <p:nvPr>
            <p:ph type="subTitle" idx="1"/>
          </p:nvPr>
        </p:nvSpPr>
        <p:spPr/>
        <p:txBody>
          <a:bodyPr/>
          <a:lstStyle/>
          <a:p>
            <a:r>
              <a:rPr lang="en-GB" dirty="0"/>
              <a:t>Scientific </a:t>
            </a:r>
            <a:r>
              <a:rPr lang="en-GB" dirty="0" smtClean="0"/>
              <a:t>Discourse</a:t>
            </a:r>
          </a:p>
          <a:p>
            <a:r>
              <a:rPr lang="en-GB" dirty="0" smtClean="0"/>
              <a:t> </a:t>
            </a:r>
            <a:r>
              <a:rPr lang="en-GB" dirty="0"/>
              <a:t>Chapters </a:t>
            </a:r>
            <a:r>
              <a:rPr lang="en-GB" dirty="0" smtClean="0"/>
              <a:t>11, 12 </a:t>
            </a:r>
            <a:r>
              <a:rPr lang="en-GB" dirty="0"/>
              <a:t>and 13</a:t>
            </a:r>
          </a:p>
        </p:txBody>
      </p:sp>
      <p:pic>
        <p:nvPicPr>
          <p:cNvPr id="4" name="Picture 3"/>
          <p:cNvPicPr>
            <a:picLocks noChangeAspect="1"/>
          </p:cNvPicPr>
          <p:nvPr/>
        </p:nvPicPr>
        <p:blipFill>
          <a:blip r:embed="rId3"/>
          <a:stretch>
            <a:fillRect/>
          </a:stretch>
        </p:blipFill>
        <p:spPr>
          <a:xfrm>
            <a:off x="8309980" y="4115919"/>
            <a:ext cx="2865897" cy="2283762"/>
          </a:xfrm>
          <a:prstGeom prst="rect">
            <a:avLst/>
          </a:prstGeom>
        </p:spPr>
      </p:pic>
    </p:spTree>
    <p:extLst>
      <p:ext uri="{BB962C8B-B14F-4D97-AF65-F5344CB8AC3E}">
        <p14:creationId xmlns:p14="http://schemas.microsoft.com/office/powerpoint/2010/main" val="34954209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907558"/>
          </a:xfrm>
        </p:spPr>
        <p:txBody>
          <a:bodyPr>
            <a:normAutofit fontScale="90000"/>
          </a:bodyPr>
          <a:lstStyle/>
          <a:p>
            <a:r>
              <a:rPr lang="en-GB" sz="4000" dirty="0"/>
              <a:t>So that was the background to Chrissie and Rodney’s claim … Tommy and me.” P 143 </a:t>
            </a:r>
            <a:r>
              <a:rPr lang="en-GB" sz="4000" dirty="0">
                <a:solidFill>
                  <a:srgbClr val="FF0000"/>
                </a:solidFill>
              </a:rPr>
              <a:t>How do the statements below affect your reading of this extract?</a:t>
            </a:r>
            <a:r>
              <a:rPr lang="en-GB" dirty="0"/>
              <a:t/>
            </a:r>
            <a:br>
              <a:rPr lang="en-GB" dirty="0"/>
            </a:br>
            <a:endParaRPr lang="en-GB" dirty="0"/>
          </a:p>
        </p:txBody>
      </p:sp>
      <p:sp>
        <p:nvSpPr>
          <p:cNvPr id="3" name="Content Placeholder 2"/>
          <p:cNvSpPr>
            <a:spLocks noGrp="1"/>
          </p:cNvSpPr>
          <p:nvPr>
            <p:ph idx="1"/>
          </p:nvPr>
        </p:nvSpPr>
        <p:spPr/>
        <p:txBody>
          <a:bodyPr>
            <a:normAutofit fontScale="92500" lnSpcReduction="20000"/>
          </a:bodyPr>
          <a:lstStyle/>
          <a:p>
            <a:pPr lvl="0"/>
            <a:endParaRPr lang="en-GB" dirty="0"/>
          </a:p>
          <a:p>
            <a:pPr lvl="0"/>
            <a:r>
              <a:rPr lang="en-GB" dirty="0"/>
              <a:t>The clones see the purpose they have been created for as their fate; that is, they misrecognise their conditions of existence as a natural order.  They are unable to see a self-determined future.</a:t>
            </a:r>
          </a:p>
          <a:p>
            <a:pPr marL="0" indent="0">
              <a:buNone/>
            </a:pPr>
            <a:r>
              <a:rPr lang="en-GB" dirty="0"/>
              <a:t> </a:t>
            </a:r>
          </a:p>
          <a:p>
            <a:pPr lvl="0"/>
            <a:r>
              <a:rPr lang="en-GB" dirty="0"/>
              <a:t>There is a submission to what </a:t>
            </a:r>
            <a:r>
              <a:rPr lang="en-GB" dirty="0" err="1"/>
              <a:t>Hailsham</a:t>
            </a:r>
            <a:r>
              <a:rPr lang="en-GB" dirty="0"/>
              <a:t> taught them to be their purpose.  Within the limits of their predetermined futures, the clones therefore try to give some meaning to their lives by fulfilling what appears to be a very abstract conception of duty.  Kathy’s power of identity as a </a:t>
            </a:r>
            <a:r>
              <a:rPr lang="en-GB" dirty="0" err="1"/>
              <a:t>Hailsham</a:t>
            </a:r>
            <a:r>
              <a:rPr lang="en-GB" dirty="0"/>
              <a:t> student is such that she cannot envision a different future.</a:t>
            </a:r>
          </a:p>
          <a:p>
            <a:pPr marL="0" indent="0">
              <a:buNone/>
            </a:pPr>
            <a:r>
              <a:rPr lang="en-GB" dirty="0"/>
              <a:t> </a:t>
            </a:r>
          </a:p>
          <a:p>
            <a:pPr marL="0" indent="0">
              <a:buNone/>
            </a:pPr>
            <a:r>
              <a:rPr lang="en-GB" dirty="0"/>
              <a:t/>
            </a:r>
            <a:br>
              <a:rPr lang="en-GB" dirty="0"/>
            </a:br>
            <a:r>
              <a:rPr lang="en-GB" dirty="0"/>
              <a:t> </a:t>
            </a:r>
          </a:p>
          <a:p>
            <a:endParaRPr lang="en-GB" dirty="0"/>
          </a:p>
        </p:txBody>
      </p:sp>
    </p:spTree>
    <p:extLst>
      <p:ext uri="{BB962C8B-B14F-4D97-AF65-F5344CB8AC3E}">
        <p14:creationId xmlns:p14="http://schemas.microsoft.com/office/powerpoint/2010/main" val="38711610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561329"/>
          </a:xfrm>
        </p:spPr>
        <p:txBody>
          <a:bodyPr>
            <a:normAutofit fontScale="90000"/>
          </a:bodyPr>
          <a:lstStyle/>
          <a:p>
            <a:r>
              <a:rPr lang="en-GB" sz="4000" dirty="0"/>
              <a:t>“When we were in Wales… properly in love.” P151 </a:t>
            </a:r>
            <a:r>
              <a:rPr lang="en-GB" sz="4000" dirty="0">
                <a:solidFill>
                  <a:srgbClr val="FF0000"/>
                </a:solidFill>
              </a:rPr>
              <a:t>How do the statements below affect your reading of this extract?</a:t>
            </a:r>
            <a:r>
              <a:rPr lang="en-GB" dirty="0"/>
              <a:t/>
            </a:r>
            <a:br>
              <a:rPr lang="en-GB" dirty="0"/>
            </a:br>
            <a:endParaRPr lang="en-GB" dirty="0"/>
          </a:p>
        </p:txBody>
      </p:sp>
      <p:sp>
        <p:nvSpPr>
          <p:cNvPr id="3" name="Content Placeholder 2"/>
          <p:cNvSpPr>
            <a:spLocks noGrp="1"/>
          </p:cNvSpPr>
          <p:nvPr>
            <p:ph idx="1"/>
          </p:nvPr>
        </p:nvSpPr>
        <p:spPr/>
        <p:txBody>
          <a:bodyPr>
            <a:normAutofit fontScale="85000" lnSpcReduction="20000"/>
          </a:bodyPr>
          <a:lstStyle/>
          <a:p>
            <a:pPr lvl="0"/>
            <a:r>
              <a:rPr lang="en-GB" dirty="0"/>
              <a:t>While </a:t>
            </a:r>
            <a:r>
              <a:rPr lang="en-GB" i="1" dirty="0"/>
              <a:t>Never Let Me Go</a:t>
            </a:r>
            <a:r>
              <a:rPr lang="en-GB" dirty="0"/>
              <a:t> cannot be read as an explicit commentary on the ethics of biotechnology – it contains virtually no scientific details – the norms and discourse of science form a powerful undercurrent that shapes both the characters and the narrative.  Ishiguro does not demonise scientific creation; rather, the text’s critical focus emphasises the naturalisation of instrumentalist ways of seeing the world, its impact on social relations and on the very conceptions of what it means to be human.</a:t>
            </a:r>
          </a:p>
          <a:p>
            <a:pPr marL="0" indent="0">
              <a:buNone/>
            </a:pPr>
            <a:r>
              <a:rPr lang="en-GB" dirty="0"/>
              <a:t> </a:t>
            </a:r>
          </a:p>
          <a:p>
            <a:pPr lvl="0"/>
            <a:r>
              <a:rPr lang="en-GB" dirty="0"/>
              <a:t>The mechanistic and materialistic determinism of the scientific universe which reduces the human to the body and its part is contrasted with human values of love, friendship, family and community.</a:t>
            </a:r>
          </a:p>
          <a:p>
            <a:pPr marL="0" indent="0">
              <a:buNone/>
            </a:pPr>
            <a:r>
              <a:rPr lang="en-GB" dirty="0"/>
              <a:t> </a:t>
            </a:r>
          </a:p>
          <a:p>
            <a:pPr marL="0" indent="0">
              <a:buNone/>
            </a:pPr>
            <a:r>
              <a:rPr lang="en-GB" dirty="0"/>
              <a:t/>
            </a:r>
            <a:br>
              <a:rPr lang="en-GB" dirty="0"/>
            </a:br>
            <a:r>
              <a:rPr lang="en-GB" dirty="0"/>
              <a:t> </a:t>
            </a:r>
          </a:p>
          <a:p>
            <a:endParaRPr lang="en-GB" dirty="0"/>
          </a:p>
        </p:txBody>
      </p:sp>
    </p:spTree>
    <p:extLst>
      <p:ext uri="{BB962C8B-B14F-4D97-AF65-F5344CB8AC3E}">
        <p14:creationId xmlns:p14="http://schemas.microsoft.com/office/powerpoint/2010/main" val="41863120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dirty="0"/>
              <a:t>To be honest .. this person Rodney saw. Pp152-153 </a:t>
            </a:r>
            <a:r>
              <a:rPr lang="en-GB" sz="4000" dirty="0">
                <a:solidFill>
                  <a:srgbClr val="FF0000"/>
                </a:solidFill>
              </a:rPr>
              <a:t>How do the statements below affect your reading of this extract?</a:t>
            </a:r>
            <a:r>
              <a:rPr lang="en-GB" dirty="0"/>
              <a:t/>
            </a:r>
            <a:br>
              <a:rPr lang="en-GB" dirty="0"/>
            </a:br>
            <a:endParaRPr lang="en-GB" dirty="0"/>
          </a:p>
        </p:txBody>
      </p:sp>
      <p:sp>
        <p:nvSpPr>
          <p:cNvPr id="3" name="Content Placeholder 2"/>
          <p:cNvSpPr>
            <a:spLocks noGrp="1"/>
          </p:cNvSpPr>
          <p:nvPr>
            <p:ph idx="1"/>
          </p:nvPr>
        </p:nvSpPr>
        <p:spPr/>
        <p:txBody>
          <a:bodyPr>
            <a:normAutofit/>
          </a:bodyPr>
          <a:lstStyle/>
          <a:p>
            <a:pPr lvl="0"/>
            <a:r>
              <a:rPr lang="en-GB" dirty="0"/>
              <a:t>The world actively constructs them as members of a genetic underclass – through their isolation, by calling them clones – in order to continue with the donations programme.  They are confined to a shadowy existence.</a:t>
            </a:r>
          </a:p>
          <a:p>
            <a:pPr marL="0" indent="0">
              <a:buNone/>
            </a:pPr>
            <a:r>
              <a:rPr lang="en-GB" dirty="0"/>
              <a:t> </a:t>
            </a:r>
          </a:p>
          <a:p>
            <a:pPr lvl="0"/>
            <a:r>
              <a:rPr lang="en-GB" dirty="0"/>
              <a:t>The mechanistic and materialistic determinism of the scientific universe which reduces the human to the body and its part is contrasted with human values of love, friendship, family and community.</a:t>
            </a:r>
          </a:p>
          <a:p>
            <a:endParaRPr lang="en-GB" dirty="0"/>
          </a:p>
        </p:txBody>
      </p:sp>
    </p:spTree>
    <p:extLst>
      <p:ext uri="{BB962C8B-B14F-4D97-AF65-F5344CB8AC3E}">
        <p14:creationId xmlns:p14="http://schemas.microsoft.com/office/powerpoint/2010/main" val="34020013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a:blip r:embed="rId2"/>
          <a:stretch>
            <a:fillRect/>
          </a:stretch>
        </p:blipFill>
        <p:spPr>
          <a:xfrm>
            <a:off x="6701413" y="4210333"/>
            <a:ext cx="3757189" cy="1948750"/>
          </a:xfrm>
          <a:prstGeom prst="rect">
            <a:avLst/>
          </a:prstGeom>
        </p:spPr>
      </p:pic>
      <p:pic>
        <p:nvPicPr>
          <p:cNvPr id="5" name="Picture 4"/>
          <p:cNvPicPr>
            <a:picLocks noChangeAspect="1"/>
          </p:cNvPicPr>
          <p:nvPr/>
        </p:nvPicPr>
        <p:blipFill>
          <a:blip r:embed="rId3"/>
          <a:stretch>
            <a:fillRect/>
          </a:stretch>
        </p:blipFill>
        <p:spPr>
          <a:xfrm>
            <a:off x="6640715" y="2171446"/>
            <a:ext cx="4092168" cy="1902529"/>
          </a:xfrm>
          <a:prstGeom prst="rect">
            <a:avLst/>
          </a:prstGeom>
        </p:spPr>
      </p:pic>
      <p:pic>
        <p:nvPicPr>
          <p:cNvPr id="6" name="Picture 5"/>
          <p:cNvPicPr>
            <a:picLocks noChangeAspect="1"/>
          </p:cNvPicPr>
          <p:nvPr/>
        </p:nvPicPr>
        <p:blipFill>
          <a:blip r:embed="rId4"/>
          <a:stretch>
            <a:fillRect/>
          </a:stretch>
        </p:blipFill>
        <p:spPr>
          <a:xfrm>
            <a:off x="6663350" y="375841"/>
            <a:ext cx="3833316" cy="1768207"/>
          </a:xfrm>
          <a:prstGeom prst="rect">
            <a:avLst/>
          </a:prstGeom>
        </p:spPr>
      </p:pic>
      <p:pic>
        <p:nvPicPr>
          <p:cNvPr id="7" name="Picture 6"/>
          <p:cNvPicPr>
            <a:picLocks noChangeAspect="1"/>
          </p:cNvPicPr>
          <p:nvPr/>
        </p:nvPicPr>
        <p:blipFill>
          <a:blip r:embed="rId5"/>
          <a:stretch>
            <a:fillRect/>
          </a:stretch>
        </p:blipFill>
        <p:spPr>
          <a:xfrm>
            <a:off x="1012250" y="4576747"/>
            <a:ext cx="4526544" cy="1948280"/>
          </a:xfrm>
          <a:prstGeom prst="rect">
            <a:avLst/>
          </a:prstGeom>
        </p:spPr>
      </p:pic>
      <p:pic>
        <p:nvPicPr>
          <p:cNvPr id="8" name="Picture 7"/>
          <p:cNvPicPr>
            <a:picLocks noChangeAspect="1"/>
          </p:cNvPicPr>
          <p:nvPr/>
        </p:nvPicPr>
        <p:blipFill>
          <a:blip r:embed="rId6"/>
          <a:stretch>
            <a:fillRect/>
          </a:stretch>
        </p:blipFill>
        <p:spPr>
          <a:xfrm>
            <a:off x="1012250" y="2597409"/>
            <a:ext cx="4148225" cy="1979338"/>
          </a:xfrm>
          <a:prstGeom prst="rect">
            <a:avLst/>
          </a:prstGeom>
        </p:spPr>
      </p:pic>
      <p:pic>
        <p:nvPicPr>
          <p:cNvPr id="9" name="Picture 8"/>
          <p:cNvPicPr>
            <a:picLocks noChangeAspect="1"/>
          </p:cNvPicPr>
          <p:nvPr/>
        </p:nvPicPr>
        <p:blipFill>
          <a:blip r:embed="rId7"/>
          <a:stretch>
            <a:fillRect/>
          </a:stretch>
        </p:blipFill>
        <p:spPr>
          <a:xfrm>
            <a:off x="926159" y="365125"/>
            <a:ext cx="4193658" cy="2232283"/>
          </a:xfrm>
          <a:prstGeom prst="rect">
            <a:avLst/>
          </a:prstGeom>
        </p:spPr>
      </p:pic>
    </p:spTree>
    <p:extLst>
      <p:ext uri="{BB962C8B-B14F-4D97-AF65-F5344CB8AC3E}">
        <p14:creationId xmlns:p14="http://schemas.microsoft.com/office/powerpoint/2010/main" val="1772812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Pick One:</a:t>
            </a:r>
            <a:endParaRPr lang="en-GB" dirty="0"/>
          </a:p>
        </p:txBody>
      </p:sp>
      <p:sp>
        <p:nvSpPr>
          <p:cNvPr id="3" name="Content Placeholder 2"/>
          <p:cNvSpPr>
            <a:spLocks noGrp="1"/>
          </p:cNvSpPr>
          <p:nvPr>
            <p:ph idx="1"/>
          </p:nvPr>
        </p:nvSpPr>
        <p:spPr/>
        <p:txBody>
          <a:bodyPr>
            <a:normAutofit fontScale="85000" lnSpcReduction="20000"/>
          </a:bodyPr>
          <a:lstStyle/>
          <a:p>
            <a:r>
              <a:rPr lang="en-GB" b="1" dirty="0"/>
              <a:t>Science is used in </a:t>
            </a:r>
            <a:r>
              <a:rPr lang="en-GB" b="1" i="1" dirty="0"/>
              <a:t>Never Let Me Go</a:t>
            </a:r>
            <a:r>
              <a:rPr lang="en-GB" b="1" dirty="0"/>
              <a:t> as a metaphor for…</a:t>
            </a:r>
            <a:endParaRPr lang="en-GB" dirty="0"/>
          </a:p>
          <a:p>
            <a:pPr lvl="0"/>
            <a:r>
              <a:rPr lang="en-GB" dirty="0"/>
              <a:t>universal humanist themes such individual agency and fate, and the individual’s social responsibility</a:t>
            </a:r>
          </a:p>
          <a:p>
            <a:pPr lvl="0"/>
            <a:r>
              <a:rPr lang="en-GB" dirty="0"/>
              <a:t>the human capacity to accept what must seem like a limited and cruel fate</a:t>
            </a:r>
          </a:p>
          <a:p>
            <a:pPr lvl="0"/>
            <a:r>
              <a:rPr lang="en-GB" dirty="0"/>
              <a:t>what it means to be human.</a:t>
            </a:r>
          </a:p>
          <a:p>
            <a:pPr lvl="0"/>
            <a:r>
              <a:rPr lang="en-GB" dirty="0"/>
              <a:t>the conflict between the mechanistic (reducing the human to the body and its parts) and human values of love, friendship, family and community.</a:t>
            </a:r>
          </a:p>
          <a:p>
            <a:pPr lvl="0"/>
            <a:r>
              <a:rPr lang="en-GB" dirty="0"/>
              <a:t>the disconnection between the self and the body.  </a:t>
            </a:r>
          </a:p>
          <a:p>
            <a:pPr lvl="0"/>
            <a:r>
              <a:rPr lang="en-GB" dirty="0"/>
              <a:t>the conflict between the instrumental value of the clones as the hosts of healthy organs and the basic moral value of each individual as singular and irreplaceable.</a:t>
            </a:r>
          </a:p>
          <a:p>
            <a:pPr lvl="0"/>
            <a:r>
              <a:rPr lang="en-GB" dirty="0"/>
              <a:t>the arbitrary restriction on individuality, and consequent violation of autonomy, freedom and dignity.</a:t>
            </a:r>
          </a:p>
          <a:p>
            <a:endParaRPr lang="en-GB" dirty="0"/>
          </a:p>
        </p:txBody>
      </p:sp>
    </p:spTree>
    <p:extLst>
      <p:ext uri="{BB962C8B-B14F-4D97-AF65-F5344CB8AC3E}">
        <p14:creationId xmlns:p14="http://schemas.microsoft.com/office/powerpoint/2010/main" val="19330423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Homework:  Decide on the three points that most interest you about this article</a:t>
            </a:r>
            <a:endParaRPr lang="en-GB" dirty="0"/>
          </a:p>
        </p:txBody>
      </p:sp>
      <p:sp>
        <p:nvSpPr>
          <p:cNvPr id="3" name="Content Placeholder 2"/>
          <p:cNvSpPr>
            <a:spLocks noGrp="1"/>
          </p:cNvSpPr>
          <p:nvPr>
            <p:ph idx="1"/>
          </p:nvPr>
        </p:nvSpPr>
        <p:spPr>
          <a:xfrm>
            <a:off x="643550" y="1502874"/>
            <a:ext cx="11008260" cy="4897926"/>
          </a:xfrm>
        </p:spPr>
        <p:txBody>
          <a:bodyPr numCol="3">
            <a:normAutofit fontScale="40000" lnSpcReduction="20000"/>
          </a:bodyPr>
          <a:lstStyle/>
          <a:p>
            <a:pPr marL="0" indent="0">
              <a:buNone/>
            </a:pPr>
            <a:r>
              <a:rPr lang="en-GB" b="1" dirty="0"/>
              <a:t>Kazuo Ishiguro:  “We’re coming close to the point where we can create people who area superior to others” </a:t>
            </a:r>
            <a:r>
              <a:rPr lang="en-GB" b="1" i="1" dirty="0"/>
              <a:t>The Guardian</a:t>
            </a:r>
            <a:r>
              <a:rPr lang="en-GB" b="1" dirty="0"/>
              <a:t>, 3 December, 2016</a:t>
            </a:r>
          </a:p>
          <a:p>
            <a:pPr marL="0" indent="0">
              <a:buNone/>
            </a:pPr>
            <a:r>
              <a:rPr lang="en-GB" dirty="0"/>
              <a:t>Social changes unleashed by new technologies could undermine core human values unless we engage with science, warns author Kazuo Ishiguro at the Science Museum in London ahead of the opening of a new permanent mathematics gallery, which features a machine to predict coastal storm surges built by his oceanographer father. </a:t>
            </a:r>
          </a:p>
          <a:p>
            <a:pPr marL="0" indent="0">
              <a:buNone/>
            </a:pPr>
            <a:r>
              <a:rPr lang="en-GB" b="1" cap="all" dirty="0"/>
              <a:t>I</a:t>
            </a:r>
            <a:r>
              <a:rPr lang="en-GB" dirty="0"/>
              <a:t>magine a two-tiered society with elite citizens, genetically engineered to be smarter, healthier and to live longer, and an underclass of biologically run-of-the-mill humans. It sounds like the plot of a dystopian novel, but the world could be sleepwalking towards this scenario, according to one of Britain’s most celebrated writers.</a:t>
            </a:r>
          </a:p>
          <a:p>
            <a:pPr marL="0" indent="0">
              <a:buNone/>
            </a:pPr>
            <a:r>
              <a:rPr lang="en-GB" dirty="0"/>
              <a:t>Kazuo Ishiguro argues that the social changes unleashed by gene editing technologies, such as </a:t>
            </a:r>
            <a:r>
              <a:rPr lang="en-GB" dirty="0" err="1"/>
              <a:t>Crispr</a:t>
            </a:r>
            <a:r>
              <a:rPr lang="en-GB" dirty="0"/>
              <a:t>, could undermine core human values.</a:t>
            </a:r>
          </a:p>
          <a:p>
            <a:pPr marL="0" indent="0">
              <a:buNone/>
            </a:pPr>
            <a:r>
              <a:rPr lang="en-GB" dirty="0"/>
              <a:t>“We’re going into a territory where a lot of the ways in which we have organised our societies will suddenly look a bit redundant,” he said. “In liberal democracies, we have this idea that human beings are basically equal in some very fundamental way. We’re coming close to the point where we can, objectively in some sense, create people who are superior to others.”</a:t>
            </a:r>
          </a:p>
          <a:p>
            <a:pPr marL="0" indent="0">
              <a:buNone/>
            </a:pPr>
            <a:r>
              <a:rPr lang="en-GB" dirty="0"/>
              <a:t> “Despite the atom bomb and things like this, we’re still in the habit of compartmentalising scientific endeavour,” he said. “It’s important that we, as a society, get much more interested in science and maths, that we don’t silo it off in our minds ... until there’s some breakthrough product that turns up.”</a:t>
            </a:r>
          </a:p>
          <a:p>
            <a:pPr marL="0" indent="0">
              <a:buNone/>
            </a:pPr>
            <a:r>
              <a:rPr lang="en-GB" dirty="0"/>
              <a:t>Ishiguro cites three areas - gene editing, robotics and Artificial Intelligence - that he believes could transform the way we live and interact with each other over the next 30 years.</a:t>
            </a:r>
          </a:p>
          <a:p>
            <a:pPr marL="0" indent="0">
              <a:buNone/>
            </a:pPr>
            <a:r>
              <a:rPr lang="en-GB" dirty="0"/>
              <a:t>“We are on the brink of all kinds of discoveries that will completely alter the way we run our lives,” said the author, whose 2005 book, </a:t>
            </a:r>
            <a:r>
              <a:rPr lang="en-GB" u="sng" dirty="0">
                <a:hlinkClick r:id="rId2"/>
              </a:rPr>
              <a:t>Never Let Me Go</a:t>
            </a:r>
            <a:r>
              <a:rPr lang="en-GB" dirty="0"/>
              <a:t>, imagines a dark future in which humans clones are raised to be organ donors.</a:t>
            </a:r>
          </a:p>
          <a:p>
            <a:pPr marL="0" indent="0">
              <a:buNone/>
            </a:pPr>
            <a:r>
              <a:rPr lang="en-GB" dirty="0"/>
              <a:t>The gene editing tool, </a:t>
            </a:r>
            <a:r>
              <a:rPr lang="en-GB" dirty="0" err="1"/>
              <a:t>Crispr</a:t>
            </a:r>
            <a:r>
              <a:rPr lang="en-GB" dirty="0"/>
              <a:t>, allows scientists to cut, paste and delete single letters of the genome with unprecedented precision, </a:t>
            </a:r>
            <a:r>
              <a:rPr lang="en-GB" dirty="0" smtClean="0"/>
              <a:t>meaning aberrant genes</a:t>
            </a:r>
            <a:r>
              <a:rPr lang="en-GB" dirty="0"/>
              <a:t> can be overwritten with working copies, and, potentially, functional genes replaced with enhanced versions. Chinese scientists </a:t>
            </a:r>
            <a:r>
              <a:rPr lang="en-GB" dirty="0" smtClean="0"/>
              <a:t>are already trialling the technology</a:t>
            </a:r>
            <a:r>
              <a:rPr lang="en-GB" dirty="0"/>
              <a:t> in patients to treat lung cancer.</a:t>
            </a:r>
          </a:p>
          <a:p>
            <a:pPr marL="0" indent="0">
              <a:buNone/>
            </a:pPr>
            <a:r>
              <a:rPr lang="en-GB" dirty="0"/>
              <a:t>“When you get to the point where you can say that person is actually intellectually or physically superior to another person because you have removed certain possibilities for that person getting ill… or because they’re enhanced in other ways, that has enormous implications for very basic values that we have,” said Ishiguro.</a:t>
            </a:r>
          </a:p>
          <a:p>
            <a:pPr marL="0" indent="0">
              <a:buNone/>
            </a:pPr>
            <a:r>
              <a:rPr lang="en-GB" dirty="0"/>
              <a:t>He also has concerns that in AI and robotics the bulk of intellectual capital lies with “the Silicon Valley masters of the universe” rather than universities or government-funded labs.</a:t>
            </a:r>
          </a:p>
          <a:p>
            <a:pPr marL="0" indent="0">
              <a:buNone/>
            </a:pPr>
            <a:r>
              <a:rPr lang="en-GB" dirty="0"/>
              <a:t>“There are some very powerful and rich people who want to do enormous research in this area,” he said. “Some of them might want to come out with things that are very beneficial, but it’s probably outside of regulation and so, yes, I think society as a whole needs to be more engaged.”</a:t>
            </a:r>
          </a:p>
          <a:p>
            <a:pPr marL="0" indent="0">
              <a:buNone/>
            </a:pPr>
            <a:r>
              <a:rPr lang="en-GB" dirty="0"/>
              <a:t>Ishiguro’s father, an oceanographer originally based in Nagasaki, moved with the family to Guildford, Surrey, to work at the National Institute of Oceanography in 1957, when Ishiguro was five.</a:t>
            </a:r>
          </a:p>
          <a:p>
            <a:pPr marL="0" indent="0">
              <a:buNone/>
            </a:pPr>
            <a:r>
              <a:rPr lang="en-GB" dirty="0"/>
              <a:t>Dr </a:t>
            </a:r>
            <a:r>
              <a:rPr lang="en-GB" dirty="0" err="1"/>
              <a:t>Shizuo</a:t>
            </a:r>
            <a:r>
              <a:rPr lang="en-GB" dirty="0"/>
              <a:t> Ishiguro with his electronic analogue machine, which converted meteorological and ocean data into electrical signals on a series of wire meshes. This allowed the height of storm surges, and where and when they would make coastal impact, to be predicted. Photograph: Image courtesy of NOC Archive.</a:t>
            </a:r>
          </a:p>
          <a:p>
            <a:pPr marL="0" indent="0">
              <a:buNone/>
            </a:pPr>
            <a:r>
              <a:rPr lang="en-GB" dirty="0"/>
              <a:t>Despite the two countries having been at war just a decade previously, the family were made welcome, he said. “The British people of that era had a very sophisticated sense of the international community because they had come through the war,” he said. “They knew the difference between serious things and less serious things, [having] lived through a period when they thought they were going to be under Nazi occupation.”</a:t>
            </a:r>
          </a:p>
          <a:p>
            <a:pPr marL="0" indent="0">
              <a:buNone/>
            </a:pPr>
            <a:r>
              <a:rPr lang="en-GB" dirty="0"/>
              <a:t>Ishiguro contrasts this with the anti-immigrant rhetoric that dominated the Brexit and US election campaigns.</a:t>
            </a:r>
          </a:p>
          <a:p>
            <a:pPr marL="0" indent="0">
              <a:buNone/>
            </a:pPr>
            <a:r>
              <a:rPr lang="en-GB" dirty="0"/>
              <a:t>“We have become much more multi-cultural and much more cosmopolitan in many ways, but the attitude to, say, the refugee crisis, I think is quite different to what I remember from the Britain I grew up in,” he said. ....</a:t>
            </a:r>
          </a:p>
          <a:p>
            <a:pPr marL="0" indent="0">
              <a:buNone/>
            </a:pPr>
            <a:r>
              <a:rPr lang="en-GB" dirty="0"/>
              <a:t>Despite having taken a different career path, Ishiguro inherited an obsessive attitude towards work from his father, he said, recalling him mulling over equations every evening while watching American thrillers on television.</a:t>
            </a:r>
          </a:p>
          <a:p>
            <a:pPr marL="0" indent="0">
              <a:buNone/>
            </a:pPr>
            <a:r>
              <a:rPr lang="en-GB" dirty="0"/>
              <a:t>“Looking back now I can see that the whole approach to his work is quite like my approach to my work as a writer,” he said. “He didn’t think of it as a job at all. It was something he obsessively thought about the whole time. That was my model.”</a:t>
            </a:r>
          </a:p>
          <a:p>
            <a:endParaRPr lang="en-GB" dirty="0"/>
          </a:p>
        </p:txBody>
      </p:sp>
    </p:spTree>
    <p:extLst>
      <p:ext uri="{BB962C8B-B14F-4D97-AF65-F5344CB8AC3E}">
        <p14:creationId xmlns:p14="http://schemas.microsoft.com/office/powerpoint/2010/main" val="33647820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Chapter 11 … In one sentence, what is there to say about…?</a:t>
            </a:r>
            <a:endParaRPr lang="en-GB" dirty="0"/>
          </a:p>
        </p:txBody>
      </p:sp>
      <p:sp>
        <p:nvSpPr>
          <p:cNvPr id="3" name="Content Placeholder 2"/>
          <p:cNvSpPr>
            <a:spLocks noGrp="1"/>
          </p:cNvSpPr>
          <p:nvPr>
            <p:ph idx="1"/>
          </p:nvPr>
        </p:nvSpPr>
        <p:spPr/>
        <p:txBody>
          <a:bodyPr numCol="2">
            <a:normAutofit fontScale="55000" lnSpcReduction="20000"/>
          </a:bodyPr>
          <a:lstStyle/>
          <a:p>
            <a:r>
              <a:rPr lang="en-GB" dirty="0" smtClean="0"/>
              <a:t>I should explain why… p 124</a:t>
            </a:r>
          </a:p>
          <a:p>
            <a:r>
              <a:rPr lang="en-GB" dirty="0" smtClean="0"/>
              <a:t>sort of hangover … p 124</a:t>
            </a:r>
          </a:p>
          <a:p>
            <a:r>
              <a:rPr lang="en-GB" dirty="0" smtClean="0"/>
              <a:t>Anyway, the thing was… p 124</a:t>
            </a:r>
          </a:p>
          <a:p>
            <a:r>
              <a:rPr lang="en-GB" dirty="0" smtClean="0"/>
              <a:t>… what might even say what made the whole friendship possible during that time.. p 124</a:t>
            </a:r>
          </a:p>
          <a:p>
            <a:r>
              <a:rPr lang="en-GB" dirty="0" smtClean="0"/>
              <a:t>Okay. this had never been spelt out exactly p 124</a:t>
            </a:r>
          </a:p>
          <a:p>
            <a:r>
              <a:rPr lang="en-GB" dirty="0" smtClean="0"/>
              <a:t>As you'd expect..  p 124</a:t>
            </a:r>
          </a:p>
          <a:p>
            <a:r>
              <a:rPr lang="en-GB" dirty="0" smtClean="0"/>
              <a:t>A boy would… p 125</a:t>
            </a:r>
          </a:p>
          <a:p>
            <a:r>
              <a:rPr lang="en-GB" dirty="0" smtClean="0"/>
              <a:t>Anyway, the point is… p 125</a:t>
            </a:r>
          </a:p>
          <a:p>
            <a:r>
              <a:rPr lang="en-GB" dirty="0" smtClean="0"/>
              <a:t>Like I say…. as I say p 125</a:t>
            </a:r>
          </a:p>
          <a:p>
            <a:r>
              <a:rPr lang="en-GB" dirty="0" smtClean="0"/>
              <a:t>really…. really … really, really … really p 126</a:t>
            </a:r>
          </a:p>
          <a:p>
            <a:r>
              <a:rPr lang="en-GB" dirty="0" smtClean="0"/>
              <a:t>want to do it… I just do it … had to do it p 126</a:t>
            </a:r>
          </a:p>
          <a:p>
            <a:r>
              <a:rPr lang="en-GB" dirty="0" smtClean="0"/>
              <a:t>two quite separate </a:t>
            </a:r>
            <a:r>
              <a:rPr lang="en-GB" dirty="0" err="1" smtClean="0"/>
              <a:t>Ruths</a:t>
            </a:r>
            <a:r>
              <a:rPr lang="en-GB" dirty="0" smtClean="0"/>
              <a:t> p 127</a:t>
            </a:r>
          </a:p>
          <a:p>
            <a:r>
              <a:rPr lang="en-GB" dirty="0" smtClean="0"/>
              <a:t>But when I think about it now… (see also "thinking about this now…" p 128) p 127</a:t>
            </a:r>
          </a:p>
          <a:p>
            <a:r>
              <a:rPr lang="en-GB" dirty="0" smtClean="0"/>
              <a:t>and my role, as her closest friend p 128</a:t>
            </a:r>
          </a:p>
          <a:p>
            <a:r>
              <a:rPr lang="en-GB" dirty="0" smtClean="0"/>
              <a:t>You put your collection out with the rubbish?  p 129</a:t>
            </a:r>
          </a:p>
          <a:p>
            <a:r>
              <a:rPr lang="en-GB" dirty="0" smtClean="0"/>
              <a:t>it's pointless now p 129</a:t>
            </a:r>
          </a:p>
          <a:p>
            <a:r>
              <a:rPr lang="en-GB" dirty="0" smtClean="0"/>
              <a:t>hardly mentioned, didn't mention p 130</a:t>
            </a:r>
          </a:p>
          <a:p>
            <a:r>
              <a:rPr lang="en-GB" dirty="0" smtClean="0"/>
              <a:t>We'd never come across anything like that before and didn't know what to think p 130</a:t>
            </a:r>
          </a:p>
          <a:p>
            <a:r>
              <a:rPr lang="en-GB" dirty="0" smtClean="0"/>
              <a:t>barging into people's rooms p 131</a:t>
            </a:r>
          </a:p>
          <a:p>
            <a:r>
              <a:rPr lang="en-GB" dirty="0" smtClean="0"/>
              <a:t>grimy window p 132</a:t>
            </a:r>
          </a:p>
          <a:p>
            <a:r>
              <a:rPr lang="en-GB" dirty="0" smtClean="0"/>
              <a:t>somebody standing outside the barn, just beside the doorway p133</a:t>
            </a:r>
          </a:p>
          <a:p>
            <a:r>
              <a:rPr lang="en-GB" dirty="0" smtClean="0"/>
              <a:t>I wasn't trying to spy on you …p 133 I wasn't trying to spy on you… p 134</a:t>
            </a:r>
          </a:p>
          <a:p>
            <a:r>
              <a:rPr lang="en-GB" dirty="0" smtClean="0"/>
              <a:t>Kath, what are you looking for? p 134</a:t>
            </a:r>
          </a:p>
          <a:p>
            <a:r>
              <a:rPr lang="en-GB" dirty="0" smtClean="0"/>
              <a:t>I felt comforted, protected almost p 134</a:t>
            </a:r>
          </a:p>
          <a:p>
            <a:r>
              <a:rPr lang="en-GB" dirty="0" smtClean="0"/>
              <a:t>I did tell him eventually, but that wasn't until a few months later… p 135</a:t>
            </a:r>
          </a:p>
          <a:p>
            <a:endParaRPr lang="en-GB" dirty="0"/>
          </a:p>
        </p:txBody>
      </p:sp>
    </p:spTree>
    <p:extLst>
      <p:ext uri="{BB962C8B-B14F-4D97-AF65-F5344CB8AC3E}">
        <p14:creationId xmlns:p14="http://schemas.microsoft.com/office/powerpoint/2010/main" val="40550858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Chapter 11 … In one sentence, what is there to say about…?</a:t>
            </a:r>
            <a:endParaRPr lang="en-GB" dirty="0"/>
          </a:p>
        </p:txBody>
      </p:sp>
      <p:sp>
        <p:nvSpPr>
          <p:cNvPr id="3" name="Content Placeholder 2"/>
          <p:cNvSpPr>
            <a:spLocks noGrp="1"/>
          </p:cNvSpPr>
          <p:nvPr>
            <p:ph idx="1"/>
          </p:nvPr>
        </p:nvSpPr>
        <p:spPr>
          <a:xfrm>
            <a:off x="838200" y="1566250"/>
            <a:ext cx="10515600" cy="4610713"/>
          </a:xfrm>
        </p:spPr>
        <p:txBody>
          <a:bodyPr numCol="2">
            <a:normAutofit fontScale="70000" lnSpcReduction="20000"/>
          </a:bodyPr>
          <a:lstStyle/>
          <a:p>
            <a:r>
              <a:rPr lang="en-GB" dirty="0" smtClean="0"/>
              <a:t>I should explain why… p 124</a:t>
            </a:r>
          </a:p>
          <a:p>
            <a:r>
              <a:rPr lang="en-GB" dirty="0" smtClean="0">
                <a:solidFill>
                  <a:srgbClr val="0070C0"/>
                </a:solidFill>
              </a:rPr>
              <a:t>Sense of duty is evident in the use of the deontic modal "should", suggest an expected, recommended behaviour</a:t>
            </a:r>
          </a:p>
          <a:p>
            <a:r>
              <a:rPr lang="en-GB" dirty="0" smtClean="0"/>
              <a:t>sort of hangover … p 124</a:t>
            </a:r>
          </a:p>
          <a:p>
            <a:r>
              <a:rPr lang="en-GB" dirty="0" smtClean="0">
                <a:solidFill>
                  <a:srgbClr val="0070C0"/>
                </a:solidFill>
              </a:rPr>
              <a:t>Connection with </a:t>
            </a:r>
            <a:r>
              <a:rPr lang="en-GB" dirty="0" err="1" smtClean="0">
                <a:solidFill>
                  <a:srgbClr val="0070C0"/>
                </a:solidFill>
              </a:rPr>
              <a:t>Hailsham</a:t>
            </a:r>
            <a:r>
              <a:rPr lang="en-GB" dirty="0" smtClean="0">
                <a:solidFill>
                  <a:srgbClr val="0070C0"/>
                </a:solidFill>
              </a:rPr>
              <a:t>, but a hangover suggest unpleasant after effects</a:t>
            </a:r>
          </a:p>
          <a:p>
            <a:r>
              <a:rPr lang="en-GB" dirty="0" smtClean="0"/>
              <a:t>Anyway, the thing was… p 124  </a:t>
            </a:r>
          </a:p>
          <a:p>
            <a:r>
              <a:rPr lang="en-GB" dirty="0" smtClean="0">
                <a:solidFill>
                  <a:srgbClr val="0070C0"/>
                </a:solidFill>
              </a:rPr>
              <a:t>Sense of control and awareness of audience</a:t>
            </a:r>
          </a:p>
          <a:p>
            <a:r>
              <a:rPr lang="en-GB" dirty="0" smtClean="0"/>
              <a:t>… what might even say what made the whole friendship possible during that time.. p 124  </a:t>
            </a:r>
          </a:p>
          <a:p>
            <a:r>
              <a:rPr lang="en-GB" dirty="0" smtClean="0">
                <a:solidFill>
                  <a:srgbClr val="0070C0"/>
                </a:solidFill>
              </a:rPr>
              <a:t>beginning of evaluation from the adult Kathy</a:t>
            </a:r>
          </a:p>
          <a:p>
            <a:r>
              <a:rPr lang="en-GB" dirty="0" smtClean="0"/>
              <a:t>Okay. this had never been spelt out exactly p </a:t>
            </a:r>
            <a:r>
              <a:rPr lang="en-GB" dirty="0" smtClean="0">
                <a:solidFill>
                  <a:srgbClr val="0070C0"/>
                </a:solidFill>
              </a:rPr>
              <a:t>124  </a:t>
            </a:r>
          </a:p>
          <a:p>
            <a:r>
              <a:rPr lang="en-GB" dirty="0" smtClean="0">
                <a:solidFill>
                  <a:srgbClr val="0070C0"/>
                </a:solidFill>
              </a:rPr>
              <a:t>spoken discourse, repeated use of cliché might suggest emotional immaturity</a:t>
            </a:r>
          </a:p>
          <a:p>
            <a:r>
              <a:rPr lang="en-GB" dirty="0" smtClean="0"/>
              <a:t>As you'd expect..  p 124</a:t>
            </a:r>
          </a:p>
          <a:p>
            <a:r>
              <a:rPr lang="en-GB" dirty="0" smtClean="0">
                <a:solidFill>
                  <a:srgbClr val="0070C0"/>
                </a:solidFill>
              </a:rPr>
              <a:t>Reading against the grain, as Kathy anticipates our response</a:t>
            </a:r>
          </a:p>
          <a:p>
            <a:r>
              <a:rPr lang="en-GB" dirty="0" smtClean="0"/>
              <a:t>A boy would… p 125</a:t>
            </a:r>
          </a:p>
          <a:p>
            <a:r>
              <a:rPr lang="en-GB" dirty="0" smtClean="0">
                <a:solidFill>
                  <a:srgbClr val="0070C0"/>
                </a:solidFill>
              </a:rPr>
              <a:t>The use of the epistemic modal suggests a pattern of behaviour</a:t>
            </a:r>
          </a:p>
          <a:p>
            <a:r>
              <a:rPr lang="en-GB" dirty="0" smtClean="0"/>
              <a:t>Anyway, the point is… p 125</a:t>
            </a:r>
          </a:p>
          <a:p>
            <a:r>
              <a:rPr lang="en-GB" dirty="0" smtClean="0">
                <a:solidFill>
                  <a:srgbClr val="0070C0"/>
                </a:solidFill>
              </a:rPr>
              <a:t>Kathy controlling and focusing the narrative</a:t>
            </a:r>
          </a:p>
          <a:p>
            <a:r>
              <a:rPr lang="en-GB" dirty="0" smtClean="0"/>
              <a:t>Like I say…. as I say p 125</a:t>
            </a:r>
          </a:p>
          <a:p>
            <a:r>
              <a:rPr lang="en-GB" dirty="0" smtClean="0">
                <a:solidFill>
                  <a:srgbClr val="0070C0"/>
                </a:solidFill>
              </a:rPr>
              <a:t>A feature of Kathy's idiolect – sense of spoken discourse</a:t>
            </a:r>
          </a:p>
        </p:txBody>
      </p:sp>
    </p:spTree>
    <p:extLst>
      <p:ext uri="{BB962C8B-B14F-4D97-AF65-F5344CB8AC3E}">
        <p14:creationId xmlns:p14="http://schemas.microsoft.com/office/powerpoint/2010/main" val="79086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fade">
                                      <p:cBhvr>
                                        <p:cTn id="72" dur="5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fade">
                                      <p:cBhvr>
                                        <p:cTn id="77" dur="500"/>
                                        <p:tgtEl>
                                          <p:spTgt spid="3">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3">
                                            <p:txEl>
                                              <p:pRg st="15" end="15"/>
                                            </p:txEl>
                                          </p:spTgt>
                                        </p:tgtEl>
                                        <p:attrNameLst>
                                          <p:attrName>style.visibility</p:attrName>
                                        </p:attrNameLst>
                                      </p:cBhvr>
                                      <p:to>
                                        <p:strVal val="visible"/>
                                      </p:to>
                                    </p:set>
                                    <p:animEffect transition="in" filter="fade">
                                      <p:cBhvr>
                                        <p:cTn id="82" dur="500"/>
                                        <p:tgtEl>
                                          <p:spTgt spid="3">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3">
                                            <p:txEl>
                                              <p:pRg st="16" end="16"/>
                                            </p:txEl>
                                          </p:spTgt>
                                        </p:tgtEl>
                                        <p:attrNameLst>
                                          <p:attrName>style.visibility</p:attrName>
                                        </p:attrNameLst>
                                      </p:cBhvr>
                                      <p:to>
                                        <p:strVal val="visible"/>
                                      </p:to>
                                    </p:set>
                                    <p:animEffect transition="in" filter="fade">
                                      <p:cBhvr>
                                        <p:cTn id="87" dur="500"/>
                                        <p:tgtEl>
                                          <p:spTgt spid="3">
                                            <p:txEl>
                                              <p:pRg st="16" end="1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3">
                                            <p:txEl>
                                              <p:pRg st="17" end="17"/>
                                            </p:txEl>
                                          </p:spTgt>
                                        </p:tgtEl>
                                        <p:attrNameLst>
                                          <p:attrName>style.visibility</p:attrName>
                                        </p:attrNameLst>
                                      </p:cBhvr>
                                      <p:to>
                                        <p:strVal val="visible"/>
                                      </p:to>
                                    </p:set>
                                    <p:animEffect transition="in" filter="fade">
                                      <p:cBhvr>
                                        <p:cTn id="92" dur="500"/>
                                        <p:tgtEl>
                                          <p:spTgt spid="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numCol="2">
            <a:normAutofit fontScale="70000" lnSpcReduction="20000"/>
          </a:bodyPr>
          <a:lstStyle/>
          <a:p>
            <a:r>
              <a:rPr lang="en-GB" dirty="0"/>
              <a:t>really…. really … really, really … really p 126</a:t>
            </a:r>
          </a:p>
          <a:p>
            <a:r>
              <a:rPr lang="en-GB" dirty="0">
                <a:solidFill>
                  <a:srgbClr val="0070C0"/>
                </a:solidFill>
              </a:rPr>
              <a:t>Childish lexis is used to describe more adult activity and emotions</a:t>
            </a:r>
          </a:p>
          <a:p>
            <a:r>
              <a:rPr lang="en-GB" dirty="0"/>
              <a:t>want to do it… I just do it … had to do it p 126</a:t>
            </a:r>
          </a:p>
          <a:p>
            <a:r>
              <a:rPr lang="en-GB" dirty="0">
                <a:solidFill>
                  <a:srgbClr val="0070C0"/>
                </a:solidFill>
              </a:rPr>
              <a:t>euphemisms used  - again, a sense of approximation of </a:t>
            </a:r>
            <a:r>
              <a:rPr lang="en-GB" dirty="0" smtClean="0">
                <a:solidFill>
                  <a:srgbClr val="0070C0"/>
                </a:solidFill>
              </a:rPr>
              <a:t>language – she can't find the language to express how she feels</a:t>
            </a:r>
            <a:endParaRPr lang="en-GB" dirty="0">
              <a:solidFill>
                <a:srgbClr val="0070C0"/>
              </a:solidFill>
            </a:endParaRPr>
          </a:p>
          <a:p>
            <a:r>
              <a:rPr lang="en-GB" dirty="0"/>
              <a:t>two quite separate </a:t>
            </a:r>
            <a:r>
              <a:rPr lang="en-GB" dirty="0" err="1"/>
              <a:t>Ruths</a:t>
            </a:r>
            <a:r>
              <a:rPr lang="en-GB" dirty="0"/>
              <a:t> p 127</a:t>
            </a:r>
          </a:p>
          <a:p>
            <a:r>
              <a:rPr lang="en-GB" dirty="0">
                <a:solidFill>
                  <a:srgbClr val="0070C0"/>
                </a:solidFill>
              </a:rPr>
              <a:t>Repetition of the idea that the clones mimic, rather than fully understand behaviour from the wider society (they copy the elbow slap from the television)</a:t>
            </a:r>
          </a:p>
          <a:p>
            <a:r>
              <a:rPr lang="en-GB" dirty="0"/>
              <a:t>But when I think about it now… (see also "thinking about this now…" p 128) p 127</a:t>
            </a:r>
          </a:p>
          <a:p>
            <a:r>
              <a:rPr lang="en-GB" dirty="0">
                <a:solidFill>
                  <a:srgbClr val="0070C0"/>
                </a:solidFill>
              </a:rPr>
              <a:t>Reminder of the retrospective narrative</a:t>
            </a:r>
          </a:p>
          <a:p>
            <a:r>
              <a:rPr lang="en-GB" dirty="0"/>
              <a:t>and my role, as her closest friend p 128</a:t>
            </a:r>
          </a:p>
          <a:p>
            <a:r>
              <a:rPr lang="en-GB" dirty="0">
                <a:solidFill>
                  <a:srgbClr val="0070C0"/>
                </a:solidFill>
              </a:rPr>
              <a:t>Kathy now recognises her role – compare to the opening of the novel</a:t>
            </a:r>
          </a:p>
          <a:p>
            <a:r>
              <a:rPr lang="en-GB" dirty="0"/>
              <a:t>You put your collection out with the rubbish?  p 129</a:t>
            </a:r>
          </a:p>
          <a:p>
            <a:r>
              <a:rPr lang="en-GB" dirty="0">
                <a:solidFill>
                  <a:srgbClr val="0070C0"/>
                </a:solidFill>
              </a:rPr>
              <a:t>They take things that have been rejected by others, and then return them to the rubbish (rubbish motif)</a:t>
            </a:r>
          </a:p>
          <a:p>
            <a:r>
              <a:rPr lang="en-GB" dirty="0"/>
              <a:t>it's pointless now p 129</a:t>
            </a:r>
          </a:p>
          <a:p>
            <a:r>
              <a:rPr lang="en-GB" dirty="0">
                <a:solidFill>
                  <a:srgbClr val="0070C0"/>
                </a:solidFill>
              </a:rPr>
              <a:t>Reflection of Ruth's death and Kathy's future</a:t>
            </a:r>
          </a:p>
          <a:p>
            <a:endParaRPr lang="en-GB" dirty="0"/>
          </a:p>
        </p:txBody>
      </p:sp>
    </p:spTree>
    <p:extLst>
      <p:ext uri="{BB962C8B-B14F-4D97-AF65-F5344CB8AC3E}">
        <p14:creationId xmlns:p14="http://schemas.microsoft.com/office/powerpoint/2010/main" val="2143479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fade">
                                      <p:cBhvr>
                                        <p:cTn id="7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numCol="2">
            <a:normAutofit fontScale="62500" lnSpcReduction="20000"/>
          </a:bodyPr>
          <a:lstStyle/>
          <a:p>
            <a:r>
              <a:rPr lang="en-GB" dirty="0"/>
              <a:t>hardly mentioned, didn't mention p 130</a:t>
            </a:r>
          </a:p>
          <a:p>
            <a:r>
              <a:rPr lang="en-GB" dirty="0">
                <a:solidFill>
                  <a:srgbClr val="0070C0"/>
                </a:solidFill>
              </a:rPr>
              <a:t>Secrecy endures from </a:t>
            </a:r>
            <a:r>
              <a:rPr lang="en-GB" dirty="0" err="1">
                <a:solidFill>
                  <a:srgbClr val="0070C0"/>
                </a:solidFill>
              </a:rPr>
              <a:t>Hailsham</a:t>
            </a:r>
            <a:r>
              <a:rPr lang="en-GB" dirty="0">
                <a:solidFill>
                  <a:srgbClr val="0070C0"/>
                </a:solidFill>
              </a:rPr>
              <a:t> – learned behaviour</a:t>
            </a:r>
          </a:p>
          <a:p>
            <a:r>
              <a:rPr lang="en-GB" dirty="0"/>
              <a:t>We'd never come across anything like that before and didn't know what to think p 130</a:t>
            </a:r>
          </a:p>
          <a:p>
            <a:r>
              <a:rPr lang="en-GB" dirty="0">
                <a:solidFill>
                  <a:srgbClr val="0070C0"/>
                </a:solidFill>
              </a:rPr>
              <a:t>Inability to think for themselves</a:t>
            </a:r>
          </a:p>
          <a:p>
            <a:r>
              <a:rPr lang="en-GB" dirty="0"/>
              <a:t>barging into people's rooms p 131</a:t>
            </a:r>
          </a:p>
          <a:p>
            <a:r>
              <a:rPr lang="en-GB" dirty="0">
                <a:solidFill>
                  <a:srgbClr val="0070C0"/>
                </a:solidFill>
              </a:rPr>
              <a:t>Repetition of </a:t>
            </a:r>
            <a:r>
              <a:rPr lang="en-GB" dirty="0" err="1">
                <a:solidFill>
                  <a:srgbClr val="0070C0"/>
                </a:solidFill>
              </a:rPr>
              <a:t>Hailsham's</a:t>
            </a:r>
            <a:r>
              <a:rPr lang="en-GB" dirty="0">
                <a:solidFill>
                  <a:srgbClr val="0070C0"/>
                </a:solidFill>
              </a:rPr>
              <a:t> lack of privacy</a:t>
            </a:r>
          </a:p>
          <a:p>
            <a:r>
              <a:rPr lang="en-GB" dirty="0"/>
              <a:t>grimy window p 132</a:t>
            </a:r>
          </a:p>
          <a:p>
            <a:r>
              <a:rPr lang="en-GB" dirty="0">
                <a:solidFill>
                  <a:srgbClr val="0070C0"/>
                </a:solidFill>
              </a:rPr>
              <a:t>symbolic/analogical function of setting – Kathy is not sure that she is doing the right thing</a:t>
            </a:r>
          </a:p>
          <a:p>
            <a:r>
              <a:rPr lang="en-GB" dirty="0"/>
              <a:t>somebody standing outside the barn, just beside the doorway p133</a:t>
            </a:r>
          </a:p>
          <a:p>
            <a:r>
              <a:rPr lang="en-GB" dirty="0">
                <a:solidFill>
                  <a:srgbClr val="0070C0"/>
                </a:solidFill>
              </a:rPr>
              <a:t>repetition of surveillance and watching – often from doorways</a:t>
            </a:r>
          </a:p>
          <a:p>
            <a:r>
              <a:rPr lang="en-GB" dirty="0"/>
              <a:t>I wasn't trying to spy on you …p 133 I wasn't trying to spy on you… p 134</a:t>
            </a:r>
          </a:p>
          <a:p>
            <a:r>
              <a:rPr lang="en-GB" dirty="0">
                <a:solidFill>
                  <a:srgbClr val="0070C0"/>
                </a:solidFill>
              </a:rPr>
              <a:t>Repeated phrase – it transpires that he </a:t>
            </a:r>
            <a:r>
              <a:rPr lang="en-GB" i="1" dirty="0">
                <a:solidFill>
                  <a:srgbClr val="0070C0"/>
                </a:solidFill>
              </a:rPr>
              <a:t>was</a:t>
            </a:r>
            <a:r>
              <a:rPr lang="en-GB" dirty="0">
                <a:solidFill>
                  <a:srgbClr val="0070C0"/>
                </a:solidFill>
              </a:rPr>
              <a:t> watching … he is keen to distinguish between the two</a:t>
            </a:r>
          </a:p>
          <a:p>
            <a:r>
              <a:rPr lang="en-GB" dirty="0"/>
              <a:t>Kath, what are you looking for? p 134</a:t>
            </a:r>
          </a:p>
          <a:p>
            <a:r>
              <a:rPr lang="en-GB" dirty="0">
                <a:solidFill>
                  <a:srgbClr val="0070C0"/>
                </a:solidFill>
              </a:rPr>
              <a:t>the question the reader wants to ask</a:t>
            </a:r>
          </a:p>
          <a:p>
            <a:r>
              <a:rPr lang="en-GB" dirty="0"/>
              <a:t>I felt comforted, protected almost p 134</a:t>
            </a:r>
          </a:p>
          <a:p>
            <a:r>
              <a:rPr lang="en-GB" dirty="0">
                <a:solidFill>
                  <a:srgbClr val="0070C0"/>
                </a:solidFill>
              </a:rPr>
              <a:t>Kathy's connection to Tommy</a:t>
            </a:r>
          </a:p>
          <a:p>
            <a:r>
              <a:rPr lang="en-GB" dirty="0"/>
              <a:t>I did tell him eventually, but that wasn't until a few months later… p 135</a:t>
            </a:r>
          </a:p>
          <a:p>
            <a:r>
              <a:rPr lang="en-GB" dirty="0">
                <a:solidFill>
                  <a:srgbClr val="0070C0"/>
                </a:solidFill>
              </a:rPr>
              <a:t>Creation of tension and lack of resolution – characteristic ending of chapters</a:t>
            </a:r>
          </a:p>
          <a:p>
            <a:endParaRPr lang="en-GB" dirty="0"/>
          </a:p>
        </p:txBody>
      </p:sp>
    </p:spTree>
    <p:extLst>
      <p:ext uri="{BB962C8B-B14F-4D97-AF65-F5344CB8AC3E}">
        <p14:creationId xmlns:p14="http://schemas.microsoft.com/office/powerpoint/2010/main" val="3583342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fade">
                                      <p:cBhvr>
                                        <p:cTn id="72" dur="5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fade">
                                      <p:cBhvr>
                                        <p:cTn id="77" dur="500"/>
                                        <p:tgtEl>
                                          <p:spTgt spid="3">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3">
                                            <p:txEl>
                                              <p:pRg st="15" end="15"/>
                                            </p:txEl>
                                          </p:spTgt>
                                        </p:tgtEl>
                                        <p:attrNameLst>
                                          <p:attrName>style.visibility</p:attrName>
                                        </p:attrNameLst>
                                      </p:cBhvr>
                                      <p:to>
                                        <p:strVal val="visible"/>
                                      </p:to>
                                    </p:set>
                                    <p:animEffect transition="in" filter="fade">
                                      <p:cBhvr>
                                        <p:cTn id="82" dur="500"/>
                                        <p:tgtEl>
                                          <p:spTgt spid="3">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3">
                                            <p:txEl>
                                              <p:pRg st="16" end="16"/>
                                            </p:txEl>
                                          </p:spTgt>
                                        </p:tgtEl>
                                        <p:attrNameLst>
                                          <p:attrName>style.visibility</p:attrName>
                                        </p:attrNameLst>
                                      </p:cBhvr>
                                      <p:to>
                                        <p:strVal val="visible"/>
                                      </p:to>
                                    </p:set>
                                    <p:animEffect transition="in" filter="fade">
                                      <p:cBhvr>
                                        <p:cTn id="87" dur="500"/>
                                        <p:tgtEl>
                                          <p:spTgt spid="3">
                                            <p:txEl>
                                              <p:pRg st="16" end="1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3">
                                            <p:txEl>
                                              <p:pRg st="17" end="17"/>
                                            </p:txEl>
                                          </p:spTgt>
                                        </p:tgtEl>
                                        <p:attrNameLst>
                                          <p:attrName>style.visibility</p:attrName>
                                        </p:attrNameLst>
                                      </p:cBhvr>
                                      <p:to>
                                        <p:strVal val="visible"/>
                                      </p:to>
                                    </p:set>
                                    <p:animEffect transition="in" filter="fade">
                                      <p:cBhvr>
                                        <p:cTn id="92" dur="500"/>
                                        <p:tgtEl>
                                          <p:spTgt spid="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Order these from “most” to “least” agree</a:t>
            </a:r>
          </a:p>
        </p:txBody>
      </p:sp>
      <p:sp>
        <p:nvSpPr>
          <p:cNvPr id="3" name="Content Placeholder 2"/>
          <p:cNvSpPr>
            <a:spLocks noGrp="1"/>
          </p:cNvSpPr>
          <p:nvPr>
            <p:ph idx="1"/>
          </p:nvPr>
        </p:nvSpPr>
        <p:spPr/>
        <p:txBody>
          <a:bodyPr/>
          <a:lstStyle/>
          <a:p>
            <a:r>
              <a:rPr lang="en-GB" dirty="0"/>
              <a:t>Science allows technologies to be built, impacting upon society.</a:t>
            </a:r>
          </a:p>
          <a:p>
            <a:r>
              <a:rPr lang="en-GB" dirty="0"/>
              <a:t>Science informs public policies, such as personal decisions on energy, for example.</a:t>
            </a:r>
          </a:p>
          <a:p>
            <a:r>
              <a:rPr lang="en-GB" dirty="0"/>
              <a:t>Science responds to the needs of society (in terms of health or farming, for example)</a:t>
            </a:r>
          </a:p>
          <a:p>
            <a:r>
              <a:rPr lang="en-GB" dirty="0"/>
              <a:t>Society shapes the path of science in terms of society’s values, and the ethical decisions made</a:t>
            </a:r>
          </a:p>
          <a:p>
            <a:r>
              <a:rPr lang="en-GB" dirty="0"/>
              <a:t>Society shapes scientists’ expectations, values, beliefs and goals.</a:t>
            </a:r>
          </a:p>
          <a:p>
            <a:endParaRPr lang="en-GB" dirty="0"/>
          </a:p>
        </p:txBody>
      </p:sp>
    </p:spTree>
    <p:extLst>
      <p:ext uri="{BB962C8B-B14F-4D97-AF65-F5344CB8AC3E}">
        <p14:creationId xmlns:p14="http://schemas.microsoft.com/office/powerpoint/2010/main" val="21151465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a:t>The basic idea behind the </a:t>
            </a:r>
            <a:r>
              <a:rPr lang="en-GB" sz="3600" dirty="0" err="1"/>
              <a:t>possibles</a:t>
            </a:r>
            <a:r>
              <a:rPr lang="en-GB" sz="3600" dirty="0"/>
              <a:t> theory  was simple …. For you and your friends.” P 137 </a:t>
            </a:r>
            <a:r>
              <a:rPr lang="en-GB" sz="3600" dirty="0">
                <a:solidFill>
                  <a:srgbClr val="FF0000"/>
                </a:solidFill>
              </a:rPr>
              <a:t>How do the statements below affect your reading of this extract?</a:t>
            </a:r>
            <a:br>
              <a:rPr lang="en-GB" sz="3600" dirty="0">
                <a:solidFill>
                  <a:srgbClr val="FF0000"/>
                </a:solidFill>
              </a:rPr>
            </a:br>
            <a:endParaRPr lang="en-GB" sz="3600" dirty="0">
              <a:solidFill>
                <a:srgbClr val="FF0000"/>
              </a:solidFill>
            </a:endParaRPr>
          </a:p>
        </p:txBody>
      </p:sp>
      <p:sp>
        <p:nvSpPr>
          <p:cNvPr id="3" name="Content Placeholder 2"/>
          <p:cNvSpPr>
            <a:spLocks noGrp="1"/>
          </p:cNvSpPr>
          <p:nvPr>
            <p:ph idx="1"/>
          </p:nvPr>
        </p:nvSpPr>
        <p:spPr/>
        <p:txBody>
          <a:bodyPr>
            <a:normAutofit fontScale="70000" lnSpcReduction="20000"/>
          </a:bodyPr>
          <a:lstStyle/>
          <a:p>
            <a:pPr lvl="0"/>
            <a:r>
              <a:rPr lang="en-GB" dirty="0"/>
              <a:t>Presentation of an England that might have existed by the late twentieth century if the post-war scientific breakthroughs were in biotechnology rather than in nuclear physics.</a:t>
            </a:r>
          </a:p>
          <a:p>
            <a:pPr marL="0" indent="0">
              <a:buNone/>
            </a:pPr>
            <a:r>
              <a:rPr lang="en-GB" dirty="0"/>
              <a:t> </a:t>
            </a:r>
          </a:p>
          <a:p>
            <a:pPr lvl="0"/>
            <a:r>
              <a:rPr lang="en-GB" dirty="0"/>
              <a:t>Ishiguro presents an interest in universal humanist themes such individual agency and fate, and the individual’s social responsibility:  “I was interested in the human capacity to accept what must seem like a limited and cruel fate.”</a:t>
            </a:r>
          </a:p>
          <a:p>
            <a:pPr marL="0" indent="0">
              <a:buNone/>
            </a:pPr>
            <a:r>
              <a:rPr lang="en-GB" dirty="0"/>
              <a:t> </a:t>
            </a:r>
          </a:p>
          <a:p>
            <a:pPr marL="0" indent="0">
              <a:buNone/>
            </a:pPr>
            <a:r>
              <a:rPr lang="en-GB" dirty="0"/>
              <a:t> </a:t>
            </a:r>
          </a:p>
          <a:p>
            <a:pPr lvl="0"/>
            <a:r>
              <a:rPr lang="en-GB" dirty="0"/>
              <a:t>While </a:t>
            </a:r>
            <a:r>
              <a:rPr lang="en-GB" i="1" dirty="0"/>
              <a:t>Never Let Me Go</a:t>
            </a:r>
            <a:r>
              <a:rPr lang="en-GB" dirty="0"/>
              <a:t> cannot be read as an explicit commentary on the ethics of biotechnology – it contains virtually no scientific details – the norms and discourse of science form a powerful undercurrent that shapes both the characters and the narrative.  Ishiguro does not demonise scientific creation; rather, the text’s critical focus emphasises the naturalisation of instrumentalist ways of seeing the world, its impact on social relations and on the very conceptions of what it means to be human.</a:t>
            </a:r>
          </a:p>
          <a:p>
            <a:pPr marL="0" indent="0">
              <a:buNone/>
            </a:pPr>
            <a:r>
              <a:rPr lang="en-GB" dirty="0"/>
              <a:t/>
            </a:r>
            <a:br>
              <a:rPr lang="en-GB" dirty="0"/>
            </a:br>
            <a:r>
              <a:rPr lang="en-GB" dirty="0"/>
              <a:t> </a:t>
            </a:r>
          </a:p>
        </p:txBody>
      </p:sp>
    </p:spTree>
    <p:extLst>
      <p:ext uri="{BB962C8B-B14F-4D97-AF65-F5344CB8AC3E}">
        <p14:creationId xmlns:p14="http://schemas.microsoft.com/office/powerpoint/2010/main" val="515870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022968"/>
          </a:xfrm>
        </p:spPr>
        <p:txBody>
          <a:bodyPr>
            <a:normAutofit fontScale="90000"/>
          </a:bodyPr>
          <a:lstStyle/>
          <a:p>
            <a:r>
              <a:rPr lang="en-GB" sz="3600" dirty="0"/>
              <a:t>Then there were those questions about why we wanted to track down our models at all … your life held in store.” Pp 137-138  </a:t>
            </a:r>
            <a:r>
              <a:rPr lang="en-GB" sz="3600" dirty="0">
                <a:solidFill>
                  <a:srgbClr val="FF0000"/>
                </a:solidFill>
              </a:rPr>
              <a:t>How do the statements below affect your reading of this extract?</a:t>
            </a:r>
            <a:r>
              <a:rPr lang="en-GB" dirty="0">
                <a:solidFill>
                  <a:srgbClr val="FF0000"/>
                </a:solidFill>
              </a:rPr>
              <a:t/>
            </a:r>
            <a:br>
              <a:rPr lang="en-GB" dirty="0">
                <a:solidFill>
                  <a:srgbClr val="FF0000"/>
                </a:solidFill>
              </a:rPr>
            </a:br>
            <a:r>
              <a:rPr lang="en-GB" dirty="0"/>
              <a:t/>
            </a:r>
            <a:br>
              <a:rPr lang="en-GB" dirty="0"/>
            </a:b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endParaRPr lang="en-GB" dirty="0"/>
          </a:p>
          <a:p>
            <a:pPr lvl="0"/>
            <a:r>
              <a:rPr lang="en-GB" dirty="0"/>
              <a:t>The use of understatement might be seen as a coping mechanism, but other events in the novel suggest that for clones there is a disconnection between the self and the body.  There is a dehumanised and </a:t>
            </a:r>
            <a:r>
              <a:rPr lang="en-GB" dirty="0" err="1"/>
              <a:t>instrumentalised</a:t>
            </a:r>
            <a:r>
              <a:rPr lang="en-GB" dirty="0"/>
              <a:t> view they have of their bodies.</a:t>
            </a:r>
          </a:p>
          <a:p>
            <a:pPr marL="0" indent="0">
              <a:buNone/>
            </a:pPr>
            <a:r>
              <a:rPr lang="en-GB" dirty="0"/>
              <a:t> </a:t>
            </a:r>
          </a:p>
          <a:p>
            <a:pPr lvl="0"/>
            <a:r>
              <a:rPr lang="en-GB" dirty="0"/>
              <a:t>There is a conflict between the instrumental value of the clones as the hosts of healthy organs and the basic moral value of each individual as singular and irreplaceable.</a:t>
            </a:r>
          </a:p>
          <a:p>
            <a:pPr marL="0" indent="0">
              <a:buNone/>
            </a:pPr>
            <a:r>
              <a:rPr lang="en-GB" dirty="0"/>
              <a:t> </a:t>
            </a:r>
          </a:p>
          <a:p>
            <a:pPr marL="0" indent="0">
              <a:buNone/>
            </a:pPr>
            <a:r>
              <a:rPr lang="en-GB" dirty="0"/>
              <a:t/>
            </a:r>
            <a:br>
              <a:rPr lang="en-GB" dirty="0"/>
            </a:br>
            <a:r>
              <a:rPr lang="en-GB" dirty="0"/>
              <a:t> </a:t>
            </a:r>
          </a:p>
        </p:txBody>
      </p:sp>
    </p:spTree>
    <p:extLst>
      <p:ext uri="{BB962C8B-B14F-4D97-AF65-F5344CB8AC3E}">
        <p14:creationId xmlns:p14="http://schemas.microsoft.com/office/powerpoint/2010/main" val="3256813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658984"/>
          </a:xfrm>
        </p:spPr>
        <p:txBody>
          <a:bodyPr>
            <a:noAutofit/>
          </a:bodyPr>
          <a:lstStyle/>
          <a:p>
            <a:r>
              <a:rPr lang="en-GB" sz="3600" dirty="0"/>
              <a:t>We probably knew they couldn’t be serious … our plans for the future. P 140 </a:t>
            </a:r>
            <a:r>
              <a:rPr lang="en-GB" sz="3600" dirty="0">
                <a:solidFill>
                  <a:srgbClr val="FF0000"/>
                </a:solidFill>
              </a:rPr>
              <a:t>How do the statements below affect your reading of this extract?</a:t>
            </a:r>
            <a:r>
              <a:rPr lang="en-GB" sz="3600" dirty="0"/>
              <a:t/>
            </a:r>
            <a:br>
              <a:rPr lang="en-GB" sz="3600" dirty="0"/>
            </a:br>
            <a:endParaRPr lang="en-GB" sz="3600" dirty="0"/>
          </a:p>
        </p:txBody>
      </p:sp>
      <p:sp>
        <p:nvSpPr>
          <p:cNvPr id="3" name="Content Placeholder 2"/>
          <p:cNvSpPr>
            <a:spLocks noGrp="1"/>
          </p:cNvSpPr>
          <p:nvPr>
            <p:ph idx="1"/>
          </p:nvPr>
        </p:nvSpPr>
        <p:spPr/>
        <p:txBody>
          <a:bodyPr>
            <a:normAutofit fontScale="92500" lnSpcReduction="20000"/>
          </a:bodyPr>
          <a:lstStyle/>
          <a:p>
            <a:pPr lvl="0"/>
            <a:r>
              <a:rPr lang="en-GB" dirty="0"/>
              <a:t>The clones see the purpose they have been created for as their fate; that is, they misrecognise their conditions of existence as a natural order.  They are unable to see a self-determined future.</a:t>
            </a:r>
          </a:p>
          <a:p>
            <a:pPr marL="0" indent="0">
              <a:buNone/>
            </a:pPr>
            <a:r>
              <a:rPr lang="en-GB" dirty="0"/>
              <a:t> </a:t>
            </a:r>
          </a:p>
          <a:p>
            <a:pPr lvl="0"/>
            <a:r>
              <a:rPr lang="en-GB" dirty="0"/>
              <a:t>There is a submission to what </a:t>
            </a:r>
            <a:r>
              <a:rPr lang="en-GB" dirty="0" err="1"/>
              <a:t>Hailsham</a:t>
            </a:r>
            <a:r>
              <a:rPr lang="en-GB" dirty="0"/>
              <a:t> taught them to be their purpose.  Within the limits of their predetermined futures, the clones therefore try to give some meaning to their lives by fulfilling what appears to be a very abstract conception of duty.  Kathy’s power of identity as a </a:t>
            </a:r>
            <a:r>
              <a:rPr lang="en-GB" dirty="0" err="1"/>
              <a:t>Hailsham</a:t>
            </a:r>
            <a:r>
              <a:rPr lang="en-GB" dirty="0"/>
              <a:t> student is such that she cannot envision a different future.</a:t>
            </a:r>
          </a:p>
          <a:p>
            <a:pPr marL="0" indent="0">
              <a:buNone/>
            </a:pPr>
            <a:r>
              <a:rPr lang="en-GB" dirty="0"/>
              <a:t> </a:t>
            </a:r>
          </a:p>
          <a:p>
            <a:pPr marL="0" indent="0">
              <a:buNone/>
            </a:pPr>
            <a:r>
              <a:rPr lang="en-GB" dirty="0"/>
              <a:t/>
            </a:r>
            <a:br>
              <a:rPr lang="en-GB" dirty="0"/>
            </a:br>
            <a:r>
              <a:rPr lang="en-GB" dirty="0"/>
              <a:t> </a:t>
            </a:r>
          </a:p>
          <a:p>
            <a:endParaRPr lang="en-GB" dirty="0"/>
          </a:p>
          <a:p>
            <a:endParaRPr lang="en-GB" dirty="0"/>
          </a:p>
          <a:p>
            <a:endParaRPr lang="en-GB" dirty="0"/>
          </a:p>
        </p:txBody>
      </p:sp>
    </p:spTree>
    <p:extLst>
      <p:ext uri="{BB962C8B-B14F-4D97-AF65-F5344CB8AC3E}">
        <p14:creationId xmlns:p14="http://schemas.microsoft.com/office/powerpoint/2010/main" val="6056042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TotalTime>
  <Words>1710</Words>
  <Application>Microsoft Office PowerPoint</Application>
  <PresentationFormat>Widescreen</PresentationFormat>
  <Paragraphs>166</Paragraphs>
  <Slides>15</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Never Let Me Go</vt:lpstr>
      <vt:lpstr>Chapter 11 … In one sentence, what is there to say about…?</vt:lpstr>
      <vt:lpstr>Chapter 11 … In one sentence, what is there to say about…?</vt:lpstr>
      <vt:lpstr>PowerPoint Presentation</vt:lpstr>
      <vt:lpstr>PowerPoint Presentation</vt:lpstr>
      <vt:lpstr>Order these from “most” to “least” agree</vt:lpstr>
      <vt:lpstr>The basic idea behind the possibles theory  was simple …. For you and your friends.” P 137 How do the statements below affect your reading of this extract? </vt:lpstr>
      <vt:lpstr>Then there were those questions about why we wanted to track down our models at all … your life held in store.” Pp 137-138  How do the statements below affect your reading of this extract?  </vt:lpstr>
      <vt:lpstr>We probably knew they couldn’t be serious … our plans for the future. P 140 How do the statements below affect your reading of this extract? </vt:lpstr>
      <vt:lpstr>So that was the background to Chrissie and Rodney’s claim … Tommy and me.” P 143 How do the statements below affect your reading of this extract? </vt:lpstr>
      <vt:lpstr>“When we were in Wales… properly in love.” P151 How do the statements below affect your reading of this extract? </vt:lpstr>
      <vt:lpstr>To be honest .. this person Rodney saw. Pp152-153 How do the statements below affect your reading of this extract? </vt:lpstr>
      <vt:lpstr>PowerPoint Presentation</vt:lpstr>
      <vt:lpstr>Pick One:</vt:lpstr>
      <vt:lpstr>Your Homework:  Decide on the three points that most interest you about this article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Never Let Me Go</dc:title>
  <dc:creator>David Kinder</dc:creator>
  <cp:lastModifiedBy>David Kinder</cp:lastModifiedBy>
  <cp:revision>13</cp:revision>
  <cp:lastPrinted>2017-10-30T10:24:44Z</cp:lastPrinted>
  <dcterms:created xsi:type="dcterms:W3CDTF">2015-10-12T11:27:47Z</dcterms:created>
  <dcterms:modified xsi:type="dcterms:W3CDTF">2020-11-01T16:40:27Z</dcterms:modified>
</cp:coreProperties>
</file>