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3723-2A1C-4BD2-B247-F70FF7CAA37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C4A2-2192-40D7-BA72-A9A5B8E5E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437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3723-2A1C-4BD2-B247-F70FF7CAA37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C4A2-2192-40D7-BA72-A9A5B8E5E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239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3723-2A1C-4BD2-B247-F70FF7CAA37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C4A2-2192-40D7-BA72-A9A5B8E5E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44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3723-2A1C-4BD2-B247-F70FF7CAA37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C4A2-2192-40D7-BA72-A9A5B8E5E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10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3723-2A1C-4BD2-B247-F70FF7CAA37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C4A2-2192-40D7-BA72-A9A5B8E5E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65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3723-2A1C-4BD2-B247-F70FF7CAA37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C4A2-2192-40D7-BA72-A9A5B8E5E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04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3723-2A1C-4BD2-B247-F70FF7CAA37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C4A2-2192-40D7-BA72-A9A5B8E5E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55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3723-2A1C-4BD2-B247-F70FF7CAA37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C4A2-2192-40D7-BA72-A9A5B8E5E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35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3723-2A1C-4BD2-B247-F70FF7CAA37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C4A2-2192-40D7-BA72-A9A5B8E5E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10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3723-2A1C-4BD2-B247-F70FF7CAA37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C4A2-2192-40D7-BA72-A9A5B8E5E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60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3723-2A1C-4BD2-B247-F70FF7CAA37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C4A2-2192-40D7-BA72-A9A5B8E5E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576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A3723-2A1C-4BD2-B247-F70FF7CAA37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4C4A2-2192-40D7-BA72-A9A5B8E5E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84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DF568-9233-413E-B86B-92866F21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/>
          <a:lstStyle/>
          <a:p>
            <a:r>
              <a:rPr lang="en-GB" dirty="0"/>
              <a:t>Learning Aim 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ABD61-A5D0-420A-9043-C5346003E7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Examine how visitor attractions meet the diverse expectations of visitors</a:t>
            </a:r>
          </a:p>
        </p:txBody>
      </p:sp>
    </p:spTree>
    <p:extLst>
      <p:ext uri="{BB962C8B-B14F-4D97-AF65-F5344CB8AC3E}">
        <p14:creationId xmlns:p14="http://schemas.microsoft.com/office/powerpoint/2010/main" val="3909183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CF2B7-9BE9-4BC5-A171-0C64DAE7C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142"/>
            <a:ext cx="10515600" cy="829193"/>
          </a:xfrm>
        </p:spPr>
        <p:txBody>
          <a:bodyPr/>
          <a:lstStyle/>
          <a:p>
            <a:pPr algn="ctr"/>
            <a:r>
              <a:rPr lang="en-GB" u="sng" dirty="0"/>
              <a:t>Products and services provided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E5CF0-F61C-4E09-8023-AFE2A5E7A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375" y="1525205"/>
            <a:ext cx="11719249" cy="3362195"/>
          </a:xfrm>
        </p:spPr>
        <p:txBody>
          <a:bodyPr>
            <a:normAutofit/>
          </a:bodyPr>
          <a:lstStyle/>
          <a:p>
            <a:r>
              <a:rPr lang="en-GB" dirty="0"/>
              <a:t>Different attractions will provide different products and services. </a:t>
            </a:r>
          </a:p>
          <a:p>
            <a:r>
              <a:rPr lang="en-GB" dirty="0"/>
              <a:t>These can include rides, exhibits, landscapes, information centres </a:t>
            </a:r>
            <a:r>
              <a:rPr lang="en-GB" dirty="0" smtClean="0"/>
              <a:t>maps, conference facilities, educational talks etc. </a:t>
            </a:r>
            <a:endParaRPr lang="en-GB" dirty="0"/>
          </a:p>
          <a:p>
            <a:r>
              <a:rPr lang="en-GB" dirty="0"/>
              <a:t>Bigger attractions tend to have a wider variety of products and services – what do Chessington World of Adventures offer?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1485F66-0DC7-491F-A4B5-DDF7E2484A2A}"/>
              </a:ext>
            </a:extLst>
          </p:cNvPr>
          <p:cNvSpPr/>
          <p:nvPr/>
        </p:nvSpPr>
        <p:spPr>
          <a:xfrm>
            <a:off x="212144" y="232756"/>
            <a:ext cx="1252111" cy="121365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/>
              <a:t>B2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568" y="4364533"/>
            <a:ext cx="3770360" cy="22638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6789" y="4350212"/>
            <a:ext cx="3197793" cy="23941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8924" y="4350212"/>
            <a:ext cx="407670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43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 - CWoA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Using your phone/laptop, identify as many products and services which Chessington supply……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0963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D2D2D-B36B-4369-8BB1-2D61C1C79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951"/>
            <a:ext cx="10515600" cy="860171"/>
          </a:xfrm>
        </p:spPr>
        <p:txBody>
          <a:bodyPr/>
          <a:lstStyle/>
          <a:p>
            <a:pPr algn="ctr"/>
            <a:r>
              <a:rPr lang="en-GB" u="sng" dirty="0"/>
              <a:t>Support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41CEA-277C-436B-AF69-D795D3E45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576" y="1253331"/>
            <a:ext cx="11524488" cy="53537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Support services are additional services available to support a visitor’s time at that attraction.</a:t>
            </a:r>
          </a:p>
          <a:p>
            <a:pPr marL="0" indent="0">
              <a:buNone/>
            </a:pPr>
            <a:r>
              <a:rPr lang="en-GB" dirty="0"/>
              <a:t>This includes:</a:t>
            </a:r>
          </a:p>
          <a:p>
            <a:r>
              <a:rPr lang="en-GB" dirty="0"/>
              <a:t>Visitor information centres</a:t>
            </a:r>
          </a:p>
          <a:p>
            <a:r>
              <a:rPr lang="en-GB" dirty="0"/>
              <a:t>Parking</a:t>
            </a:r>
          </a:p>
          <a:p>
            <a:r>
              <a:rPr lang="en-GB" dirty="0"/>
              <a:t>Park and ride facilities</a:t>
            </a:r>
          </a:p>
          <a:p>
            <a:r>
              <a:rPr lang="en-GB" dirty="0"/>
              <a:t>Transfer shuttles</a:t>
            </a:r>
          </a:p>
          <a:p>
            <a:r>
              <a:rPr lang="en-GB" dirty="0"/>
              <a:t>Toilets and restrooms</a:t>
            </a:r>
          </a:p>
          <a:p>
            <a:r>
              <a:rPr lang="en-GB" dirty="0"/>
              <a:t>First aid</a:t>
            </a:r>
          </a:p>
          <a:p>
            <a:r>
              <a:rPr lang="en-GB" dirty="0"/>
              <a:t>Creche and children’s facilities</a:t>
            </a:r>
          </a:p>
          <a:p>
            <a:r>
              <a:rPr lang="en-GB" dirty="0"/>
              <a:t>Signage</a:t>
            </a:r>
          </a:p>
          <a:p>
            <a:r>
              <a:rPr lang="en-GB" dirty="0"/>
              <a:t>Security</a:t>
            </a:r>
          </a:p>
          <a:p>
            <a:r>
              <a:rPr lang="en-GB" dirty="0"/>
              <a:t>Cleaning</a:t>
            </a:r>
          </a:p>
        </p:txBody>
      </p:sp>
      <p:sp>
        <p:nvSpPr>
          <p:cNvPr id="4" name="Rectangle: Folded Corner 3">
            <a:extLst>
              <a:ext uri="{FF2B5EF4-FFF2-40B4-BE49-F238E27FC236}">
                <a16:creationId xmlns:a16="http://schemas.microsoft.com/office/drawing/2014/main" id="{2B30AB1E-D779-4364-82E4-1825FADE1722}"/>
              </a:ext>
            </a:extLst>
          </p:cNvPr>
          <p:cNvSpPr/>
          <p:nvPr/>
        </p:nvSpPr>
        <p:spPr>
          <a:xfrm>
            <a:off x="7325244" y="1810512"/>
            <a:ext cx="4459224" cy="4796537"/>
          </a:xfrm>
          <a:prstGeom prst="foldedCorner">
            <a:avLst/>
          </a:prstGeom>
          <a:solidFill>
            <a:srgbClr val="FFCCFF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tx1"/>
              </a:solidFill>
            </a:endParaRPr>
          </a:p>
          <a:p>
            <a:pPr algn="ctr"/>
            <a:r>
              <a:rPr lang="en-GB" sz="2000" dirty="0">
                <a:solidFill>
                  <a:schemeClr val="tx1"/>
                </a:solidFill>
              </a:rPr>
              <a:t>Task:</a:t>
            </a:r>
          </a:p>
          <a:p>
            <a:pPr algn="ctr"/>
            <a:endParaRPr lang="en-GB" sz="2000" dirty="0">
              <a:solidFill>
                <a:schemeClr val="tx1"/>
              </a:solidFill>
            </a:endParaRPr>
          </a:p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Research </a:t>
            </a:r>
            <a:r>
              <a:rPr lang="en-GB" sz="2000" dirty="0">
                <a:solidFill>
                  <a:schemeClr val="tx1"/>
                </a:solidFill>
              </a:rPr>
              <a:t>the support services that are available at </a:t>
            </a:r>
            <a:r>
              <a:rPr lang="en-GB" sz="2000" dirty="0" smtClean="0">
                <a:solidFill>
                  <a:schemeClr val="tx1"/>
                </a:solidFill>
              </a:rPr>
              <a:t>Chessington. </a:t>
            </a:r>
            <a:endParaRPr lang="en-GB" sz="2000" dirty="0">
              <a:solidFill>
                <a:schemeClr val="tx1"/>
              </a:solidFill>
            </a:endParaRPr>
          </a:p>
          <a:p>
            <a:pPr algn="ctr"/>
            <a:r>
              <a:rPr lang="en-GB" sz="2000" dirty="0">
                <a:solidFill>
                  <a:schemeClr val="tx1"/>
                </a:solidFill>
              </a:rPr>
              <a:t>In your opinion are there enough support services for visitors to this attraction? </a:t>
            </a:r>
          </a:p>
          <a:p>
            <a:pPr algn="ctr"/>
            <a:r>
              <a:rPr lang="en-GB" sz="2000" dirty="0">
                <a:solidFill>
                  <a:schemeClr val="tx1"/>
                </a:solidFill>
              </a:rPr>
              <a:t>Could anything be improved</a:t>
            </a:r>
            <a:r>
              <a:rPr lang="en-GB" sz="2000" dirty="0" smtClean="0">
                <a:solidFill>
                  <a:schemeClr val="tx1"/>
                </a:solidFill>
              </a:rPr>
              <a:t>?</a:t>
            </a:r>
          </a:p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If so what?</a:t>
            </a: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8170" y="5225181"/>
            <a:ext cx="4395961" cy="8004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6055" y="2611031"/>
            <a:ext cx="1835369" cy="20327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2723" y="1640147"/>
            <a:ext cx="1304925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57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CCDE2-196F-4754-92BB-478D333B0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/>
              <a:t>Primary and Secondary  Spend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BDD8E-02BA-4681-876B-CD6E65D69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712" y="2141537"/>
            <a:ext cx="11466576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>
                <a:solidFill>
                  <a:srgbClr val="FF0000"/>
                </a:solidFill>
              </a:rPr>
              <a:t>Primary spend </a:t>
            </a:r>
            <a:r>
              <a:rPr lang="en-GB" dirty="0"/>
              <a:t>is how visitors initially spend their money at the attraction e.g. the admission fee, seats and exhibition tickets.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u="sng" dirty="0">
                <a:solidFill>
                  <a:srgbClr val="FF0000"/>
                </a:solidFill>
              </a:rPr>
              <a:t>Secondary spend </a:t>
            </a:r>
            <a:r>
              <a:rPr lang="en-GB" dirty="0"/>
              <a:t>is other ways in which visitors can spend their money e.g. shops, merchandise, catering and accommodation, guided tours, visitor centres, events, upgrades, annual passes, passes for entry to a range of attractions. 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0EB516F8-CA21-4EA7-B64D-E168A4662E30}"/>
              </a:ext>
            </a:extLst>
          </p:cNvPr>
          <p:cNvSpPr/>
          <p:nvPr/>
        </p:nvSpPr>
        <p:spPr>
          <a:xfrm>
            <a:off x="7498080" y="4882896"/>
            <a:ext cx="4331208" cy="1810512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Remember: Some attractions are free and therefore rely on secondary spend!</a:t>
            </a:r>
          </a:p>
        </p:txBody>
      </p:sp>
    </p:spTree>
    <p:extLst>
      <p:ext uri="{BB962C8B-B14F-4D97-AF65-F5344CB8AC3E}">
        <p14:creationId xmlns:p14="http://schemas.microsoft.com/office/powerpoint/2010/main" val="970877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C7B0E-C34D-46E7-97D3-DC05146F6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237109"/>
            <a:ext cx="6275832" cy="1152779"/>
          </a:xfrm>
        </p:spPr>
        <p:txBody>
          <a:bodyPr/>
          <a:lstStyle/>
          <a:p>
            <a:pPr algn="ctr"/>
            <a:r>
              <a:rPr lang="en-GB" u="sng" dirty="0"/>
              <a:t>Products and Services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6379F9-9CB2-4D25-B5EB-A32A41ABDA5F}"/>
              </a:ext>
            </a:extLst>
          </p:cNvPr>
          <p:cNvSpPr/>
          <p:nvPr/>
        </p:nvSpPr>
        <p:spPr>
          <a:xfrm>
            <a:off x="438912" y="1389888"/>
            <a:ext cx="4919472" cy="51023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u="sng" dirty="0"/>
              <a:t>Attraction 1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E8C810-D98D-4425-9A64-A572BFE84692}"/>
              </a:ext>
            </a:extLst>
          </p:cNvPr>
          <p:cNvSpPr/>
          <p:nvPr/>
        </p:nvSpPr>
        <p:spPr>
          <a:xfrm>
            <a:off x="6833618" y="1389888"/>
            <a:ext cx="4919472" cy="51023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u="sng" dirty="0"/>
              <a:t>Attraction 2</a:t>
            </a:r>
          </a:p>
          <a:p>
            <a:pPr algn="ctr"/>
            <a:endParaRPr lang="en-GB" sz="3200" b="1" u="sng" dirty="0"/>
          </a:p>
          <a:p>
            <a:pPr algn="ctr"/>
            <a:endParaRPr lang="en-GB" sz="3200" b="1" u="sng" dirty="0"/>
          </a:p>
          <a:p>
            <a:pPr algn="ctr"/>
            <a:endParaRPr lang="en-GB" sz="3200" b="1" u="sng" dirty="0"/>
          </a:p>
          <a:p>
            <a:pPr algn="ctr"/>
            <a:endParaRPr lang="en-GB" sz="3200" b="1" u="sng" dirty="0"/>
          </a:p>
          <a:p>
            <a:pPr algn="ctr"/>
            <a:endParaRPr lang="en-GB" sz="3200" b="1" u="sng" dirty="0"/>
          </a:p>
          <a:p>
            <a:pPr algn="ctr"/>
            <a:endParaRPr lang="en-GB" sz="3200" b="1" u="sng" dirty="0"/>
          </a:p>
          <a:p>
            <a:pPr algn="ctr"/>
            <a:r>
              <a:rPr lang="en-GB" sz="3200" b="1" u="sng" dirty="0"/>
              <a:t>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D387397-2B1C-4131-A00D-1EED19252639}"/>
              </a:ext>
            </a:extLst>
          </p:cNvPr>
          <p:cNvSpPr/>
          <p:nvPr/>
        </p:nvSpPr>
        <p:spPr>
          <a:xfrm>
            <a:off x="6833618" y="237109"/>
            <a:ext cx="4919472" cy="9333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Task: For your 2 chosen attractions list the products and services that are available</a:t>
            </a:r>
          </a:p>
        </p:txBody>
      </p:sp>
    </p:spTree>
    <p:extLst>
      <p:ext uri="{BB962C8B-B14F-4D97-AF65-F5344CB8AC3E}">
        <p14:creationId xmlns:p14="http://schemas.microsoft.com/office/powerpoint/2010/main" val="2426653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0954A-3747-4A6F-95DC-8DC03FAAD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96" y="90804"/>
            <a:ext cx="1575816" cy="1335659"/>
          </a:xfrm>
        </p:spPr>
        <p:txBody>
          <a:bodyPr/>
          <a:lstStyle/>
          <a:p>
            <a:r>
              <a:rPr lang="en-GB" u="sng" dirty="0"/>
              <a:t>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8A0EF-8FB1-4E04-9684-81E214CAE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200533"/>
            <a:ext cx="10280904" cy="1116203"/>
          </a:xfrm>
          <a:ln>
            <a:solidFill>
              <a:srgbClr val="FF0066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For your two attractions consider the primary and secondary spend opportunities. Is there any room for further opportunities?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3E48FA6-0373-4F94-93BB-7833862F0D6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4696" y="1780369"/>
          <a:ext cx="11722608" cy="40862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61304">
                  <a:extLst>
                    <a:ext uri="{9D8B030D-6E8A-4147-A177-3AD203B41FA5}">
                      <a16:colId xmlns:a16="http://schemas.microsoft.com/office/drawing/2014/main" val="4047877572"/>
                    </a:ext>
                  </a:extLst>
                </a:gridCol>
                <a:gridCol w="5861304">
                  <a:extLst>
                    <a:ext uri="{9D8B030D-6E8A-4147-A177-3AD203B41FA5}">
                      <a16:colId xmlns:a16="http://schemas.microsoft.com/office/drawing/2014/main" val="1721605338"/>
                    </a:ext>
                  </a:extLst>
                </a:gridCol>
              </a:tblGrid>
              <a:tr h="834815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Attraction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Attraction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564808"/>
                  </a:ext>
                </a:extLst>
              </a:tr>
              <a:tr h="1625699">
                <a:tc>
                  <a:txBody>
                    <a:bodyPr/>
                    <a:lstStyle/>
                    <a:p>
                      <a:r>
                        <a:rPr lang="en-GB" dirty="0"/>
                        <a:t>Primary Spend: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Primary Spend: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540046"/>
                  </a:ext>
                </a:extLst>
              </a:tr>
              <a:tr h="1625699">
                <a:tc>
                  <a:txBody>
                    <a:bodyPr/>
                    <a:lstStyle/>
                    <a:p>
                      <a:r>
                        <a:rPr lang="en-GB" dirty="0"/>
                        <a:t>Secondary Spend: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Secondary Spend: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752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997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Learning Aim B</vt:lpstr>
      <vt:lpstr>Products and services provided </vt:lpstr>
      <vt:lpstr>Activity - CWoA</vt:lpstr>
      <vt:lpstr>Support Services</vt:lpstr>
      <vt:lpstr>Primary and Secondary  Spend Opportunities</vt:lpstr>
      <vt:lpstr>Products and Services</vt:lpstr>
      <vt:lpstr>Task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Sharp</dc:creator>
  <cp:lastModifiedBy>Helen Sharp</cp:lastModifiedBy>
  <cp:revision>2</cp:revision>
  <dcterms:created xsi:type="dcterms:W3CDTF">2020-11-05T12:09:19Z</dcterms:created>
  <dcterms:modified xsi:type="dcterms:W3CDTF">2020-11-05T13:47:55Z</dcterms:modified>
</cp:coreProperties>
</file>