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0" r:id="rId4"/>
    <p:sldId id="264" r:id="rId5"/>
    <p:sldId id="281" r:id="rId6"/>
    <p:sldId id="259" r:id="rId7"/>
    <p:sldId id="282" r:id="rId8"/>
    <p:sldId id="262" r:id="rId9"/>
    <p:sldId id="283" r:id="rId10"/>
    <p:sldId id="267" r:id="rId11"/>
    <p:sldId id="284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109" d="100"/>
          <a:sy n="109" d="100"/>
        </p:scale>
        <p:origin x="16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47B-799C-427C-8BAA-C6BE88273F6A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339C-F841-4FC8-9BCC-C97FAC547AA3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47B-799C-427C-8BAA-C6BE88273F6A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339C-F841-4FC8-9BCC-C97FAC547A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47B-799C-427C-8BAA-C6BE88273F6A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339C-F841-4FC8-9BCC-C97FAC547A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47B-799C-427C-8BAA-C6BE88273F6A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339C-F841-4FC8-9BCC-C97FAC547AA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47B-799C-427C-8BAA-C6BE88273F6A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339C-F841-4FC8-9BCC-C97FAC547A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47B-799C-427C-8BAA-C6BE88273F6A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339C-F841-4FC8-9BCC-C97FAC547AA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47B-799C-427C-8BAA-C6BE88273F6A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339C-F841-4FC8-9BCC-C97FAC547AA3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47B-799C-427C-8BAA-C6BE88273F6A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339C-F841-4FC8-9BCC-C97FAC547A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47B-799C-427C-8BAA-C6BE88273F6A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339C-F841-4FC8-9BCC-C97FAC547A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47B-799C-427C-8BAA-C6BE88273F6A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339C-F841-4FC8-9BCC-C97FAC547A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847B-799C-427C-8BAA-C6BE88273F6A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339C-F841-4FC8-9BCC-C97FAC547AA3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1C847B-799C-427C-8BAA-C6BE88273F6A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53A339C-F841-4FC8-9BCC-C97FAC547AA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5805264"/>
            <a:ext cx="5637010" cy="882119"/>
          </a:xfrm>
        </p:spPr>
        <p:txBody>
          <a:bodyPr/>
          <a:lstStyle/>
          <a:p>
            <a:r>
              <a:rPr lang="en-GB" dirty="0" smtClean="0"/>
              <a:t>Task 1A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4003814"/>
            <a:ext cx="7175351" cy="1793167"/>
          </a:xfrm>
        </p:spPr>
        <p:txBody>
          <a:bodyPr/>
          <a:lstStyle/>
          <a:p>
            <a:r>
              <a:rPr lang="en-GB" dirty="0" smtClean="0"/>
              <a:t>Components of Fitness</a:t>
            </a:r>
            <a:endParaRPr lang="en-GB" dirty="0"/>
          </a:p>
        </p:txBody>
      </p:sp>
      <p:pic>
        <p:nvPicPr>
          <p:cNvPr id="4" name="Picture 3" descr="Logo longer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261"/>
          <a:stretch>
            <a:fillRect/>
          </a:stretch>
        </p:blipFill>
        <p:spPr bwMode="auto">
          <a:xfrm>
            <a:off x="306388" y="260350"/>
            <a:ext cx="203358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76672"/>
            <a:ext cx="5256584" cy="351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9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5301208"/>
            <a:ext cx="6512511" cy="1143000"/>
          </a:xfrm>
        </p:spPr>
        <p:txBody>
          <a:bodyPr/>
          <a:lstStyle/>
          <a:p>
            <a:r>
              <a:rPr lang="en-GB" dirty="0" smtClean="0"/>
              <a:t>Flexibility</a:t>
            </a:r>
            <a:endParaRPr lang="en-GB" dirty="0"/>
          </a:p>
        </p:txBody>
      </p:sp>
      <p:pic>
        <p:nvPicPr>
          <p:cNvPr id="5" name="Picture 4" descr="Logo longer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261"/>
          <a:stretch>
            <a:fillRect/>
          </a:stretch>
        </p:blipFill>
        <p:spPr bwMode="auto">
          <a:xfrm>
            <a:off x="458788" y="412750"/>
            <a:ext cx="203358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827584" y="1125538"/>
            <a:ext cx="7560839" cy="424767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What is the definition of flexibility?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>
                <a:solidFill>
                  <a:srgbClr val="0000FF"/>
                </a:solidFill>
              </a:rPr>
              <a:t>“</a:t>
            </a:r>
            <a:r>
              <a:rPr lang="en-GB" i="1" dirty="0" smtClean="0">
                <a:solidFill>
                  <a:srgbClr val="0000FF"/>
                </a:solidFill>
              </a:rPr>
              <a:t>the ability to move a joint through complete range of motion without pain  or discomfort”</a:t>
            </a:r>
          </a:p>
          <a:p>
            <a:pPr marL="0" indent="0">
              <a:buNone/>
            </a:pPr>
            <a:endParaRPr lang="en-GB" i="1" dirty="0" smtClean="0"/>
          </a:p>
          <a:p>
            <a:r>
              <a:rPr lang="en-GB" i="1" dirty="0" smtClean="0"/>
              <a:t>Prevents injury</a:t>
            </a:r>
          </a:p>
          <a:p>
            <a:r>
              <a:rPr lang="en-GB" i="1" dirty="0" smtClean="0"/>
              <a:t>Affected by:</a:t>
            </a:r>
          </a:p>
          <a:p>
            <a:pPr lvl="1"/>
            <a:r>
              <a:rPr lang="en-GB" i="1" dirty="0" smtClean="0"/>
              <a:t>Condition of muscles</a:t>
            </a:r>
          </a:p>
          <a:p>
            <a:pPr lvl="1"/>
            <a:r>
              <a:rPr lang="en-GB" i="1" dirty="0" smtClean="0"/>
              <a:t>Connective tissue (tendons and ligaments)</a:t>
            </a:r>
          </a:p>
          <a:p>
            <a:pPr lvl="1"/>
            <a:r>
              <a:rPr lang="en-GB" i="1" dirty="0" smtClean="0"/>
              <a:t>Bones surrounding synovial joint</a:t>
            </a:r>
          </a:p>
          <a:p>
            <a:pPr lvl="1"/>
            <a:r>
              <a:rPr lang="en-GB" i="1" dirty="0" smtClean="0"/>
              <a:t>Amount of body fat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F – 2-4 times a week</a:t>
            </a:r>
          </a:p>
          <a:p>
            <a:r>
              <a:rPr lang="en-GB" dirty="0"/>
              <a:t>I – mild tension, no pain</a:t>
            </a:r>
          </a:p>
          <a:p>
            <a:r>
              <a:rPr lang="en-GB" dirty="0"/>
              <a:t>T – hold for 30 secs, repeating 3-5 times on each side</a:t>
            </a:r>
          </a:p>
          <a:p>
            <a:r>
              <a:rPr lang="en-GB" dirty="0"/>
              <a:t>T – dynamic, static or PNF stretching</a:t>
            </a:r>
          </a:p>
          <a:p>
            <a:pPr marL="363538" lvl="1" indent="-363538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1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Adaptations to flexibility 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Short term</a:t>
            </a:r>
          </a:p>
          <a:p>
            <a:pPr lvl="2"/>
            <a:r>
              <a:rPr lang="en-GB" dirty="0" smtClean="0"/>
              <a:t>Increased muscle pliability</a:t>
            </a:r>
            <a:endParaRPr lang="en-GB" dirty="0"/>
          </a:p>
          <a:p>
            <a:pPr lvl="2"/>
            <a:r>
              <a:rPr lang="en-GB" dirty="0" smtClean="0"/>
              <a:t>Increased range of movement</a:t>
            </a:r>
          </a:p>
          <a:p>
            <a:endParaRPr lang="en-GB" dirty="0"/>
          </a:p>
          <a:p>
            <a:r>
              <a:rPr lang="en-GB" dirty="0" smtClean="0"/>
              <a:t>Long term</a:t>
            </a:r>
          </a:p>
          <a:p>
            <a:pPr lvl="2"/>
            <a:r>
              <a:rPr lang="en-GB" dirty="0" smtClean="0"/>
              <a:t>Increased stretch in ligaments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15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5688338"/>
            <a:ext cx="6512511" cy="1143000"/>
          </a:xfrm>
        </p:spPr>
        <p:txBody>
          <a:bodyPr/>
          <a:lstStyle/>
          <a:p>
            <a:r>
              <a:rPr lang="en-GB" dirty="0" smtClean="0"/>
              <a:t>Body Composition</a:t>
            </a:r>
            <a:endParaRPr lang="en-GB" dirty="0"/>
          </a:p>
        </p:txBody>
      </p:sp>
      <p:pic>
        <p:nvPicPr>
          <p:cNvPr id="4" name="Picture 3" descr="Logo longer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261"/>
          <a:stretch>
            <a:fillRect/>
          </a:stretch>
        </p:blipFill>
        <p:spPr bwMode="auto">
          <a:xfrm>
            <a:off x="306388" y="260350"/>
            <a:ext cx="203358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sz="quarter" idx="13"/>
          </p:nvPr>
        </p:nvSpPr>
        <p:spPr>
          <a:xfrm>
            <a:off x="1043608" y="842963"/>
            <a:ext cx="7128792" cy="4818285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What is the definition of body composition?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i="1" dirty="0" smtClean="0">
                <a:solidFill>
                  <a:srgbClr val="0000FF"/>
                </a:solidFill>
              </a:rPr>
              <a:t>“the body’s physical makeup in terms of fat and lean muscle”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Measured in %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Skinfold Callipers to estimate body fat %:</a:t>
            </a:r>
          </a:p>
          <a:p>
            <a:pPr lvl="1"/>
            <a:r>
              <a:rPr lang="en-GB" dirty="0" smtClean="0"/>
              <a:t>Abdomen</a:t>
            </a:r>
          </a:p>
          <a:p>
            <a:pPr lvl="1"/>
            <a:r>
              <a:rPr lang="en-GB" dirty="0" smtClean="0"/>
              <a:t>Subscapular</a:t>
            </a:r>
          </a:p>
          <a:p>
            <a:pPr lvl="1"/>
            <a:r>
              <a:rPr lang="en-GB" dirty="0" smtClean="0"/>
              <a:t>Arms</a:t>
            </a:r>
          </a:p>
          <a:p>
            <a:pPr lvl="1"/>
            <a:r>
              <a:rPr lang="en-GB" dirty="0" smtClean="0"/>
              <a:t>Buttocks</a:t>
            </a:r>
          </a:p>
          <a:p>
            <a:pPr lvl="1"/>
            <a:r>
              <a:rPr lang="en-GB" dirty="0" smtClean="0"/>
              <a:t>Thighs </a:t>
            </a:r>
          </a:p>
          <a:p>
            <a:r>
              <a:rPr lang="en-GB" dirty="0" smtClean="0"/>
              <a:t>Bioelectrical Impedance Analysis (BIA) to estimate body fat %:</a:t>
            </a:r>
          </a:p>
          <a:p>
            <a:pPr lvl="1"/>
            <a:r>
              <a:rPr lang="en-GB" dirty="0" smtClean="0"/>
              <a:t>Resistance of electrical flow through body</a:t>
            </a:r>
          </a:p>
          <a:p>
            <a:pPr lvl="1"/>
            <a:endParaRPr lang="en-GB" dirty="0" smtClean="0"/>
          </a:p>
          <a:p>
            <a:pPr marL="457200" lvl="1" indent="-457200"/>
            <a:r>
              <a:rPr lang="en-GB" dirty="0" smtClean="0"/>
              <a:t>Body fat NOT weight- why?</a:t>
            </a:r>
          </a:p>
          <a:p>
            <a:pPr marL="0" lvl="1" indent="0">
              <a:buNone/>
            </a:pPr>
            <a:endParaRPr lang="en-GB" dirty="0" smtClean="0"/>
          </a:p>
          <a:p>
            <a:pPr marL="457200" lvl="1" indent="-457200"/>
            <a:r>
              <a:rPr lang="en-GB" dirty="0"/>
              <a:t>List 3 sports that this is </a:t>
            </a:r>
            <a:r>
              <a:rPr lang="en-GB" dirty="0" smtClean="0"/>
              <a:t>an important consideration for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83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9847" y="26064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n-GB" sz="3600" dirty="0" smtClean="0"/>
              <a:t>5 key Components of Fitness</a:t>
            </a:r>
            <a:endParaRPr lang="en-GB" sz="3600" dirty="0"/>
          </a:p>
        </p:txBody>
      </p:sp>
      <p:pic>
        <p:nvPicPr>
          <p:cNvPr id="4" name="Picture 3" descr="Logo longer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261"/>
          <a:stretch>
            <a:fillRect/>
          </a:stretch>
        </p:blipFill>
        <p:spPr bwMode="auto">
          <a:xfrm>
            <a:off x="306388" y="260648"/>
            <a:ext cx="203358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2987824" y="1412776"/>
            <a:ext cx="3168352" cy="172819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dirty="0" smtClean="0"/>
              <a:t>Aerobic Endurance</a:t>
            </a:r>
            <a:endParaRPr lang="en-GB" sz="2800" dirty="0"/>
          </a:p>
        </p:txBody>
      </p:sp>
      <p:sp>
        <p:nvSpPr>
          <p:cNvPr id="6" name="Oval 5"/>
          <p:cNvSpPr/>
          <p:nvPr/>
        </p:nvSpPr>
        <p:spPr>
          <a:xfrm>
            <a:off x="4788024" y="2840983"/>
            <a:ext cx="3168352" cy="172819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Muscular Endurance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187624" y="2840983"/>
            <a:ext cx="3168352" cy="172819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Flexibility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788024" y="4569175"/>
            <a:ext cx="3168352" cy="172819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dirty="0" smtClean="0"/>
              <a:t>Strength</a:t>
            </a:r>
            <a:endParaRPr lang="en-GB" sz="2800" dirty="0"/>
          </a:p>
        </p:txBody>
      </p:sp>
      <p:sp>
        <p:nvSpPr>
          <p:cNvPr id="11" name="Oval 10"/>
          <p:cNvSpPr/>
          <p:nvPr/>
        </p:nvSpPr>
        <p:spPr>
          <a:xfrm>
            <a:off x="1187624" y="4569175"/>
            <a:ext cx="3168352" cy="172819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dirty="0" smtClean="0"/>
              <a:t>Body Composition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2736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372168"/>
            <a:ext cx="7406209" cy="1143000"/>
          </a:xfrm>
        </p:spPr>
        <p:txBody>
          <a:bodyPr/>
          <a:lstStyle/>
          <a:p>
            <a:r>
              <a:rPr lang="en-GB" dirty="0" smtClean="0"/>
              <a:t>What do I need to know?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Definition</a:t>
            </a:r>
          </a:p>
          <a:p>
            <a:r>
              <a:rPr lang="en-GB" dirty="0" smtClean="0"/>
              <a:t>3 sports the fitness component is key in</a:t>
            </a:r>
          </a:p>
          <a:p>
            <a:r>
              <a:rPr lang="en-GB" dirty="0" smtClean="0"/>
              <a:t>FITT principle</a:t>
            </a:r>
          </a:p>
          <a:p>
            <a:pPr lvl="1"/>
            <a:r>
              <a:rPr lang="en-GB" dirty="0" smtClean="0"/>
              <a:t>Frequency, Intensity, Time, Type</a:t>
            </a:r>
          </a:p>
          <a:p>
            <a:r>
              <a:rPr lang="en-GB" dirty="0" smtClean="0"/>
              <a:t>Adaptations </a:t>
            </a:r>
          </a:p>
          <a:p>
            <a:pPr lvl="1"/>
            <a:r>
              <a:rPr lang="en-GB" dirty="0" smtClean="0"/>
              <a:t>Short - immediate</a:t>
            </a:r>
          </a:p>
          <a:p>
            <a:pPr lvl="1"/>
            <a:r>
              <a:rPr lang="en-GB" dirty="0" smtClean="0"/>
              <a:t>Long – after 6 weeks of training</a:t>
            </a:r>
          </a:p>
        </p:txBody>
      </p:sp>
    </p:spTree>
    <p:extLst>
      <p:ext uri="{BB962C8B-B14F-4D97-AF65-F5344CB8AC3E}">
        <p14:creationId xmlns:p14="http://schemas.microsoft.com/office/powerpoint/2010/main" val="146849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5301208"/>
            <a:ext cx="6512511" cy="1143000"/>
          </a:xfrm>
        </p:spPr>
        <p:txBody>
          <a:bodyPr/>
          <a:lstStyle/>
          <a:p>
            <a:r>
              <a:rPr lang="en-GB" dirty="0" smtClean="0"/>
              <a:t>Strength</a:t>
            </a:r>
            <a:endParaRPr lang="en-GB" dirty="0"/>
          </a:p>
        </p:txBody>
      </p:sp>
      <p:pic>
        <p:nvPicPr>
          <p:cNvPr id="4" name="Picture 3" descr="Logo longer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261"/>
          <a:stretch>
            <a:fillRect/>
          </a:stretch>
        </p:blipFill>
        <p:spPr bwMode="auto">
          <a:xfrm>
            <a:off x="306388" y="260350"/>
            <a:ext cx="203358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sz="quarter" idx="13"/>
          </p:nvPr>
        </p:nvSpPr>
        <p:spPr>
          <a:xfrm>
            <a:off x="1187624" y="1052736"/>
            <a:ext cx="7416824" cy="432048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What is the definition of strength?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i="1" dirty="0" smtClean="0">
                <a:solidFill>
                  <a:srgbClr val="0000FF"/>
                </a:solidFill>
              </a:rPr>
              <a:t>“the ability of a muscle-or group of muscles- to exert a maximal force or overcome a maximal resistance in a single contraction.”</a:t>
            </a:r>
          </a:p>
          <a:p>
            <a:pPr marL="0" indent="0">
              <a:buNone/>
            </a:pPr>
            <a:endParaRPr lang="en-GB" i="1" dirty="0" smtClean="0"/>
          </a:p>
          <a:p>
            <a:r>
              <a:rPr lang="en-GB" dirty="0" smtClean="0"/>
              <a:t>Amount of strength = size of muscle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F – 1-2 times a week on each muscle group</a:t>
            </a:r>
          </a:p>
          <a:p>
            <a:r>
              <a:rPr lang="en-GB" dirty="0"/>
              <a:t>I – 80%+ of 1RM</a:t>
            </a:r>
          </a:p>
          <a:p>
            <a:r>
              <a:rPr lang="en-GB" dirty="0"/>
              <a:t>T – 2-6 sets of 1-5 reps, 3-5mins recovery between sets</a:t>
            </a:r>
          </a:p>
          <a:p>
            <a:r>
              <a:rPr lang="en-GB" dirty="0"/>
              <a:t>T – Resistance </a:t>
            </a:r>
            <a:r>
              <a:rPr lang="en-GB" dirty="0" smtClean="0"/>
              <a:t>training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65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Adaptations to strength 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Short term</a:t>
            </a:r>
          </a:p>
          <a:p>
            <a:pPr lvl="2"/>
            <a:r>
              <a:rPr lang="en-GB" dirty="0" smtClean="0"/>
              <a:t>Increased blood supply to working muscles</a:t>
            </a:r>
          </a:p>
          <a:p>
            <a:pPr lvl="2"/>
            <a:r>
              <a:rPr lang="en-GB" dirty="0" smtClean="0"/>
              <a:t>Muscle fibre micro tears (fast twitch)</a:t>
            </a:r>
          </a:p>
          <a:p>
            <a:endParaRPr lang="en-GB" dirty="0"/>
          </a:p>
          <a:p>
            <a:r>
              <a:rPr lang="en-GB" dirty="0" smtClean="0"/>
              <a:t>Long term</a:t>
            </a:r>
          </a:p>
          <a:p>
            <a:pPr lvl="2"/>
            <a:r>
              <a:rPr lang="en-GB" dirty="0" smtClean="0"/>
              <a:t>Muscle hypertrophy (fast twitch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Increased muscle tone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09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5445224"/>
            <a:ext cx="6512511" cy="1143000"/>
          </a:xfrm>
        </p:spPr>
        <p:txBody>
          <a:bodyPr/>
          <a:lstStyle/>
          <a:p>
            <a:r>
              <a:rPr lang="en-GB" dirty="0" smtClean="0"/>
              <a:t>Aerobic Endurance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475656" y="1268760"/>
            <a:ext cx="6840760" cy="4032448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What is the definition of aerobic endurance?</a:t>
            </a:r>
          </a:p>
          <a:p>
            <a:pPr marL="45720" indent="0">
              <a:buNone/>
            </a:pPr>
            <a:endParaRPr lang="en-GB" dirty="0" smtClean="0"/>
          </a:p>
          <a:p>
            <a:r>
              <a:rPr lang="en-GB" i="1" dirty="0" smtClean="0">
                <a:solidFill>
                  <a:srgbClr val="0000FF"/>
                </a:solidFill>
              </a:rPr>
              <a:t>“ the ability of the heart, lungs, blood vessels and skeletal muscles to take in, transport and use oxygen efficiently over a prolonged period of time”</a:t>
            </a:r>
          </a:p>
          <a:p>
            <a:pPr marL="45720" indent="0">
              <a:buNone/>
            </a:pPr>
            <a:endParaRPr lang="en-GB" i="1" dirty="0" smtClean="0">
              <a:solidFill>
                <a:srgbClr val="0000FF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Achieved through continuous training</a:t>
            </a:r>
          </a:p>
          <a:p>
            <a:pPr marL="4572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Aerobic = with oxygen</a:t>
            </a:r>
          </a:p>
          <a:p>
            <a:pPr marL="4572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r>
              <a:rPr lang="en-GB" sz="2400" dirty="0">
                <a:solidFill>
                  <a:schemeClr val="tx1"/>
                </a:solidFill>
              </a:rPr>
              <a:t>F – 3-5 times a week</a:t>
            </a:r>
          </a:p>
          <a:p>
            <a:r>
              <a:rPr lang="en-GB" sz="2400" dirty="0">
                <a:solidFill>
                  <a:schemeClr val="tx1"/>
                </a:solidFill>
              </a:rPr>
              <a:t>I – </a:t>
            </a:r>
            <a:r>
              <a:rPr lang="en-GB" sz="2400" dirty="0" smtClean="0">
                <a:solidFill>
                  <a:schemeClr val="tx1"/>
                </a:solidFill>
              </a:rPr>
              <a:t>70% max HR for continuous OR 70-85</a:t>
            </a:r>
            <a:r>
              <a:rPr lang="en-GB" sz="2400" dirty="0">
                <a:solidFill>
                  <a:schemeClr val="tx1"/>
                </a:solidFill>
              </a:rPr>
              <a:t>% max </a:t>
            </a:r>
            <a:r>
              <a:rPr lang="en-GB" sz="2400" dirty="0" smtClean="0">
                <a:solidFill>
                  <a:schemeClr val="tx1"/>
                </a:solidFill>
              </a:rPr>
              <a:t>HR for interval</a:t>
            </a:r>
            <a:endParaRPr lang="en-GB" sz="2400" dirty="0">
              <a:solidFill>
                <a:schemeClr val="tx1"/>
              </a:solidFill>
            </a:endParaRPr>
          </a:p>
          <a:p>
            <a:r>
              <a:rPr lang="en-GB" sz="2400" dirty="0">
                <a:solidFill>
                  <a:schemeClr val="tx1"/>
                </a:solidFill>
              </a:rPr>
              <a:t>T – 20-60 </a:t>
            </a:r>
            <a:r>
              <a:rPr lang="en-GB" sz="2400" dirty="0" err="1">
                <a:solidFill>
                  <a:schemeClr val="tx1"/>
                </a:solidFill>
              </a:rPr>
              <a:t>mins</a:t>
            </a:r>
            <a:r>
              <a:rPr lang="en-GB" sz="2400" dirty="0">
                <a:solidFill>
                  <a:schemeClr val="tx1"/>
                </a:solidFill>
              </a:rPr>
              <a:t> (Interval length 3-5mins)</a:t>
            </a:r>
          </a:p>
          <a:p>
            <a:r>
              <a:rPr lang="en-GB" sz="2400" dirty="0">
                <a:solidFill>
                  <a:schemeClr val="tx1"/>
                </a:solidFill>
              </a:rPr>
              <a:t>T – Continuous and interval training</a:t>
            </a:r>
          </a:p>
        </p:txBody>
      </p:sp>
      <p:pic>
        <p:nvPicPr>
          <p:cNvPr id="4" name="Picture 3" descr="Logo longer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261"/>
          <a:stretch>
            <a:fillRect/>
          </a:stretch>
        </p:blipFill>
        <p:spPr bwMode="auto">
          <a:xfrm>
            <a:off x="306388" y="260350"/>
            <a:ext cx="203358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010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5" y="4372168"/>
            <a:ext cx="7118176" cy="1143000"/>
          </a:xfrm>
        </p:spPr>
        <p:txBody>
          <a:bodyPr/>
          <a:lstStyle/>
          <a:p>
            <a:r>
              <a:rPr lang="en-GB" dirty="0" smtClean="0"/>
              <a:t>Adaptations to aerobic endurance 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Short term</a:t>
            </a:r>
          </a:p>
          <a:p>
            <a:pPr lvl="2"/>
            <a:r>
              <a:rPr lang="en-GB" dirty="0" smtClean="0"/>
              <a:t>Increased heart rate</a:t>
            </a:r>
          </a:p>
          <a:p>
            <a:pPr lvl="2"/>
            <a:r>
              <a:rPr lang="en-GB" dirty="0" smtClean="0"/>
              <a:t>Increased blood pressure</a:t>
            </a:r>
          </a:p>
          <a:p>
            <a:pPr lvl="2"/>
            <a:r>
              <a:rPr lang="en-GB" dirty="0" smtClean="0"/>
              <a:t>Increased breathing rate</a:t>
            </a:r>
          </a:p>
          <a:p>
            <a:r>
              <a:rPr lang="en-GB" dirty="0" smtClean="0"/>
              <a:t>Long term</a:t>
            </a:r>
          </a:p>
          <a:p>
            <a:pPr lvl="2"/>
            <a:r>
              <a:rPr lang="en-GB" dirty="0" smtClean="0"/>
              <a:t>Cardiac hypertrophy</a:t>
            </a:r>
          </a:p>
          <a:p>
            <a:pPr lvl="2"/>
            <a:r>
              <a:rPr lang="en-GB" dirty="0" smtClean="0"/>
              <a:t>Increased stroke volume</a:t>
            </a:r>
          </a:p>
          <a:p>
            <a:pPr lvl="2"/>
            <a:r>
              <a:rPr lang="en-GB" dirty="0" smtClean="0"/>
              <a:t>Decreased resting heart rate</a:t>
            </a:r>
          </a:p>
          <a:p>
            <a:pPr lvl="2"/>
            <a:r>
              <a:rPr lang="en-GB" dirty="0" smtClean="0"/>
              <a:t>Decreased resting breathing rate</a:t>
            </a:r>
          </a:p>
          <a:p>
            <a:pPr lvl="2"/>
            <a:r>
              <a:rPr lang="en-GB" dirty="0" smtClean="0"/>
              <a:t>Decreased resting blood pressure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50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5301208"/>
            <a:ext cx="6512511" cy="1143000"/>
          </a:xfrm>
        </p:spPr>
        <p:txBody>
          <a:bodyPr/>
          <a:lstStyle/>
          <a:p>
            <a:r>
              <a:rPr lang="en-GB" dirty="0" smtClean="0"/>
              <a:t>Muscular Endurance</a:t>
            </a:r>
            <a:endParaRPr lang="en-GB" dirty="0"/>
          </a:p>
        </p:txBody>
      </p:sp>
      <p:pic>
        <p:nvPicPr>
          <p:cNvPr id="4" name="Picture 3" descr="Logo longer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261"/>
          <a:stretch>
            <a:fillRect/>
          </a:stretch>
        </p:blipFill>
        <p:spPr bwMode="auto">
          <a:xfrm>
            <a:off x="306388" y="260350"/>
            <a:ext cx="203358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sz="quarter" idx="13"/>
          </p:nvPr>
        </p:nvSpPr>
        <p:spPr>
          <a:xfrm>
            <a:off x="1187624" y="1052736"/>
            <a:ext cx="7056784" cy="4248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What is the definition of </a:t>
            </a:r>
            <a:r>
              <a:rPr lang="en-GB" dirty="0" smtClean="0"/>
              <a:t>muscular endurance?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i="1" dirty="0">
                <a:solidFill>
                  <a:srgbClr val="0000FF"/>
                </a:solidFill>
              </a:rPr>
              <a:t>“the ability of a muscle-or group of muscles- to </a:t>
            </a:r>
            <a:r>
              <a:rPr lang="en-GB" i="1" dirty="0" smtClean="0">
                <a:solidFill>
                  <a:srgbClr val="0000FF"/>
                </a:solidFill>
              </a:rPr>
              <a:t>make repeated contractions against a light-moderate resistance over a prolonged period of time”</a:t>
            </a:r>
          </a:p>
          <a:p>
            <a:pPr marL="0" indent="0">
              <a:buNone/>
            </a:pPr>
            <a:endParaRPr lang="en-GB" i="1" dirty="0" smtClean="0">
              <a:solidFill>
                <a:srgbClr val="0000FF"/>
              </a:solidFill>
            </a:endParaRPr>
          </a:p>
          <a:p>
            <a:r>
              <a:rPr lang="en-GB" dirty="0" smtClean="0"/>
              <a:t>Muscles performing without oxygen (anaerobic)</a:t>
            </a:r>
          </a:p>
          <a:p>
            <a:endParaRPr lang="en-GB" dirty="0"/>
          </a:p>
          <a:p>
            <a:r>
              <a:rPr lang="en-GB" dirty="0"/>
              <a:t>F – 2-3 times a week on each muscle group</a:t>
            </a:r>
          </a:p>
          <a:p>
            <a:r>
              <a:rPr lang="en-GB" dirty="0"/>
              <a:t>I – 60-75% of 1RM</a:t>
            </a:r>
          </a:p>
          <a:p>
            <a:r>
              <a:rPr lang="en-GB" dirty="0"/>
              <a:t>T – 2-3 sets of 12-20 reps, 30-60 secs recovery between sets</a:t>
            </a:r>
          </a:p>
          <a:p>
            <a:r>
              <a:rPr lang="en-GB" dirty="0"/>
              <a:t>T – Resistance training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26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9" y="4372168"/>
            <a:ext cx="7262192" cy="1143000"/>
          </a:xfrm>
        </p:spPr>
        <p:txBody>
          <a:bodyPr/>
          <a:lstStyle/>
          <a:p>
            <a:r>
              <a:rPr lang="en-GB" dirty="0" smtClean="0"/>
              <a:t>Adaptations to muscular endurance 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Short term</a:t>
            </a:r>
          </a:p>
          <a:p>
            <a:pPr lvl="2"/>
            <a:r>
              <a:rPr lang="en-GB" dirty="0" smtClean="0"/>
              <a:t>Increased blood supply to working muscles (slow twitch)</a:t>
            </a:r>
          </a:p>
          <a:p>
            <a:pPr lvl="2"/>
            <a:r>
              <a:rPr lang="en-GB" dirty="0" smtClean="0"/>
              <a:t>Muscle fibre micro tears (slow twitch)</a:t>
            </a:r>
          </a:p>
          <a:p>
            <a:endParaRPr lang="en-GB" dirty="0" smtClean="0"/>
          </a:p>
          <a:p>
            <a:r>
              <a:rPr lang="en-GB" dirty="0" smtClean="0"/>
              <a:t>Long term</a:t>
            </a:r>
          </a:p>
          <a:p>
            <a:pPr lvl="2"/>
            <a:r>
              <a:rPr lang="en-GB" dirty="0" smtClean="0"/>
              <a:t>Muscle hypertrophy (slow twitch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Increased muscle tone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80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284</TotalTime>
  <Words>557</Words>
  <Application>Microsoft Office PowerPoint</Application>
  <PresentationFormat>On-screen Show (4:3)</PresentationFormat>
  <Paragraphs>124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Georgia</vt:lpstr>
      <vt:lpstr>Trebuchet MS</vt:lpstr>
      <vt:lpstr>Slipstream</vt:lpstr>
      <vt:lpstr>Components of Fitness</vt:lpstr>
      <vt:lpstr>5 key Components of Fitness</vt:lpstr>
      <vt:lpstr>What do I need to know?</vt:lpstr>
      <vt:lpstr>Strength</vt:lpstr>
      <vt:lpstr>Adaptations to strength training</vt:lpstr>
      <vt:lpstr>Aerobic Endurance</vt:lpstr>
      <vt:lpstr>Adaptations to aerobic endurance training</vt:lpstr>
      <vt:lpstr>Muscular Endurance</vt:lpstr>
      <vt:lpstr>Adaptations to muscular endurance training</vt:lpstr>
      <vt:lpstr>Flexibility</vt:lpstr>
      <vt:lpstr>Adaptations to flexibility training</vt:lpstr>
      <vt:lpstr>Body Composition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Fitness Training</dc:title>
  <dc:creator>Daystar</dc:creator>
  <cp:lastModifiedBy>Ruth E Jones</cp:lastModifiedBy>
  <cp:revision>27</cp:revision>
  <dcterms:created xsi:type="dcterms:W3CDTF">2014-08-10T18:07:33Z</dcterms:created>
  <dcterms:modified xsi:type="dcterms:W3CDTF">2020-09-10T07:40:35Z</dcterms:modified>
</cp:coreProperties>
</file>