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77" r:id="rId5"/>
    <p:sldId id="273" r:id="rId6"/>
    <p:sldId id="276" r:id="rId7"/>
    <p:sldId id="274"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103" d="100"/>
          <a:sy n="103" d="100"/>
        </p:scale>
        <p:origin x="15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0A631-DCDC-403A-8718-02F40E157137}" type="datetimeFigureOut">
              <a:rPr lang="en-GB" smtClean="0"/>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EEDF0-A322-4A9B-A9E2-BBB78A3AD72A}" type="slidenum">
              <a:rPr lang="en-GB" smtClean="0"/>
              <a:t>‹#›</a:t>
            </a:fld>
            <a:endParaRPr lang="en-GB"/>
          </a:p>
        </p:txBody>
      </p:sp>
    </p:spTree>
    <p:extLst>
      <p:ext uri="{BB962C8B-B14F-4D97-AF65-F5344CB8AC3E}">
        <p14:creationId xmlns:p14="http://schemas.microsoft.com/office/powerpoint/2010/main" val="105102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Wasn’t first choice. Joined production two weeks before shooting began. Worked across multiple genres. Doesn’t adhere to the auteur theory ideas. Anti auteur. Metteur en scene a better description?! But won the Oscar for Best director</a:t>
            </a:r>
          </a:p>
        </p:txBody>
      </p:sp>
      <p:sp>
        <p:nvSpPr>
          <p:cNvPr id="4" name="Slide Number Placeholder 3"/>
          <p:cNvSpPr>
            <a:spLocks noGrp="1"/>
          </p:cNvSpPr>
          <p:nvPr>
            <p:ph type="sldNum" sz="quarter" idx="10"/>
          </p:nvPr>
        </p:nvSpPr>
        <p:spPr/>
        <p:txBody>
          <a:bodyPr/>
          <a:lstStyle/>
          <a:p>
            <a:fld id="{36EC6A2A-13D3-45C9-85B5-0B5388F10B57}" type="slidenum">
              <a:rPr lang="en-GB" smtClean="0"/>
              <a:t>5</a:t>
            </a:fld>
            <a:endParaRPr lang="en-GB" dirty="0"/>
          </a:p>
        </p:txBody>
      </p:sp>
    </p:spTree>
    <p:extLst>
      <p:ext uri="{BB962C8B-B14F-4D97-AF65-F5344CB8AC3E}">
        <p14:creationId xmlns:p14="http://schemas.microsoft.com/office/powerpoint/2010/main" val="184644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Won the Oscar for Outstanding picture. Jack Warner rushed the stage. Career over with Warner.</a:t>
            </a:r>
          </a:p>
        </p:txBody>
      </p:sp>
      <p:sp>
        <p:nvSpPr>
          <p:cNvPr id="4" name="Slide Number Placeholder 3"/>
          <p:cNvSpPr>
            <a:spLocks noGrp="1"/>
          </p:cNvSpPr>
          <p:nvPr>
            <p:ph type="sldNum" sz="quarter" idx="10"/>
          </p:nvPr>
        </p:nvSpPr>
        <p:spPr/>
        <p:txBody>
          <a:bodyPr/>
          <a:lstStyle/>
          <a:p>
            <a:fld id="{36EC6A2A-13D3-45C9-85B5-0B5388F10B57}" type="slidenum">
              <a:rPr lang="en-GB" smtClean="0"/>
              <a:t>7</a:t>
            </a:fld>
            <a:endParaRPr lang="en-GB" dirty="0"/>
          </a:p>
        </p:txBody>
      </p:sp>
    </p:spTree>
    <p:extLst>
      <p:ext uri="{BB962C8B-B14F-4D97-AF65-F5344CB8AC3E}">
        <p14:creationId xmlns:p14="http://schemas.microsoft.com/office/powerpoint/2010/main" val="137058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00E6-817D-4B10-8296-775C1FC0E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EF4D12-813C-4D1F-B8E0-635B02FB6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57A85E-E8B1-4466-A869-01578462F0AF}"/>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5" name="Footer Placeholder 4">
            <a:extLst>
              <a:ext uri="{FF2B5EF4-FFF2-40B4-BE49-F238E27FC236}">
                <a16:creationId xmlns:a16="http://schemas.microsoft.com/office/drawing/2014/main" id="{2A367FBC-9B9B-4161-8412-9525FB0B0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183F4-77E0-452A-9E63-BDDC1D6A8CF8}"/>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380162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15C7-DB41-4E9A-B072-DBD4E1AAB5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9B8600-B7F2-4A0F-BA32-BE6275EF2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EEAFE-58F4-4BE0-9DCC-4409AB01C1B1}"/>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5" name="Footer Placeholder 4">
            <a:extLst>
              <a:ext uri="{FF2B5EF4-FFF2-40B4-BE49-F238E27FC236}">
                <a16:creationId xmlns:a16="http://schemas.microsoft.com/office/drawing/2014/main" id="{45E05A97-9415-4A27-9CE2-5B6DCCF4C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6E04E-3F14-401C-AB04-AB5115354B1E}"/>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421282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4F859-FBB4-47EC-86E8-770786BCCE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454E91-D7D5-4C37-8867-4C5082F36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3EB96C-9B0E-447D-82DA-6C6E4E177C12}"/>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5" name="Footer Placeholder 4">
            <a:extLst>
              <a:ext uri="{FF2B5EF4-FFF2-40B4-BE49-F238E27FC236}">
                <a16:creationId xmlns:a16="http://schemas.microsoft.com/office/drawing/2014/main" id="{7B6C226D-056A-463D-A4BC-60CA79ABC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19DF0-0DAD-4D60-B9E1-919732675409}"/>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17374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60D8-8D45-4BDF-B7B2-0D4AB9878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6497B2-F19C-4176-B9F6-D2F36E36D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7DB815-123F-465B-9A79-C03A4FEF51DE}"/>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5" name="Footer Placeholder 4">
            <a:extLst>
              <a:ext uri="{FF2B5EF4-FFF2-40B4-BE49-F238E27FC236}">
                <a16:creationId xmlns:a16="http://schemas.microsoft.com/office/drawing/2014/main" id="{760A24ED-E057-488E-B598-7AE5AB00A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B9FDD-E56F-4099-870E-5CFA08876FF2}"/>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173415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78D2-E362-47F7-BC44-B4900BD54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284D2F-9DAA-4E4F-8C3E-793EE6731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EE8B66-BCF4-4AA6-98F3-A224F475316C}"/>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5" name="Footer Placeholder 4">
            <a:extLst>
              <a:ext uri="{FF2B5EF4-FFF2-40B4-BE49-F238E27FC236}">
                <a16:creationId xmlns:a16="http://schemas.microsoft.com/office/drawing/2014/main" id="{1E3C7AE4-A50C-4E12-8476-2886B8065B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F9217C-EDD2-48F1-8FD2-BA073E633270}"/>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327832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0E3A-F457-4317-8FAF-F73089CA06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A3D221-DD35-48EB-9C99-C72FC66D11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AD5EB1-03D9-4F33-85F3-6F60C5984E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C28BB1-2E8E-4D67-870D-8C8479800473}"/>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6" name="Footer Placeholder 5">
            <a:extLst>
              <a:ext uri="{FF2B5EF4-FFF2-40B4-BE49-F238E27FC236}">
                <a16:creationId xmlns:a16="http://schemas.microsoft.com/office/drawing/2014/main" id="{815BE3CE-FE29-415A-96BF-42D92BC2A6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731A87-9208-4AC3-B502-B2668CAF2B42}"/>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219732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D0E4-412D-41DC-A22B-8FD0F8A8B6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491CAA-F137-4C2C-9832-A52E609B6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0A5909-62C2-4662-AA62-7FB835B6E2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535469-980E-43C8-8588-5B63FC5C3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5E04D7-13CE-452B-BCCC-38BCD8FD61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2EA541-20FF-43F4-9AF0-F52F75330C94}"/>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8" name="Footer Placeholder 7">
            <a:extLst>
              <a:ext uri="{FF2B5EF4-FFF2-40B4-BE49-F238E27FC236}">
                <a16:creationId xmlns:a16="http://schemas.microsoft.com/office/drawing/2014/main" id="{DD68FE9C-83C0-49D6-B4A9-8C3470C0CA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FF53BA-1DFB-41E7-86FB-59EA5A9AAA4F}"/>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30210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4C78-B653-432D-AC4C-7FA257BCD5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23E497-5643-4AD7-BC78-3D3B1E46435F}"/>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4" name="Footer Placeholder 3">
            <a:extLst>
              <a:ext uri="{FF2B5EF4-FFF2-40B4-BE49-F238E27FC236}">
                <a16:creationId xmlns:a16="http://schemas.microsoft.com/office/drawing/2014/main" id="{51EA7C74-FF33-4C7C-95CF-2D0AF3D7B6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7C79FD-3524-41E2-88E2-3692146F6DE0}"/>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80985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7B07F-A5E3-40A1-A185-2076B27DE139}"/>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3" name="Footer Placeholder 2">
            <a:extLst>
              <a:ext uri="{FF2B5EF4-FFF2-40B4-BE49-F238E27FC236}">
                <a16:creationId xmlns:a16="http://schemas.microsoft.com/office/drawing/2014/main" id="{649A1D64-5BDC-4D69-B569-9E746A8577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AC7B7D-2FE9-4FF4-826F-5F449E495FB6}"/>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421685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C6E0-8DF5-4B8A-B9C2-96F3BDDF8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26B63A-D86B-4D15-BB86-79BCC7132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66921B-37CB-4789-9EC0-45E734E0D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75F6F-3BB4-49CD-BBBE-2BFE8A65EEBA}"/>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6" name="Footer Placeholder 5">
            <a:extLst>
              <a:ext uri="{FF2B5EF4-FFF2-40B4-BE49-F238E27FC236}">
                <a16:creationId xmlns:a16="http://schemas.microsoft.com/office/drawing/2014/main" id="{5D3AB91C-902F-4927-9F16-69493F05A9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F9CC3-0328-490E-8BB6-85DFD59D9EE6}"/>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402805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6623-B0BD-4BB3-919A-6BD3768C0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4FB8E5-35D4-4AC9-B140-7ED8D37C8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573DCB-EFE2-420F-9A91-6AFE9F993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8261E-537D-4095-B003-55C8BA37CF1C}"/>
              </a:ext>
            </a:extLst>
          </p:cNvPr>
          <p:cNvSpPr>
            <a:spLocks noGrp="1"/>
          </p:cNvSpPr>
          <p:nvPr>
            <p:ph type="dt" sz="half" idx="10"/>
          </p:nvPr>
        </p:nvSpPr>
        <p:spPr/>
        <p:txBody>
          <a:bodyPr/>
          <a:lstStyle/>
          <a:p>
            <a:fld id="{BDC74FBC-D00B-42D1-AA94-8538A816E28A}" type="datetimeFigureOut">
              <a:rPr lang="en-GB" smtClean="0"/>
              <a:t>10/11/2020</a:t>
            </a:fld>
            <a:endParaRPr lang="en-GB"/>
          </a:p>
        </p:txBody>
      </p:sp>
      <p:sp>
        <p:nvSpPr>
          <p:cNvPr id="6" name="Footer Placeholder 5">
            <a:extLst>
              <a:ext uri="{FF2B5EF4-FFF2-40B4-BE49-F238E27FC236}">
                <a16:creationId xmlns:a16="http://schemas.microsoft.com/office/drawing/2014/main" id="{AE372A2C-8DC7-4433-A2EA-F6B699D455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BC30FB-0124-4413-8431-C87B0BF12974}"/>
              </a:ext>
            </a:extLst>
          </p:cNvPr>
          <p:cNvSpPr>
            <a:spLocks noGrp="1"/>
          </p:cNvSpPr>
          <p:nvPr>
            <p:ph type="sldNum" sz="quarter" idx="12"/>
          </p:nvPr>
        </p:nvSpPr>
        <p:spPr/>
        <p:txBody>
          <a:bodyPr/>
          <a:lstStyle/>
          <a:p>
            <a:fld id="{7C83820B-7EF1-4C02-84BB-4690BBA71F4A}" type="slidenum">
              <a:rPr lang="en-GB" smtClean="0"/>
              <a:t>‹#›</a:t>
            </a:fld>
            <a:endParaRPr lang="en-GB"/>
          </a:p>
        </p:txBody>
      </p:sp>
    </p:spTree>
    <p:extLst>
      <p:ext uri="{BB962C8B-B14F-4D97-AF65-F5344CB8AC3E}">
        <p14:creationId xmlns:p14="http://schemas.microsoft.com/office/powerpoint/2010/main" val="259872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B3A0C-92BC-4A90-BA89-056FA6C65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557FB4-E218-48AB-BA5E-B82AD1AFE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D2F5B3-821C-4635-BF6B-2F586EB68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74FBC-D00B-42D1-AA94-8538A816E28A}" type="datetimeFigureOut">
              <a:rPr lang="en-GB" smtClean="0"/>
              <a:t>10/11/2020</a:t>
            </a:fld>
            <a:endParaRPr lang="en-GB"/>
          </a:p>
        </p:txBody>
      </p:sp>
      <p:sp>
        <p:nvSpPr>
          <p:cNvPr id="5" name="Footer Placeholder 4">
            <a:extLst>
              <a:ext uri="{FF2B5EF4-FFF2-40B4-BE49-F238E27FC236}">
                <a16:creationId xmlns:a16="http://schemas.microsoft.com/office/drawing/2014/main" id="{AB9D4153-9C4F-4916-9A51-E7C171C11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B37541-8DBF-4FAE-978B-62E00A8068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3820B-7EF1-4C02-84BB-4690BBA71F4A}" type="slidenum">
              <a:rPr lang="en-GB" smtClean="0"/>
              <a:t>‹#›</a:t>
            </a:fld>
            <a:endParaRPr lang="en-GB"/>
          </a:p>
        </p:txBody>
      </p:sp>
    </p:spTree>
    <p:extLst>
      <p:ext uri="{BB962C8B-B14F-4D97-AF65-F5344CB8AC3E}">
        <p14:creationId xmlns:p14="http://schemas.microsoft.com/office/powerpoint/2010/main" val="334911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B3AA-0ADA-4925-914C-2FF450C91E5B}"/>
              </a:ext>
            </a:extLst>
          </p:cNvPr>
          <p:cNvSpPr>
            <a:spLocks noGrp="1"/>
          </p:cNvSpPr>
          <p:nvPr>
            <p:ph type="ctrTitle"/>
          </p:nvPr>
        </p:nvSpPr>
        <p:spPr>
          <a:xfrm>
            <a:off x="873262" y="3429000"/>
            <a:ext cx="9144000" cy="2387600"/>
          </a:xfrm>
        </p:spPr>
        <p:txBody>
          <a:bodyPr/>
          <a:lstStyle/>
          <a:p>
            <a:pPr algn="l"/>
            <a:r>
              <a:rPr lang="en-GB" b="1" dirty="0"/>
              <a:t>Auteur </a:t>
            </a:r>
          </a:p>
        </p:txBody>
      </p:sp>
    </p:spTree>
    <p:extLst>
      <p:ext uri="{BB962C8B-B14F-4D97-AF65-F5344CB8AC3E}">
        <p14:creationId xmlns:p14="http://schemas.microsoft.com/office/powerpoint/2010/main" val="48192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D9CB-6EFB-469E-B0D1-DE623C093CA9}"/>
              </a:ext>
            </a:extLst>
          </p:cNvPr>
          <p:cNvSpPr>
            <a:spLocks noGrp="1"/>
          </p:cNvSpPr>
          <p:nvPr>
            <p:ph type="title"/>
          </p:nvPr>
        </p:nvSpPr>
        <p:spPr/>
        <p:txBody>
          <a:bodyPr/>
          <a:lstStyle/>
          <a:p>
            <a:r>
              <a:rPr lang="en-GB" b="1" dirty="0"/>
              <a:t>Dictionary definition - Auteur</a:t>
            </a:r>
          </a:p>
        </p:txBody>
      </p:sp>
      <p:sp>
        <p:nvSpPr>
          <p:cNvPr id="3" name="Content Placeholder 2">
            <a:extLst>
              <a:ext uri="{FF2B5EF4-FFF2-40B4-BE49-F238E27FC236}">
                <a16:creationId xmlns:a16="http://schemas.microsoft.com/office/drawing/2014/main" id="{73A7E215-7A49-4AA5-A581-D6361381DD92}"/>
              </a:ext>
            </a:extLst>
          </p:cNvPr>
          <p:cNvSpPr>
            <a:spLocks noGrp="1"/>
          </p:cNvSpPr>
          <p:nvPr>
            <p:ph idx="1"/>
          </p:nvPr>
        </p:nvSpPr>
        <p:spPr/>
        <p:txBody>
          <a:bodyPr/>
          <a:lstStyle/>
          <a:p>
            <a:pPr marL="0" indent="0">
              <a:buNone/>
            </a:pPr>
            <a:r>
              <a:rPr lang="en-GB" dirty="0"/>
              <a:t>-A film director who influences their films so much that they rank as their </a:t>
            </a:r>
            <a:r>
              <a:rPr lang="en-GB" b="1" u="sng" dirty="0"/>
              <a:t>author</a:t>
            </a:r>
            <a:r>
              <a:rPr lang="en-GB" dirty="0"/>
              <a:t>.</a:t>
            </a:r>
          </a:p>
          <a:p>
            <a:pPr marL="0" indent="0">
              <a:buNone/>
            </a:pPr>
            <a:endParaRPr lang="en-GB" dirty="0"/>
          </a:p>
          <a:p>
            <a:pPr marL="0" indent="0">
              <a:buNone/>
            </a:pPr>
            <a:r>
              <a:rPr lang="en-GB" dirty="0">
                <a:solidFill>
                  <a:srgbClr val="0070C0"/>
                </a:solidFill>
              </a:rPr>
              <a:t>-An approach to film analysis and criticism that focuses on the ways in which the personal </a:t>
            </a:r>
            <a:r>
              <a:rPr lang="en-GB" u="sng" dirty="0">
                <a:solidFill>
                  <a:srgbClr val="0070C0"/>
                </a:solidFill>
              </a:rPr>
              <a:t>influence</a:t>
            </a:r>
            <a:r>
              <a:rPr lang="en-GB" dirty="0">
                <a:solidFill>
                  <a:srgbClr val="0070C0"/>
                </a:solidFill>
              </a:rPr>
              <a:t>, individual </a:t>
            </a:r>
            <a:r>
              <a:rPr lang="en-GB" u="sng" dirty="0">
                <a:solidFill>
                  <a:srgbClr val="0070C0"/>
                </a:solidFill>
              </a:rPr>
              <a:t>sensibility</a:t>
            </a:r>
            <a:r>
              <a:rPr lang="en-GB" dirty="0">
                <a:solidFill>
                  <a:srgbClr val="0070C0"/>
                </a:solidFill>
              </a:rPr>
              <a:t> and </a:t>
            </a:r>
            <a:r>
              <a:rPr lang="en-GB" u="sng" dirty="0">
                <a:solidFill>
                  <a:srgbClr val="0070C0"/>
                </a:solidFill>
              </a:rPr>
              <a:t>artistic vision </a:t>
            </a:r>
            <a:r>
              <a:rPr lang="en-GB" dirty="0">
                <a:solidFill>
                  <a:srgbClr val="0070C0"/>
                </a:solidFill>
              </a:rPr>
              <a:t>of a film’s director </a:t>
            </a:r>
            <a:r>
              <a:rPr lang="en-GB" u="sng" dirty="0">
                <a:solidFill>
                  <a:srgbClr val="0070C0"/>
                </a:solidFill>
              </a:rPr>
              <a:t>might be identified in their work</a:t>
            </a:r>
            <a:r>
              <a:rPr lang="en-GB" dirty="0">
                <a:solidFill>
                  <a:srgbClr val="0070C0"/>
                </a:solidFill>
              </a:rPr>
              <a:t>. </a:t>
            </a:r>
          </a:p>
        </p:txBody>
      </p:sp>
    </p:spTree>
    <p:extLst>
      <p:ext uri="{BB962C8B-B14F-4D97-AF65-F5344CB8AC3E}">
        <p14:creationId xmlns:p14="http://schemas.microsoft.com/office/powerpoint/2010/main" val="188206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22C93-D19F-43CE-ABEE-208F7ACD1F25}"/>
              </a:ext>
            </a:extLst>
          </p:cNvPr>
          <p:cNvSpPr>
            <a:spLocks noGrp="1"/>
          </p:cNvSpPr>
          <p:nvPr>
            <p:ph idx="1"/>
          </p:nvPr>
        </p:nvSpPr>
        <p:spPr>
          <a:xfrm>
            <a:off x="838200" y="1071475"/>
            <a:ext cx="10515600" cy="4914199"/>
          </a:xfrm>
        </p:spPr>
        <p:txBody>
          <a:bodyPr>
            <a:normAutofit/>
          </a:bodyPr>
          <a:lstStyle/>
          <a:p>
            <a:pPr marL="0" indent="0">
              <a:buNone/>
            </a:pPr>
            <a:r>
              <a:rPr lang="en-GB" dirty="0"/>
              <a:t>From the late 1940s a group of cinephiles influenced by the writing of Andre </a:t>
            </a:r>
            <a:r>
              <a:rPr lang="en-GB" dirty="0" err="1"/>
              <a:t>Arstruc</a:t>
            </a:r>
            <a:r>
              <a:rPr lang="en-GB" dirty="0"/>
              <a:t> and Andre </a:t>
            </a:r>
            <a:r>
              <a:rPr lang="en-GB" dirty="0" err="1"/>
              <a:t>Bazin</a:t>
            </a:r>
            <a:r>
              <a:rPr lang="en-GB" dirty="0"/>
              <a:t> began looking at cinema through the literary prism of authorship. </a:t>
            </a:r>
          </a:p>
          <a:p>
            <a:pPr marL="0" indent="0">
              <a:buNone/>
            </a:pPr>
            <a:endParaRPr lang="en-GB" dirty="0"/>
          </a:p>
          <a:p>
            <a:pPr marL="0" indent="0">
              <a:buNone/>
            </a:pPr>
            <a:r>
              <a:rPr lang="en-GB" dirty="0">
                <a:solidFill>
                  <a:srgbClr val="0070C0"/>
                </a:solidFill>
              </a:rPr>
              <a:t>In the French film journal ‘Cahiers du Cinema’, writer Francois Truffaut used the phrase </a:t>
            </a:r>
            <a:r>
              <a:rPr lang="en-GB" i="1" dirty="0">
                <a:solidFill>
                  <a:srgbClr val="0070C0"/>
                </a:solidFill>
              </a:rPr>
              <a:t>politique des auteurs</a:t>
            </a:r>
            <a:r>
              <a:rPr lang="en-GB" dirty="0">
                <a:solidFill>
                  <a:srgbClr val="0070C0"/>
                </a:solidFill>
              </a:rPr>
              <a:t>, which is roughly translatable as auteur policy, but commonly rendered in English as- </a:t>
            </a:r>
            <a:r>
              <a:rPr lang="en-GB" b="1" dirty="0">
                <a:solidFill>
                  <a:srgbClr val="0070C0"/>
                </a:solidFill>
              </a:rPr>
              <a:t>the auteur theory</a:t>
            </a:r>
            <a:r>
              <a:rPr lang="en-GB" dirty="0">
                <a:solidFill>
                  <a:srgbClr val="0070C0"/>
                </a:solidFill>
              </a:rPr>
              <a:t>.</a:t>
            </a:r>
          </a:p>
          <a:p>
            <a:pPr marL="0" indent="0">
              <a:buNone/>
            </a:pPr>
            <a:endParaRPr lang="en-GB" dirty="0"/>
          </a:p>
          <a:p>
            <a:pPr marL="0" indent="0">
              <a:buNone/>
            </a:pPr>
            <a:r>
              <a:rPr lang="en-GB" dirty="0"/>
              <a:t>This celebrated the film director as an auteur (author)– an artist whose personality or personal creative vision could be read, stylistically and thematically, across their body of work. </a:t>
            </a:r>
          </a:p>
        </p:txBody>
      </p:sp>
    </p:spTree>
    <p:extLst>
      <p:ext uri="{BB962C8B-B14F-4D97-AF65-F5344CB8AC3E}">
        <p14:creationId xmlns:p14="http://schemas.microsoft.com/office/powerpoint/2010/main" val="101984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accent1"/>
                </a:solidFill>
              </a:rPr>
              <a:t>Which film directors can you recall who have a specific style?</a:t>
            </a:r>
            <a:endParaRPr lang="en-GB" dirty="0">
              <a:solidFill>
                <a:schemeClr val="accent1"/>
              </a:solidFill>
            </a:endParaRPr>
          </a:p>
        </p:txBody>
      </p:sp>
      <p:sp>
        <p:nvSpPr>
          <p:cNvPr id="3" name="Content Placeholder 2"/>
          <p:cNvSpPr>
            <a:spLocks noGrp="1"/>
          </p:cNvSpPr>
          <p:nvPr>
            <p:ph idx="1"/>
          </p:nvPr>
        </p:nvSpPr>
        <p:spPr>
          <a:xfrm>
            <a:off x="978160" y="2954629"/>
            <a:ext cx="10515600" cy="4351338"/>
          </a:xfrm>
        </p:spPr>
        <p:txBody>
          <a:bodyPr/>
          <a:lstStyle/>
          <a:p>
            <a:pPr algn="ctr"/>
            <a:r>
              <a:rPr lang="en-GB" dirty="0" smtClean="0"/>
              <a:t>Consider three or more films they have made</a:t>
            </a:r>
          </a:p>
          <a:p>
            <a:pPr algn="ctr"/>
            <a:endParaRPr lang="en-GB" dirty="0" smtClean="0"/>
          </a:p>
          <a:p>
            <a:pPr algn="ctr"/>
            <a:r>
              <a:rPr lang="en-GB" dirty="0" smtClean="0"/>
              <a:t>What similarities can you see across these films to support your view? </a:t>
            </a:r>
            <a:endParaRPr lang="en-GB" dirty="0"/>
          </a:p>
        </p:txBody>
      </p:sp>
      <p:pic>
        <p:nvPicPr>
          <p:cNvPr id="4" name="Picture 3"/>
          <p:cNvPicPr>
            <a:picLocks noChangeAspect="1"/>
          </p:cNvPicPr>
          <p:nvPr/>
        </p:nvPicPr>
        <p:blipFill>
          <a:blip r:embed="rId2"/>
          <a:stretch>
            <a:fillRect/>
          </a:stretch>
        </p:blipFill>
        <p:spPr>
          <a:xfrm>
            <a:off x="664417" y="4970884"/>
            <a:ext cx="2857500" cy="1600200"/>
          </a:xfrm>
          <a:prstGeom prst="rect">
            <a:avLst/>
          </a:prstGeom>
        </p:spPr>
      </p:pic>
      <p:sp>
        <p:nvSpPr>
          <p:cNvPr id="5" name="AutoShape 2" descr="Oscars 2020: Quentin Tarantino's latest film earns 10 nomin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Oscars 2020: Quentin Tarantino's latest film earns 10 nomin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Oscars 2020: Quentin Tarantino's latest film earns 10 nomina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Quentin Tarantino on Retiring From Directing Movies: 'Maybe I'll Stop While  I'm Ahead' | Comple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stretch>
            <a:fillRect/>
          </a:stretch>
        </p:blipFill>
        <p:spPr>
          <a:xfrm>
            <a:off x="4506393" y="4899446"/>
            <a:ext cx="2619375" cy="1743075"/>
          </a:xfrm>
          <a:prstGeom prst="rect">
            <a:avLst/>
          </a:prstGeom>
        </p:spPr>
      </p:pic>
      <p:pic>
        <p:nvPicPr>
          <p:cNvPr id="11" name="Picture 10"/>
          <p:cNvPicPr>
            <a:picLocks noChangeAspect="1"/>
          </p:cNvPicPr>
          <p:nvPr/>
        </p:nvPicPr>
        <p:blipFill>
          <a:blip r:embed="rId4"/>
          <a:stretch>
            <a:fillRect/>
          </a:stretch>
        </p:blipFill>
        <p:spPr>
          <a:xfrm>
            <a:off x="8896156" y="4899445"/>
            <a:ext cx="2619375" cy="1743075"/>
          </a:xfrm>
          <a:prstGeom prst="rect">
            <a:avLst/>
          </a:prstGeom>
        </p:spPr>
      </p:pic>
    </p:spTree>
    <p:extLst>
      <p:ext uri="{BB962C8B-B14F-4D97-AF65-F5344CB8AC3E}">
        <p14:creationId xmlns:p14="http://schemas.microsoft.com/office/powerpoint/2010/main" val="89300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A387-17E7-43AE-A864-6305FA1E8765}"/>
              </a:ext>
            </a:extLst>
          </p:cNvPr>
          <p:cNvSpPr>
            <a:spLocks noGrp="1"/>
          </p:cNvSpPr>
          <p:nvPr>
            <p:ph type="title"/>
          </p:nvPr>
        </p:nvSpPr>
        <p:spPr>
          <a:xfrm>
            <a:off x="276726" y="-116138"/>
            <a:ext cx="10515600" cy="1325563"/>
          </a:xfrm>
        </p:spPr>
        <p:txBody>
          <a:bodyPr/>
          <a:lstStyle/>
          <a:p>
            <a:r>
              <a:rPr lang="en-GB" b="1" dirty="0"/>
              <a:t>Michael Curtiz</a:t>
            </a:r>
          </a:p>
        </p:txBody>
      </p:sp>
      <p:sp>
        <p:nvSpPr>
          <p:cNvPr id="5" name="Content Placeholder 4">
            <a:extLst>
              <a:ext uri="{FF2B5EF4-FFF2-40B4-BE49-F238E27FC236}">
                <a16:creationId xmlns:a16="http://schemas.microsoft.com/office/drawing/2014/main" id="{96746183-8A81-4C7D-9996-668D90DD5E5B}"/>
              </a:ext>
            </a:extLst>
          </p:cNvPr>
          <p:cNvSpPr>
            <a:spLocks noGrp="1"/>
          </p:cNvSpPr>
          <p:nvPr>
            <p:ph idx="1"/>
          </p:nvPr>
        </p:nvSpPr>
        <p:spPr>
          <a:xfrm>
            <a:off x="549442" y="975394"/>
            <a:ext cx="10515600" cy="4351338"/>
          </a:xfrm>
        </p:spPr>
        <p:txBody>
          <a:bodyPr/>
          <a:lstStyle/>
          <a:p>
            <a:pPr marL="0" indent="0">
              <a:buNone/>
            </a:pPr>
            <a:r>
              <a:rPr lang="en-GB" dirty="0"/>
              <a:t>Over the course of his career, Curtiz made almost 100 films for Warner Brothers, including musicals, detective stories, and horror films. Born in Budapest, Hungary, in the late 1800s. He began making films there in 1912, but left Hungary in 1919 because of political unrest. In 1926 he arrived in Hollywood.  </a:t>
            </a:r>
          </a:p>
        </p:txBody>
      </p:sp>
      <p:pic>
        <p:nvPicPr>
          <p:cNvPr id="1026" name="Picture 2" descr="Image result for white christmas film 1954">
            <a:extLst>
              <a:ext uri="{FF2B5EF4-FFF2-40B4-BE49-F238E27FC236}">
                <a16:creationId xmlns:a16="http://schemas.microsoft.com/office/drawing/2014/main" id="{79A36EDA-E720-416A-B538-86CEFF7B7D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719"/>
          <a:stretch/>
        </p:blipFill>
        <p:spPr bwMode="auto">
          <a:xfrm>
            <a:off x="8357364" y="3641558"/>
            <a:ext cx="3385457" cy="2089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F26814-6B87-42D4-BC0A-F28B41FD79EE}"/>
              </a:ext>
            </a:extLst>
          </p:cNvPr>
          <p:cNvSpPr txBox="1"/>
          <p:nvPr/>
        </p:nvSpPr>
        <p:spPr>
          <a:xfrm>
            <a:off x="8441360" y="5951621"/>
            <a:ext cx="3624838" cy="523220"/>
          </a:xfrm>
          <a:prstGeom prst="rect">
            <a:avLst/>
          </a:prstGeom>
          <a:noFill/>
        </p:spPr>
        <p:txBody>
          <a:bodyPr wrap="none" rtlCol="0">
            <a:spAutoFit/>
          </a:bodyPr>
          <a:lstStyle/>
          <a:p>
            <a:r>
              <a:rPr lang="en-GB" sz="2800" i="1" dirty="0"/>
              <a:t>White Christmas </a:t>
            </a:r>
            <a:r>
              <a:rPr lang="en-GB" sz="2800" dirty="0"/>
              <a:t>(1954)</a:t>
            </a:r>
          </a:p>
        </p:txBody>
      </p:sp>
      <p:pic>
        <p:nvPicPr>
          <p:cNvPr id="1028" name="Picture 4" descr="Image result for mildred pierce film">
            <a:extLst>
              <a:ext uri="{FF2B5EF4-FFF2-40B4-BE49-F238E27FC236}">
                <a16:creationId xmlns:a16="http://schemas.microsoft.com/office/drawing/2014/main" id="{CAFAF69B-9904-42B0-B927-869E27C2A33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35713" y="3641558"/>
            <a:ext cx="3362038" cy="20894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4C2615-0E6B-43AD-8DC9-0EAF6E3244FA}"/>
              </a:ext>
            </a:extLst>
          </p:cNvPr>
          <p:cNvSpPr txBox="1"/>
          <p:nvPr/>
        </p:nvSpPr>
        <p:spPr>
          <a:xfrm>
            <a:off x="4884968" y="5951621"/>
            <a:ext cx="3313023" cy="523220"/>
          </a:xfrm>
          <a:prstGeom prst="rect">
            <a:avLst/>
          </a:prstGeom>
          <a:noFill/>
        </p:spPr>
        <p:txBody>
          <a:bodyPr wrap="none" rtlCol="0">
            <a:spAutoFit/>
          </a:bodyPr>
          <a:lstStyle/>
          <a:p>
            <a:r>
              <a:rPr lang="en-GB" sz="2800" i="1" dirty="0"/>
              <a:t>Mildred Pierce </a:t>
            </a:r>
            <a:r>
              <a:rPr lang="en-GB" sz="2800" dirty="0"/>
              <a:t>(1945)</a:t>
            </a:r>
          </a:p>
        </p:txBody>
      </p:sp>
      <p:sp>
        <p:nvSpPr>
          <p:cNvPr id="9" name="TextBox 8">
            <a:extLst>
              <a:ext uri="{FF2B5EF4-FFF2-40B4-BE49-F238E27FC236}">
                <a16:creationId xmlns:a16="http://schemas.microsoft.com/office/drawing/2014/main" id="{3C17ACA5-98AE-441C-83C3-6155F658313A}"/>
              </a:ext>
            </a:extLst>
          </p:cNvPr>
          <p:cNvSpPr txBox="1"/>
          <p:nvPr/>
        </p:nvSpPr>
        <p:spPr>
          <a:xfrm>
            <a:off x="-32084" y="5951621"/>
            <a:ext cx="4998804" cy="523220"/>
          </a:xfrm>
          <a:prstGeom prst="rect">
            <a:avLst/>
          </a:prstGeom>
          <a:noFill/>
        </p:spPr>
        <p:txBody>
          <a:bodyPr wrap="none" rtlCol="0">
            <a:spAutoFit/>
          </a:bodyPr>
          <a:lstStyle/>
          <a:p>
            <a:r>
              <a:rPr lang="en-GB" sz="2800" i="1" dirty="0"/>
              <a:t>Adventures of Robin Hood </a:t>
            </a:r>
            <a:r>
              <a:rPr lang="en-GB" sz="2800" dirty="0"/>
              <a:t>(1938)</a:t>
            </a:r>
          </a:p>
        </p:txBody>
      </p:sp>
      <p:pic>
        <p:nvPicPr>
          <p:cNvPr id="1032" name="Picture 8" descr="Image result for the adventures of robin hood">
            <a:extLst>
              <a:ext uri="{FF2B5EF4-FFF2-40B4-BE49-F238E27FC236}">
                <a16:creationId xmlns:a16="http://schemas.microsoft.com/office/drawing/2014/main" id="{4099E4AB-080C-4721-9F73-D3476F976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936" y="3638932"/>
            <a:ext cx="3138165" cy="209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3311A0-ED92-42E1-B20D-F677D07D4B76}"/>
              </a:ext>
            </a:extLst>
          </p:cNvPr>
          <p:cNvPicPr>
            <a:picLocks noChangeAspect="1"/>
          </p:cNvPicPr>
          <p:nvPr/>
        </p:nvPicPr>
        <p:blipFill rotWithShape="1">
          <a:blip r:embed="rId2"/>
          <a:srcRect l="11921" t="29687" r="61204" b="45938"/>
          <a:stretch/>
        </p:blipFill>
        <p:spPr>
          <a:xfrm>
            <a:off x="3168025" y="2156449"/>
            <a:ext cx="5855949" cy="3540808"/>
          </a:xfrm>
          <a:prstGeom prst="rect">
            <a:avLst/>
          </a:prstGeom>
        </p:spPr>
      </p:pic>
      <p:sp>
        <p:nvSpPr>
          <p:cNvPr id="2" name="TextBox 1">
            <a:extLst>
              <a:ext uri="{FF2B5EF4-FFF2-40B4-BE49-F238E27FC236}">
                <a16:creationId xmlns:a16="http://schemas.microsoft.com/office/drawing/2014/main" id="{ADEA406A-D66D-4902-B029-563861432931}"/>
              </a:ext>
            </a:extLst>
          </p:cNvPr>
          <p:cNvSpPr txBox="1"/>
          <p:nvPr/>
        </p:nvSpPr>
        <p:spPr>
          <a:xfrm>
            <a:off x="1183671" y="1043426"/>
            <a:ext cx="5361724" cy="523220"/>
          </a:xfrm>
          <a:prstGeom prst="rect">
            <a:avLst/>
          </a:prstGeom>
          <a:noFill/>
        </p:spPr>
        <p:txBody>
          <a:bodyPr wrap="none" rtlCol="0">
            <a:spAutoFit/>
          </a:bodyPr>
          <a:lstStyle/>
          <a:p>
            <a:r>
              <a:rPr lang="en-GB" sz="2800" dirty="0"/>
              <a:t>Can </a:t>
            </a:r>
            <a:r>
              <a:rPr lang="en-GB" sz="2800" dirty="0">
                <a:solidFill>
                  <a:srgbClr val="0070C0"/>
                </a:solidFill>
              </a:rPr>
              <a:t>Curtiz</a:t>
            </a:r>
            <a:r>
              <a:rPr lang="en-GB" sz="2800" dirty="0"/>
              <a:t> be classed as an </a:t>
            </a:r>
            <a:r>
              <a:rPr lang="en-GB" sz="2800" dirty="0">
                <a:solidFill>
                  <a:srgbClr val="0070C0"/>
                </a:solidFill>
              </a:rPr>
              <a:t>auteur</a:t>
            </a:r>
            <a:r>
              <a:rPr lang="en-GB" sz="2800" dirty="0"/>
              <a:t>? </a:t>
            </a:r>
          </a:p>
        </p:txBody>
      </p:sp>
    </p:spTree>
    <p:extLst>
      <p:ext uri="{BB962C8B-B14F-4D97-AF65-F5344CB8AC3E}">
        <p14:creationId xmlns:p14="http://schemas.microsoft.com/office/powerpoint/2010/main" val="1216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4945-6AA0-49F0-A236-BB56E5E5B0D3}"/>
              </a:ext>
            </a:extLst>
          </p:cNvPr>
          <p:cNvSpPr>
            <a:spLocks noGrp="1"/>
          </p:cNvSpPr>
          <p:nvPr>
            <p:ph type="title"/>
          </p:nvPr>
        </p:nvSpPr>
        <p:spPr>
          <a:xfrm>
            <a:off x="405063" y="-116138"/>
            <a:ext cx="10515600" cy="1325563"/>
          </a:xfrm>
        </p:spPr>
        <p:txBody>
          <a:bodyPr/>
          <a:lstStyle/>
          <a:p>
            <a:r>
              <a:rPr lang="en-GB" b="1" dirty="0"/>
              <a:t>Hal B Wallis</a:t>
            </a:r>
          </a:p>
        </p:txBody>
      </p:sp>
      <p:sp>
        <p:nvSpPr>
          <p:cNvPr id="3" name="Content Placeholder 2">
            <a:extLst>
              <a:ext uri="{FF2B5EF4-FFF2-40B4-BE49-F238E27FC236}">
                <a16:creationId xmlns:a16="http://schemas.microsoft.com/office/drawing/2014/main" id="{F16D7FF3-8041-46CF-9331-EBDABD5BE05C}"/>
              </a:ext>
            </a:extLst>
          </p:cNvPr>
          <p:cNvSpPr>
            <a:spLocks noGrp="1"/>
          </p:cNvSpPr>
          <p:nvPr>
            <p:ph idx="1"/>
          </p:nvPr>
        </p:nvSpPr>
        <p:spPr>
          <a:xfrm>
            <a:off x="693821" y="1023520"/>
            <a:ext cx="10515600" cy="4351338"/>
          </a:xfrm>
        </p:spPr>
        <p:txBody>
          <a:bodyPr/>
          <a:lstStyle/>
          <a:p>
            <a:pPr marL="0" indent="0">
              <a:buNone/>
            </a:pPr>
            <a:r>
              <a:rPr lang="en-GB" dirty="0"/>
              <a:t>So whose vision and style can Casablanca be attributed to?</a:t>
            </a:r>
          </a:p>
          <a:p>
            <a:pPr marL="0" indent="0">
              <a:buNone/>
            </a:pPr>
            <a:r>
              <a:rPr lang="en-GB" dirty="0">
                <a:solidFill>
                  <a:schemeClr val="accent5">
                    <a:lumMod val="75000"/>
                  </a:schemeClr>
                </a:solidFill>
              </a:rPr>
              <a:t>Hal B Wallis was a prominent producer working for Warner Bros. between 1931 – 1945. Due to its roots, </a:t>
            </a:r>
            <a:r>
              <a:rPr lang="en-GB" dirty="0" err="1">
                <a:solidFill>
                  <a:schemeClr val="accent5">
                    <a:lumMod val="75000"/>
                  </a:schemeClr>
                </a:solidFill>
              </a:rPr>
              <a:t>Warners</a:t>
            </a:r>
            <a:r>
              <a:rPr lang="en-GB" dirty="0">
                <a:solidFill>
                  <a:schemeClr val="accent5">
                    <a:lumMod val="75000"/>
                  </a:schemeClr>
                </a:solidFill>
              </a:rPr>
              <a:t> was a production company that had a reputation for making socially conscious films… </a:t>
            </a:r>
          </a:p>
          <a:p>
            <a:pPr marL="0" indent="0">
              <a:buNone/>
            </a:pPr>
            <a:r>
              <a:rPr lang="en-GB" dirty="0">
                <a:solidFill>
                  <a:schemeClr val="accent5">
                    <a:lumMod val="75000"/>
                  </a:schemeClr>
                </a:solidFill>
              </a:rPr>
              <a:t>…during his period working there Wallis produced hits such as </a:t>
            </a:r>
            <a:r>
              <a:rPr lang="en-GB" i="1" dirty="0">
                <a:solidFill>
                  <a:schemeClr val="accent5">
                    <a:lumMod val="75000"/>
                  </a:schemeClr>
                </a:solidFill>
              </a:rPr>
              <a:t>Little Caesar</a:t>
            </a:r>
            <a:r>
              <a:rPr lang="en-GB" dirty="0">
                <a:solidFill>
                  <a:schemeClr val="accent5">
                    <a:lumMod val="75000"/>
                  </a:schemeClr>
                </a:solidFill>
              </a:rPr>
              <a:t>, </a:t>
            </a:r>
            <a:r>
              <a:rPr lang="en-GB" i="1" dirty="0">
                <a:solidFill>
                  <a:schemeClr val="accent5">
                    <a:lumMod val="75000"/>
                  </a:schemeClr>
                </a:solidFill>
              </a:rPr>
              <a:t>The Maltese Falcon, Yankee Doodle Dandy</a:t>
            </a:r>
            <a:r>
              <a:rPr lang="en-GB" dirty="0">
                <a:solidFill>
                  <a:schemeClr val="accent5">
                    <a:lumMod val="75000"/>
                  </a:schemeClr>
                </a:solidFill>
              </a:rPr>
              <a:t>, and not to mention </a:t>
            </a:r>
            <a:r>
              <a:rPr lang="en-GB" i="1" dirty="0">
                <a:solidFill>
                  <a:schemeClr val="accent5">
                    <a:lumMod val="75000"/>
                  </a:schemeClr>
                </a:solidFill>
              </a:rPr>
              <a:t>Casablanca. </a:t>
            </a:r>
          </a:p>
        </p:txBody>
      </p:sp>
      <p:pic>
        <p:nvPicPr>
          <p:cNvPr id="2050" name="Picture 2" descr="Image result">
            <a:extLst>
              <a:ext uri="{FF2B5EF4-FFF2-40B4-BE49-F238E27FC236}">
                <a16:creationId xmlns:a16="http://schemas.microsoft.com/office/drawing/2014/main" id="{68375E9F-0C19-43BD-8FAA-543DBA9AD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8189" y="3682620"/>
            <a:ext cx="2056995" cy="304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4841-5908-4A69-913F-CE2436AEECF6}"/>
              </a:ext>
            </a:extLst>
          </p:cNvPr>
          <p:cNvSpPr>
            <a:spLocks noGrp="1"/>
          </p:cNvSpPr>
          <p:nvPr>
            <p:ph type="title"/>
          </p:nvPr>
        </p:nvSpPr>
        <p:spPr/>
        <p:txBody>
          <a:bodyPr/>
          <a:lstStyle/>
          <a:p>
            <a:r>
              <a:rPr lang="en-GB" b="1" dirty="0"/>
              <a:t>Answering an exam question</a:t>
            </a:r>
          </a:p>
        </p:txBody>
      </p:sp>
      <p:sp>
        <p:nvSpPr>
          <p:cNvPr id="3" name="Content Placeholder 2">
            <a:extLst>
              <a:ext uri="{FF2B5EF4-FFF2-40B4-BE49-F238E27FC236}">
                <a16:creationId xmlns:a16="http://schemas.microsoft.com/office/drawing/2014/main" id="{5C45C2D0-B984-492E-A423-E591082BEB81}"/>
              </a:ext>
            </a:extLst>
          </p:cNvPr>
          <p:cNvSpPr>
            <a:spLocks noGrp="1"/>
          </p:cNvSpPr>
          <p:nvPr>
            <p:ph idx="1"/>
          </p:nvPr>
        </p:nvSpPr>
        <p:spPr/>
        <p:txBody>
          <a:bodyPr/>
          <a:lstStyle/>
          <a:p>
            <a:pPr marL="0" indent="0">
              <a:buNone/>
            </a:pPr>
            <a:r>
              <a:rPr lang="en-GB" dirty="0"/>
              <a:t>So, in a auteur exam question, in relation to </a:t>
            </a:r>
            <a:r>
              <a:rPr lang="en-GB" i="1" dirty="0"/>
              <a:t>Casablanca</a:t>
            </a:r>
            <a:r>
              <a:rPr lang="en-GB" dirty="0"/>
              <a:t> you have a few options:</a:t>
            </a:r>
          </a:p>
          <a:p>
            <a:pPr marL="0" indent="0">
              <a:buNone/>
            </a:pPr>
            <a:endParaRPr lang="en-GB" dirty="0"/>
          </a:p>
          <a:p>
            <a:r>
              <a:rPr lang="en-GB" dirty="0">
                <a:solidFill>
                  <a:srgbClr val="0070C0"/>
                </a:solidFill>
              </a:rPr>
              <a:t>Argue that you think Curtiz </a:t>
            </a:r>
            <a:r>
              <a:rPr lang="en-GB" i="1" dirty="0">
                <a:solidFill>
                  <a:srgbClr val="0070C0"/>
                </a:solidFill>
              </a:rPr>
              <a:t>was</a:t>
            </a:r>
            <a:r>
              <a:rPr lang="en-GB" dirty="0">
                <a:solidFill>
                  <a:srgbClr val="0070C0"/>
                </a:solidFill>
              </a:rPr>
              <a:t> an auteur</a:t>
            </a:r>
          </a:p>
          <a:p>
            <a:r>
              <a:rPr lang="en-GB" dirty="0">
                <a:solidFill>
                  <a:srgbClr val="0070C0"/>
                </a:solidFill>
              </a:rPr>
              <a:t>Or instead, put it down to the vision of Hal B. Wallis (producer</a:t>
            </a:r>
            <a:r>
              <a:rPr lang="en-GB" dirty="0" smtClean="0">
                <a:solidFill>
                  <a:srgbClr val="0070C0"/>
                </a:solidFill>
              </a:rPr>
              <a:t>)</a:t>
            </a:r>
          </a:p>
          <a:p>
            <a:r>
              <a:rPr lang="en-GB" dirty="0" smtClean="0">
                <a:solidFill>
                  <a:srgbClr val="0070C0"/>
                </a:solidFill>
              </a:rPr>
              <a:t>Discuss the film as a collaborative approach and discuss key personnel</a:t>
            </a:r>
            <a:endParaRPr lang="en-GB" dirty="0">
              <a:solidFill>
                <a:srgbClr val="0070C0"/>
              </a:solidFill>
            </a:endParaRPr>
          </a:p>
          <a:p>
            <a:r>
              <a:rPr lang="en-GB" dirty="0">
                <a:solidFill>
                  <a:srgbClr val="0070C0"/>
                </a:solidFill>
              </a:rPr>
              <a:t>Or discuss Warner Bros’ house style and the Classical Hollywood ‘look’.</a:t>
            </a:r>
          </a:p>
          <a:p>
            <a:endParaRPr lang="en-GB" dirty="0"/>
          </a:p>
        </p:txBody>
      </p:sp>
    </p:spTree>
    <p:extLst>
      <p:ext uri="{BB962C8B-B14F-4D97-AF65-F5344CB8AC3E}">
        <p14:creationId xmlns:p14="http://schemas.microsoft.com/office/powerpoint/2010/main" val="13009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492</Words>
  <Application>Microsoft Office PowerPoint</Application>
  <PresentationFormat>Widescreen</PresentationFormat>
  <Paragraphs>35</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Auteur </vt:lpstr>
      <vt:lpstr>Dictionary definition - Auteur</vt:lpstr>
      <vt:lpstr>PowerPoint Presentation</vt:lpstr>
      <vt:lpstr>Which film directors can you recall who have a specific style?</vt:lpstr>
      <vt:lpstr>Michael Curtiz</vt:lpstr>
      <vt:lpstr>PowerPoint Presentation</vt:lpstr>
      <vt:lpstr>Hal B Wallis</vt:lpstr>
      <vt:lpstr>Answering an exam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Auteur</dc:title>
  <dc:creator>Stephen Grantham</dc:creator>
  <cp:lastModifiedBy>Gemma Stevens</cp:lastModifiedBy>
  <cp:revision>7</cp:revision>
  <dcterms:created xsi:type="dcterms:W3CDTF">2020-11-09T17:44:19Z</dcterms:created>
  <dcterms:modified xsi:type="dcterms:W3CDTF">2020-11-10T12:44:07Z</dcterms:modified>
</cp:coreProperties>
</file>