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71" r:id="rId3"/>
    <p:sldId id="259" r:id="rId4"/>
    <p:sldId id="260" r:id="rId5"/>
    <p:sldId id="261" r:id="rId6"/>
    <p:sldId id="262" r:id="rId7"/>
    <p:sldId id="266" r:id="rId8"/>
    <p:sldId id="267" r:id="rId9"/>
    <p:sldId id="268" r:id="rId10"/>
    <p:sldId id="269" r:id="rId11"/>
    <p:sldId id="270"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8" autoAdjust="0"/>
    <p:restoredTop sz="94660"/>
  </p:normalViewPr>
  <p:slideViewPr>
    <p:cSldViewPr snapToGrid="0">
      <p:cViewPr varScale="1">
        <p:scale>
          <a:sx n="77" d="100"/>
          <a:sy n="77" d="100"/>
        </p:scale>
        <p:origin x="2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926B7E-FDD0-4FE3-A9D1-E2C127AE163F}" type="datetimeFigureOut">
              <a:rPr lang="en-GB" smtClean="0"/>
              <a:t>03/11/2020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261F3B-997A-4A90-8B2D-EDA82D245146}" type="slidenum">
              <a:rPr lang="en-GB" smtClean="0"/>
              <a:t>‹#›</a:t>
            </a:fld>
            <a:endParaRPr lang="en-GB"/>
          </a:p>
        </p:txBody>
      </p:sp>
    </p:spTree>
    <p:extLst>
      <p:ext uri="{BB962C8B-B14F-4D97-AF65-F5344CB8AC3E}">
        <p14:creationId xmlns:p14="http://schemas.microsoft.com/office/powerpoint/2010/main" val="466303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6E47613-5D43-4DDF-B8BD-3A261EA6CD24}" type="slidenum">
              <a:rPr lang="en-GB" smtClean="0"/>
              <a:t>1</a:t>
            </a:fld>
            <a:endParaRPr lang="en-GB"/>
          </a:p>
        </p:txBody>
      </p:sp>
    </p:spTree>
    <p:extLst>
      <p:ext uri="{BB962C8B-B14F-4D97-AF65-F5344CB8AC3E}">
        <p14:creationId xmlns:p14="http://schemas.microsoft.com/office/powerpoint/2010/main" val="696855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6E47613-5D43-4DDF-B8BD-3A261EA6CD24}" type="slidenum">
              <a:rPr lang="en-GB" smtClean="0"/>
              <a:t>3</a:t>
            </a:fld>
            <a:endParaRPr lang="en-GB"/>
          </a:p>
        </p:txBody>
      </p:sp>
    </p:spTree>
    <p:extLst>
      <p:ext uri="{BB962C8B-B14F-4D97-AF65-F5344CB8AC3E}">
        <p14:creationId xmlns:p14="http://schemas.microsoft.com/office/powerpoint/2010/main" val="605695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6E47613-5D43-4DDF-B8BD-3A261EA6CD24}" type="slidenum">
              <a:rPr lang="en-GB" smtClean="0"/>
              <a:t>4</a:t>
            </a:fld>
            <a:endParaRPr lang="en-GB"/>
          </a:p>
        </p:txBody>
      </p:sp>
    </p:spTree>
    <p:extLst>
      <p:ext uri="{BB962C8B-B14F-4D97-AF65-F5344CB8AC3E}">
        <p14:creationId xmlns:p14="http://schemas.microsoft.com/office/powerpoint/2010/main" val="214332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6E47613-5D43-4DDF-B8BD-3A261EA6CD24}" type="slidenum">
              <a:rPr lang="en-GB" smtClean="0"/>
              <a:t>5</a:t>
            </a:fld>
            <a:endParaRPr lang="en-GB"/>
          </a:p>
        </p:txBody>
      </p:sp>
    </p:spTree>
    <p:extLst>
      <p:ext uri="{BB962C8B-B14F-4D97-AF65-F5344CB8AC3E}">
        <p14:creationId xmlns:p14="http://schemas.microsoft.com/office/powerpoint/2010/main" val="3035305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6E47613-5D43-4DDF-B8BD-3A261EA6CD24}" type="slidenum">
              <a:rPr lang="en-GB" smtClean="0"/>
              <a:t>12</a:t>
            </a:fld>
            <a:endParaRPr lang="en-GB"/>
          </a:p>
        </p:txBody>
      </p:sp>
    </p:spTree>
    <p:extLst>
      <p:ext uri="{BB962C8B-B14F-4D97-AF65-F5344CB8AC3E}">
        <p14:creationId xmlns:p14="http://schemas.microsoft.com/office/powerpoint/2010/main" val="194072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6288A3E-14C0-4433-8EA6-013124FAB2DF}" type="datetimeFigureOut">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205836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288A3E-14C0-4433-8EA6-013124FAB2DF}" type="datetimeFigureOut">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3764872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288A3E-14C0-4433-8EA6-013124FAB2DF}" type="datetimeFigureOut">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222467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6288A3E-14C0-4433-8EA6-013124FAB2DF}" type="datetimeFigureOut">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3974705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288A3E-14C0-4433-8EA6-013124FAB2DF}" type="datetimeFigureOut">
              <a:rPr lang="en-GB" smtClean="0"/>
              <a:t>03/11/2020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290700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6288A3E-14C0-4433-8EA6-013124FAB2DF}" type="datetimeFigureOut">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230043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6288A3E-14C0-4433-8EA6-013124FAB2DF}" type="datetimeFigureOut">
              <a:rPr lang="en-GB" smtClean="0"/>
              <a:t>03/11/2020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4256558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6288A3E-14C0-4433-8EA6-013124FAB2DF}" type="datetimeFigureOut">
              <a:rPr lang="en-GB" smtClean="0"/>
              <a:t>03/11/2020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201600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88A3E-14C0-4433-8EA6-013124FAB2DF}" type="datetimeFigureOut">
              <a:rPr lang="en-GB" smtClean="0"/>
              <a:t>03/11/2020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181275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288A3E-14C0-4433-8EA6-013124FAB2DF}" type="datetimeFigureOut">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3866651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288A3E-14C0-4433-8EA6-013124FAB2DF}" type="datetimeFigureOut">
              <a:rPr lang="en-GB" smtClean="0"/>
              <a:t>03/11/2020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383421-0692-41B0-A7FE-7A3F82E498E6}" type="slidenum">
              <a:rPr lang="en-GB" smtClean="0"/>
              <a:t>‹#›</a:t>
            </a:fld>
            <a:endParaRPr lang="en-GB"/>
          </a:p>
        </p:txBody>
      </p:sp>
    </p:spTree>
    <p:extLst>
      <p:ext uri="{BB962C8B-B14F-4D97-AF65-F5344CB8AC3E}">
        <p14:creationId xmlns:p14="http://schemas.microsoft.com/office/powerpoint/2010/main" val="2197296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88A3E-14C0-4433-8EA6-013124FAB2DF}" type="datetimeFigureOut">
              <a:rPr lang="en-GB" smtClean="0"/>
              <a:t>03/11/2020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83421-0692-41B0-A7FE-7A3F82E498E6}" type="slidenum">
              <a:rPr lang="en-GB" smtClean="0"/>
              <a:t>‹#›</a:t>
            </a:fld>
            <a:endParaRPr lang="en-GB"/>
          </a:p>
        </p:txBody>
      </p:sp>
    </p:spTree>
    <p:extLst>
      <p:ext uri="{BB962C8B-B14F-4D97-AF65-F5344CB8AC3E}">
        <p14:creationId xmlns:p14="http://schemas.microsoft.com/office/powerpoint/2010/main" val="2977759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69F7GhASOdM" TargetMode="Externa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308389" y="1322859"/>
            <a:ext cx="3865734" cy="5440663"/>
          </a:xfrm>
          <a:prstGeom prst="rect">
            <a:avLst/>
          </a:prstGeom>
        </p:spPr>
      </p:pic>
      <p:sp>
        <p:nvSpPr>
          <p:cNvPr id="2" name="Title 1"/>
          <p:cNvSpPr>
            <a:spLocks noGrp="1"/>
          </p:cNvSpPr>
          <p:nvPr>
            <p:ph type="ctrTitle"/>
          </p:nvPr>
        </p:nvSpPr>
        <p:spPr>
          <a:xfrm>
            <a:off x="2051222" y="746211"/>
            <a:ext cx="8616778" cy="1153296"/>
          </a:xfrm>
        </p:spPr>
        <p:txBody>
          <a:bodyPr/>
          <a:lstStyle/>
          <a:p>
            <a:r>
              <a:rPr lang="en-GB" i="1" dirty="0">
                <a:solidFill>
                  <a:srgbClr val="FF0000"/>
                </a:solidFill>
              </a:rPr>
              <a:t>Never Let Me Go</a:t>
            </a:r>
          </a:p>
        </p:txBody>
      </p:sp>
      <p:sp>
        <p:nvSpPr>
          <p:cNvPr id="3" name="Subtitle 2"/>
          <p:cNvSpPr>
            <a:spLocks noGrp="1"/>
          </p:cNvSpPr>
          <p:nvPr>
            <p:ph type="subTitle" idx="1"/>
          </p:nvPr>
        </p:nvSpPr>
        <p:spPr>
          <a:xfrm>
            <a:off x="1779373" y="1899507"/>
            <a:ext cx="8888627" cy="459216"/>
          </a:xfrm>
        </p:spPr>
        <p:txBody>
          <a:bodyPr/>
          <a:lstStyle/>
          <a:p>
            <a:r>
              <a:rPr lang="en-GB" dirty="0">
                <a:solidFill>
                  <a:srgbClr val="FF0000"/>
                </a:solidFill>
              </a:rPr>
              <a:t>Passivity:  Chapters 14-18</a:t>
            </a:r>
          </a:p>
        </p:txBody>
      </p:sp>
    </p:spTree>
    <p:extLst>
      <p:ext uri="{BB962C8B-B14F-4D97-AF65-F5344CB8AC3E}">
        <p14:creationId xmlns:p14="http://schemas.microsoft.com/office/powerpoint/2010/main" val="3380373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Ideas to get you Started ….</a:t>
            </a:r>
            <a:endParaRPr lang="en-GB" dirty="0"/>
          </a:p>
        </p:txBody>
      </p:sp>
      <p:sp>
        <p:nvSpPr>
          <p:cNvPr id="3" name="Content Placeholder 2"/>
          <p:cNvSpPr>
            <a:spLocks noGrp="1"/>
          </p:cNvSpPr>
          <p:nvPr>
            <p:ph idx="1"/>
          </p:nvPr>
        </p:nvSpPr>
        <p:spPr>
          <a:xfrm>
            <a:off x="588723" y="1415440"/>
            <a:ext cx="11060482" cy="5123145"/>
          </a:xfrm>
        </p:spPr>
        <p:txBody>
          <a:bodyPr numCol="2">
            <a:normAutofit fontScale="40000" lnSpcReduction="20000"/>
          </a:bodyPr>
          <a:lstStyle/>
          <a:p>
            <a:pPr marL="0" indent="0">
              <a:buNone/>
            </a:pPr>
            <a:r>
              <a:rPr lang="en-GB" b="1" dirty="0" smtClean="0"/>
              <a:t>Syntax</a:t>
            </a:r>
            <a:r>
              <a:rPr lang="en-GB" b="1" dirty="0"/>
              <a:t>:  (e.g.</a:t>
            </a:r>
            <a:r>
              <a:rPr lang="en-GB" dirty="0"/>
              <a:t>) </a:t>
            </a:r>
          </a:p>
          <a:p>
            <a:pPr marL="0" lvl="0" indent="0">
              <a:buNone/>
            </a:pPr>
            <a:r>
              <a:rPr lang="en-GB" dirty="0"/>
              <a:t>Opening of extract in </a:t>
            </a:r>
            <a:r>
              <a:rPr lang="en-GB" dirty="0" err="1"/>
              <a:t>plu</a:t>
            </a:r>
            <a:r>
              <a:rPr lang="en-GB" dirty="0"/>
              <a:t>-perfect tense (“I had admired…”) – suggesting that this is an experience that has passed.  Moment of realisation:   passing from innocence to experience.  Shift to present tense “Monster that I am”:  an enduring, lasting state.</a:t>
            </a:r>
          </a:p>
          <a:p>
            <a:pPr marL="0" lvl="0" indent="0">
              <a:buNone/>
            </a:pPr>
            <a:r>
              <a:rPr lang="en-GB" dirty="0"/>
              <a:t>(NLMG) Unreliability of narrative voice when recalling specific events:  “I think” “maybe”:  contrasted to the precision of her views about the sense of difference, shifting into the present tense to indicate the lasting memory.  </a:t>
            </a:r>
          </a:p>
          <a:p>
            <a:pPr marL="0" indent="0">
              <a:buNone/>
            </a:pPr>
            <a:r>
              <a:rPr lang="en-GB" dirty="0"/>
              <a:t> </a:t>
            </a:r>
          </a:p>
          <a:p>
            <a:pPr marL="0" indent="0">
              <a:buNone/>
            </a:pPr>
            <a:r>
              <a:rPr lang="en-GB" b="1" dirty="0"/>
              <a:t>Punctuation e.g.</a:t>
            </a:r>
            <a:endParaRPr lang="en-GB" dirty="0"/>
          </a:p>
          <a:p>
            <a:pPr marL="0" lvl="0" indent="0">
              <a:buNone/>
            </a:pPr>
            <a:r>
              <a:rPr lang="en-GB" dirty="0"/>
              <a:t>(NLMG) confusion emphasised in the repetition of the unanswered interrogatives from Laura.</a:t>
            </a:r>
          </a:p>
          <a:p>
            <a:pPr marL="0" lvl="0" indent="0">
              <a:buNone/>
            </a:pPr>
            <a:r>
              <a:rPr lang="en-GB" dirty="0"/>
              <a:t>(F) Repetition of explanation marks (x3) indicating the anxiety of the narrative voice.  </a:t>
            </a:r>
          </a:p>
          <a:p>
            <a:pPr marL="0" indent="0">
              <a:buNone/>
            </a:pPr>
            <a:r>
              <a:rPr lang="en-GB" dirty="0"/>
              <a:t> </a:t>
            </a:r>
          </a:p>
          <a:p>
            <a:pPr marL="0" indent="0">
              <a:buNone/>
            </a:pPr>
            <a:r>
              <a:rPr lang="en-GB" b="1" dirty="0"/>
              <a:t>Narrative voice e.g.</a:t>
            </a:r>
            <a:endParaRPr lang="en-GB" dirty="0"/>
          </a:p>
          <a:p>
            <a:pPr marL="0" lvl="0" indent="0">
              <a:buNone/>
            </a:pPr>
            <a:r>
              <a:rPr lang="en-GB" dirty="0"/>
              <a:t>(F) Insertion of authorial comment from the creature (“foolish wretch!”): awareness of telling a story and adding retrospective judgement of his innocent self.  </a:t>
            </a:r>
          </a:p>
          <a:p>
            <a:pPr marL="0" lvl="0" indent="0">
              <a:buNone/>
            </a:pPr>
            <a:r>
              <a:rPr lang="en-GB" dirty="0"/>
              <a:t>(NLMG):  “thinking back now” the sense of Kathy creating her story - shaping her memories.  (NLMG): direct address to the reader, to engage our empathy (“I’m sure somewhere in your childhood…”)</a:t>
            </a:r>
          </a:p>
          <a:p>
            <a:pPr marL="0" indent="0">
              <a:buNone/>
            </a:pPr>
            <a:r>
              <a:rPr lang="en-GB" dirty="0"/>
              <a:t> </a:t>
            </a:r>
          </a:p>
          <a:p>
            <a:pPr marL="0" indent="0">
              <a:buNone/>
            </a:pPr>
            <a:r>
              <a:rPr lang="en-GB" b="1" dirty="0"/>
              <a:t>Lexis e.g.</a:t>
            </a:r>
            <a:endParaRPr lang="en-GB" dirty="0"/>
          </a:p>
          <a:p>
            <a:pPr marL="0" lvl="0" indent="0">
              <a:buNone/>
            </a:pPr>
            <a:r>
              <a:rPr lang="en-GB" dirty="0"/>
              <a:t>(F) Adjectives “venerable” “gentle” “excellent”  “delicate” “lovely”:  indicated the creature’s positive perceptions of the cottagers.</a:t>
            </a:r>
          </a:p>
          <a:p>
            <a:pPr marL="0" lvl="0" indent="0">
              <a:buNone/>
            </a:pPr>
            <a:r>
              <a:rPr lang="en-GB" dirty="0"/>
              <a:t>(NLMG) Adjectives “troubling and strange”:  connote difference and confusion.</a:t>
            </a:r>
          </a:p>
          <a:p>
            <a:pPr marL="0" indent="0">
              <a:buNone/>
            </a:pPr>
            <a:r>
              <a:rPr lang="en-GB" dirty="0"/>
              <a:t> </a:t>
            </a:r>
          </a:p>
          <a:p>
            <a:pPr marL="0" indent="0">
              <a:buNone/>
            </a:pPr>
            <a:r>
              <a:rPr lang="en-GB" b="1" dirty="0"/>
              <a:t>Lexical Repetition e.g.</a:t>
            </a:r>
            <a:endParaRPr lang="en-GB" dirty="0"/>
          </a:p>
          <a:p>
            <a:pPr marL="0" lvl="0" indent="0">
              <a:buNone/>
            </a:pPr>
            <a:r>
              <a:rPr lang="en-GB" dirty="0"/>
              <a:t>(F) Lexis of watching:  “looked upon”  “viewed” – the creature is outside the society.</a:t>
            </a:r>
          </a:p>
          <a:p>
            <a:pPr marL="0" lvl="0" indent="0">
              <a:buNone/>
            </a:pPr>
            <a:r>
              <a:rPr lang="en-GB" dirty="0"/>
              <a:t>(NLMG)  Lexis of silence and confusion (“No one answered” “not saying anything” “hadn’t yet understood”), emphasised in the repetition of the unanswered  interrogatives from Laura.</a:t>
            </a:r>
          </a:p>
          <a:p>
            <a:pPr marL="0" indent="0">
              <a:buNone/>
            </a:pPr>
            <a:r>
              <a:rPr lang="en-GB" dirty="0"/>
              <a:t> </a:t>
            </a:r>
          </a:p>
          <a:p>
            <a:pPr marL="0" indent="0">
              <a:buNone/>
            </a:pPr>
            <a:r>
              <a:rPr lang="en-GB" b="1" dirty="0"/>
              <a:t>Setting e.g.</a:t>
            </a:r>
            <a:endParaRPr lang="en-GB" dirty="0"/>
          </a:p>
          <a:p>
            <a:pPr marL="0" lvl="0" indent="0">
              <a:buNone/>
            </a:pPr>
            <a:r>
              <a:rPr lang="en-GB" dirty="0"/>
              <a:t>(F) Setting of “bare trees and the black trees”, suggest a negativity:  foreshadowing the development of the plot, perhaps.</a:t>
            </a:r>
          </a:p>
          <a:p>
            <a:pPr marL="0" lvl="0" indent="0">
              <a:buNone/>
            </a:pPr>
            <a:r>
              <a:rPr lang="en-GB" dirty="0"/>
              <a:t>(NLMG):  repetition of pavilion:  a liminal place which is outside the main building of </a:t>
            </a:r>
            <a:r>
              <a:rPr lang="en-GB" dirty="0" err="1"/>
              <a:t>Hailsham</a:t>
            </a:r>
            <a:r>
              <a:rPr lang="en-GB" dirty="0"/>
              <a:t> (where Miss Lucy will reveal the clones’ fates in Chapter 7)</a:t>
            </a:r>
          </a:p>
          <a:p>
            <a:pPr marL="0" indent="0">
              <a:buNone/>
            </a:pPr>
            <a:r>
              <a:rPr lang="en-GB" dirty="0"/>
              <a:t> </a:t>
            </a:r>
          </a:p>
          <a:p>
            <a:pPr marL="0" indent="0">
              <a:buNone/>
            </a:pPr>
            <a:r>
              <a:rPr lang="en-GB" b="1" dirty="0"/>
              <a:t>Symbol and motif e.g.</a:t>
            </a:r>
            <a:endParaRPr lang="en-GB" dirty="0"/>
          </a:p>
          <a:p>
            <a:pPr marL="0" lvl="0" indent="0">
              <a:buNone/>
            </a:pPr>
            <a:r>
              <a:rPr lang="en-GB" dirty="0"/>
              <a:t>(F) Mirror/pool as a symbol:  perception of others v self-perception. </a:t>
            </a:r>
          </a:p>
          <a:p>
            <a:pPr marL="0" lvl="0" indent="0">
              <a:buNone/>
            </a:pPr>
            <a:r>
              <a:rPr lang="en-GB" dirty="0"/>
              <a:t>(NLMG):  mirror v eyes:  perception of others v self-perception, </a:t>
            </a:r>
          </a:p>
          <a:p>
            <a:pPr marL="0" indent="0">
              <a:buNone/>
            </a:pPr>
            <a:r>
              <a:rPr lang="en-GB" dirty="0"/>
              <a:t> </a:t>
            </a:r>
          </a:p>
          <a:p>
            <a:pPr marL="0" indent="0">
              <a:buNone/>
            </a:pPr>
            <a:r>
              <a:rPr lang="en-GB" b="1" dirty="0"/>
              <a:t>Relevance to the novel as a whole e.g.</a:t>
            </a:r>
            <a:endParaRPr lang="en-GB" dirty="0"/>
          </a:p>
          <a:p>
            <a:pPr marL="0" lvl="0" indent="0">
              <a:buNone/>
            </a:pPr>
            <a:r>
              <a:rPr lang="en-GB" dirty="0"/>
              <a:t>(F) Analeptic references to the “fatal effects of this miserable deformity”:  adverb “yet” foreshadows the creature’s fate.</a:t>
            </a:r>
          </a:p>
          <a:p>
            <a:pPr marL="0" lvl="0" indent="0">
              <a:buNone/>
            </a:pPr>
            <a:r>
              <a:rPr lang="en-GB" dirty="0"/>
              <a:t>NLMG:  “hadn’t yet understood” – suggests that Kathy will understand.  Repeated in the phrase “the first time” – implication is that this realisation will be confirmed.</a:t>
            </a:r>
          </a:p>
          <a:p>
            <a:endParaRPr lang="en-GB" dirty="0"/>
          </a:p>
        </p:txBody>
      </p:sp>
    </p:spTree>
    <p:extLst>
      <p:ext uri="{BB962C8B-B14F-4D97-AF65-F5344CB8AC3E}">
        <p14:creationId xmlns:p14="http://schemas.microsoft.com/office/powerpoint/2010/main" val="3047346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Using this overview of</a:t>
            </a:r>
            <a:br>
              <a:rPr lang="en-GB" dirty="0" smtClean="0"/>
            </a:br>
            <a:r>
              <a:rPr lang="en-GB" dirty="0" smtClean="0"/>
              <a:t>Chapter 14 as a </a:t>
            </a:r>
            <a:br>
              <a:rPr lang="en-GB" dirty="0" smtClean="0"/>
            </a:br>
            <a:r>
              <a:rPr lang="en-GB" dirty="0" smtClean="0"/>
              <a:t>template – Create Your </a:t>
            </a:r>
            <a:br>
              <a:rPr lang="en-GB" dirty="0" smtClean="0"/>
            </a:br>
            <a:r>
              <a:rPr lang="en-GB" dirty="0" smtClean="0"/>
              <a:t>Own (one per group)</a:t>
            </a:r>
            <a:endParaRPr lang="en-GB" dirty="0"/>
          </a:p>
        </p:txBody>
      </p:sp>
      <p:pic>
        <p:nvPicPr>
          <p:cNvPr id="6" name="Content Placeholder 5"/>
          <p:cNvPicPr>
            <a:picLocks noGrp="1" noChangeAspect="1"/>
          </p:cNvPicPr>
          <p:nvPr>
            <p:ph idx="1"/>
          </p:nvPr>
        </p:nvPicPr>
        <p:blipFill>
          <a:blip r:embed="rId2"/>
          <a:stretch>
            <a:fillRect/>
          </a:stretch>
        </p:blipFill>
        <p:spPr>
          <a:xfrm>
            <a:off x="6200384" y="21941"/>
            <a:ext cx="4922728" cy="6422470"/>
          </a:xfrm>
          <a:prstGeom prst="rect">
            <a:avLst/>
          </a:prstGeom>
        </p:spPr>
      </p:pic>
      <p:sp>
        <p:nvSpPr>
          <p:cNvPr id="7" name="TextBox 6"/>
          <p:cNvSpPr txBox="1"/>
          <p:nvPr/>
        </p:nvSpPr>
        <p:spPr>
          <a:xfrm>
            <a:off x="826718" y="2580362"/>
            <a:ext cx="4822520" cy="1477328"/>
          </a:xfrm>
          <a:prstGeom prst="rect">
            <a:avLst/>
          </a:prstGeom>
          <a:noFill/>
        </p:spPr>
        <p:txBody>
          <a:bodyPr wrap="square" rtlCol="0">
            <a:spAutoFit/>
          </a:bodyPr>
          <a:lstStyle/>
          <a:p>
            <a:r>
              <a:rPr lang="en-GB" dirty="0" smtClean="0"/>
              <a:t>Chapter 15:  Jessie B, Levi, Katie, Jessie G</a:t>
            </a:r>
          </a:p>
          <a:p>
            <a:r>
              <a:rPr lang="en-GB" dirty="0" smtClean="0"/>
              <a:t>Chapter 16:  Hannah, Will, Ellie H</a:t>
            </a:r>
          </a:p>
          <a:p>
            <a:r>
              <a:rPr lang="en-GB" dirty="0" smtClean="0"/>
              <a:t>Chapter 17:  Emily H, Darcy, Eve, </a:t>
            </a:r>
            <a:r>
              <a:rPr lang="en-GB" dirty="0" err="1" smtClean="0"/>
              <a:t>Ruqia</a:t>
            </a:r>
            <a:endParaRPr lang="en-GB" dirty="0" smtClean="0"/>
          </a:p>
          <a:p>
            <a:r>
              <a:rPr lang="en-GB" dirty="0" smtClean="0"/>
              <a:t>Chapter 18:  Sabrina, Ella, Harry, Luke</a:t>
            </a:r>
          </a:p>
          <a:p>
            <a:r>
              <a:rPr lang="en-GB" dirty="0" smtClean="0"/>
              <a:t>Chapter 19:  Sasha, Emily S, Max, Ellie</a:t>
            </a:r>
            <a:endParaRPr lang="en-GB" dirty="0"/>
          </a:p>
        </p:txBody>
      </p:sp>
    </p:spTree>
    <p:extLst>
      <p:ext uri="{BB962C8B-B14F-4D97-AF65-F5344CB8AC3E}">
        <p14:creationId xmlns:p14="http://schemas.microsoft.com/office/powerpoint/2010/main" val="1570808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88B75-DB21-47B6-8163-A68F7412C2CA}"/>
              </a:ext>
            </a:extLst>
          </p:cNvPr>
          <p:cNvSpPr>
            <a:spLocks noGrp="1"/>
          </p:cNvSpPr>
          <p:nvPr>
            <p:ph type="title"/>
          </p:nvPr>
        </p:nvSpPr>
        <p:spPr/>
        <p:txBody>
          <a:bodyPr/>
          <a:lstStyle/>
          <a:p>
            <a:r>
              <a:rPr lang="en-GB" dirty="0"/>
              <a:t>Your task</a:t>
            </a:r>
          </a:p>
        </p:txBody>
      </p:sp>
      <p:sp>
        <p:nvSpPr>
          <p:cNvPr id="3" name="Content Placeholder 2">
            <a:extLst>
              <a:ext uri="{FF2B5EF4-FFF2-40B4-BE49-F238E27FC236}">
                <a16:creationId xmlns:a16="http://schemas.microsoft.com/office/drawing/2014/main" id="{248C05A1-AB1F-4C8B-93D4-B3BF4C74C54F}"/>
              </a:ext>
            </a:extLst>
          </p:cNvPr>
          <p:cNvSpPr>
            <a:spLocks noGrp="1"/>
          </p:cNvSpPr>
          <p:nvPr>
            <p:ph idx="1"/>
          </p:nvPr>
        </p:nvSpPr>
        <p:spPr/>
        <p:txBody>
          <a:bodyPr>
            <a:normAutofit fontScale="85000" lnSpcReduction="20000"/>
          </a:bodyPr>
          <a:lstStyle/>
          <a:p>
            <a:r>
              <a:rPr lang="en-GB" dirty="0"/>
              <a:t>In your group, you need to decide on the </a:t>
            </a:r>
            <a:r>
              <a:rPr lang="en-GB" dirty="0">
                <a:solidFill>
                  <a:schemeClr val="accent1">
                    <a:lumMod val="50000"/>
                  </a:schemeClr>
                </a:solidFill>
              </a:rPr>
              <a:t>headline</a:t>
            </a:r>
            <a:r>
              <a:rPr lang="en-GB" dirty="0"/>
              <a:t> for your chapter (what happens in your chapter?  Does it contrast with what goes before or after it?)</a:t>
            </a:r>
          </a:p>
          <a:p>
            <a:r>
              <a:rPr lang="en-GB" dirty="0"/>
              <a:t>You need to consider the role of the </a:t>
            </a:r>
            <a:r>
              <a:rPr lang="en-GB" dirty="0">
                <a:solidFill>
                  <a:schemeClr val="accent1">
                    <a:lumMod val="50000"/>
                  </a:schemeClr>
                </a:solidFill>
              </a:rPr>
              <a:t>setting</a:t>
            </a:r>
            <a:r>
              <a:rPr lang="en-GB" dirty="0"/>
              <a:t> in your chapter (</a:t>
            </a:r>
            <a:r>
              <a:rPr lang="en-GB" dirty="0" err="1"/>
              <a:t>verisimilitudinal</a:t>
            </a:r>
            <a:r>
              <a:rPr lang="en-GB" dirty="0"/>
              <a:t>/symbolic/referential/analogical function); does it change?  Is it a repetition of another setting featured earlier or later in the novel?</a:t>
            </a:r>
          </a:p>
          <a:p>
            <a:r>
              <a:rPr lang="en-GB" dirty="0"/>
              <a:t>You need to consider the </a:t>
            </a:r>
            <a:r>
              <a:rPr lang="en-GB" dirty="0">
                <a:solidFill>
                  <a:schemeClr val="accent1">
                    <a:lumMod val="50000"/>
                  </a:schemeClr>
                </a:solidFill>
              </a:rPr>
              <a:t>time/season/date </a:t>
            </a:r>
            <a:r>
              <a:rPr lang="en-GB" dirty="0"/>
              <a:t>of your chapter:  are there any gaps in the narrative, if so, why?  What is the season, and why is this significant?  Is there a shift in season between your chapter and the preceding and succeeding ones?  If so, why? Does your chapter indicate a non-linear narrative, or a gap between narrative and chronological time?</a:t>
            </a:r>
          </a:p>
          <a:p>
            <a:r>
              <a:rPr lang="en-GB" dirty="0"/>
              <a:t>You need to consider the </a:t>
            </a:r>
            <a:r>
              <a:rPr lang="en-GB" dirty="0">
                <a:solidFill>
                  <a:schemeClr val="accent1">
                    <a:lumMod val="50000"/>
                  </a:schemeClr>
                </a:solidFill>
              </a:rPr>
              <a:t>weather</a:t>
            </a:r>
            <a:r>
              <a:rPr lang="en-GB" dirty="0"/>
              <a:t> in your chapter?  In what way does it fulfil either an analogical or symbolic function?</a:t>
            </a:r>
          </a:p>
          <a:p>
            <a:r>
              <a:rPr lang="en-GB" dirty="0"/>
              <a:t>What is the most important </a:t>
            </a:r>
            <a:r>
              <a:rPr lang="en-GB" dirty="0">
                <a:solidFill>
                  <a:schemeClr val="accent1">
                    <a:lumMod val="50000"/>
                  </a:schemeClr>
                </a:solidFill>
              </a:rPr>
              <a:t>quotation</a:t>
            </a:r>
            <a:r>
              <a:rPr lang="en-GB" dirty="0"/>
              <a:t> in your chapter, and why?</a:t>
            </a:r>
          </a:p>
          <a:p>
            <a:r>
              <a:rPr lang="en-GB" dirty="0"/>
              <a:t>You will present your findings to the class, </a:t>
            </a:r>
            <a:r>
              <a:rPr lang="en-GB" dirty="0" smtClean="0"/>
              <a:t>using PowerPoint or the Presenter</a:t>
            </a:r>
            <a:endParaRPr lang="en-GB" dirty="0"/>
          </a:p>
          <a:p>
            <a:endParaRPr lang="en-GB" dirty="0"/>
          </a:p>
        </p:txBody>
      </p:sp>
    </p:spTree>
    <p:extLst>
      <p:ext uri="{BB962C8B-B14F-4D97-AF65-F5344CB8AC3E}">
        <p14:creationId xmlns:p14="http://schemas.microsoft.com/office/powerpoint/2010/main" val="2838678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First: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Three most interesting things you thought about the article you read over the week…. E.G</a:t>
            </a:r>
          </a:p>
          <a:p>
            <a:r>
              <a:rPr lang="en-GB" i="1" dirty="0" smtClean="0"/>
              <a:t>Social changes unleashed by new technologies could undermine core human values unless we engage with science, warns author Kazuo Ishiguro two-tiered society with elite citizens</a:t>
            </a:r>
          </a:p>
          <a:p>
            <a:r>
              <a:rPr lang="en-GB" i="1" cap="all" dirty="0" smtClean="0"/>
              <a:t>I</a:t>
            </a:r>
            <a:r>
              <a:rPr lang="en-GB" i="1" dirty="0" smtClean="0"/>
              <a:t>magine a two-tiered society with elite citizens…</a:t>
            </a:r>
          </a:p>
          <a:p>
            <a:r>
              <a:rPr lang="en-GB" i="1" dirty="0" smtClean="0"/>
              <a:t>“In liberal democracies, we have this idea that human beings are basically equal in some very fundamental way. We’re coming close to the point where we can, objectively in some sense, create people who are superior to others.”</a:t>
            </a:r>
          </a:p>
          <a:p>
            <a:endParaRPr lang="en-GB" dirty="0" smtClean="0"/>
          </a:p>
          <a:p>
            <a:r>
              <a:rPr lang="en-GB" dirty="0" smtClean="0"/>
              <a:t>Student presentations on motifs …..</a:t>
            </a:r>
            <a:endParaRPr lang="en-GB" dirty="0"/>
          </a:p>
        </p:txBody>
      </p:sp>
    </p:spTree>
    <p:extLst>
      <p:ext uri="{BB962C8B-B14F-4D97-AF65-F5344CB8AC3E}">
        <p14:creationId xmlns:p14="http://schemas.microsoft.com/office/powerpoint/2010/main" val="4143604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Plato’s Cave Allegory</a:t>
            </a:r>
          </a:p>
        </p:txBody>
      </p:sp>
      <p:sp>
        <p:nvSpPr>
          <p:cNvPr id="3" name="Content Placeholder 2"/>
          <p:cNvSpPr>
            <a:spLocks noGrp="1"/>
          </p:cNvSpPr>
          <p:nvPr>
            <p:ph idx="1"/>
          </p:nvPr>
        </p:nvSpPr>
        <p:spPr/>
        <p:txBody>
          <a:bodyPr/>
          <a:lstStyle/>
          <a:p>
            <a:endParaRPr lang="en-GB" dirty="0"/>
          </a:p>
          <a:p>
            <a:endParaRPr lang="en-GB" dirty="0"/>
          </a:p>
          <a:p>
            <a:endParaRPr lang="en-GB" dirty="0"/>
          </a:p>
          <a:p>
            <a:r>
              <a:rPr lang="en-GB" sz="3600" dirty="0"/>
              <a:t>The </a:t>
            </a:r>
            <a:r>
              <a:rPr lang="en-GB" sz="3600" b="1" dirty="0"/>
              <a:t>Allegory of the Cave</a:t>
            </a:r>
            <a:r>
              <a:rPr lang="en-GB" sz="3600" dirty="0"/>
              <a:t> created by the Greek philosopher Plato in his work </a:t>
            </a:r>
            <a:r>
              <a:rPr lang="en-GB" sz="3600" i="1" dirty="0"/>
              <a:t>The Republic </a:t>
            </a:r>
            <a:r>
              <a:rPr lang="en-GB" sz="3600" dirty="0"/>
              <a:t>(514AD-520AD)</a:t>
            </a:r>
          </a:p>
        </p:txBody>
      </p:sp>
    </p:spTree>
    <p:extLst>
      <p:ext uri="{BB962C8B-B14F-4D97-AF65-F5344CB8AC3E}">
        <p14:creationId xmlns:p14="http://schemas.microsoft.com/office/powerpoint/2010/main" val="1770631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69F7GhASOdM"/>
          <p:cNvPicPr>
            <a:picLocks noGrp="1" noRot="1" noChangeAspect="1"/>
          </p:cNvPicPr>
          <p:nvPr>
            <p:ph idx="1"/>
            <a:videoFile r:link="rId1"/>
          </p:nvPr>
        </p:nvPicPr>
        <p:blipFill>
          <a:blip r:embed="rId4"/>
          <a:stretch>
            <a:fillRect/>
          </a:stretch>
        </p:blipFill>
        <p:spPr>
          <a:xfrm>
            <a:off x="1387366" y="693026"/>
            <a:ext cx="9212901" cy="5182257"/>
          </a:xfrm>
          <a:prstGeom prst="rect">
            <a:avLst/>
          </a:prstGeom>
        </p:spPr>
      </p:pic>
    </p:spTree>
    <p:extLst>
      <p:ext uri="{BB962C8B-B14F-4D97-AF65-F5344CB8AC3E}">
        <p14:creationId xmlns:p14="http://schemas.microsoft.com/office/powerpoint/2010/main" val="3373066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Possible Links:</a:t>
            </a:r>
          </a:p>
        </p:txBody>
      </p:sp>
      <p:sp>
        <p:nvSpPr>
          <p:cNvPr id="3" name="Content Placeholder 2"/>
          <p:cNvSpPr>
            <a:spLocks noGrp="1"/>
          </p:cNvSpPr>
          <p:nvPr>
            <p:ph idx="1"/>
          </p:nvPr>
        </p:nvSpPr>
        <p:spPr/>
        <p:txBody>
          <a:bodyPr>
            <a:normAutofit fontScale="92500"/>
          </a:bodyPr>
          <a:lstStyle/>
          <a:p>
            <a:r>
              <a:rPr lang="en-GB" dirty="0"/>
              <a:t>The cave allegory, according to Plato, was to express "the effect of education and the lack of it on our nature".</a:t>
            </a:r>
          </a:p>
          <a:p>
            <a:r>
              <a:rPr lang="en-GB" dirty="0"/>
              <a:t>According to other philosophers:  it is an allegory about human ignorance and people who are unable or unwilling to seek truth and wisdom.  Or, for example, it is about the way rulers manipulate the human population.</a:t>
            </a:r>
          </a:p>
          <a:p>
            <a:r>
              <a:rPr lang="en-GB" dirty="0"/>
              <a:t>Characters with no meaningful connection to the outside world, where </a:t>
            </a:r>
            <a:r>
              <a:rPr lang="en-GB" dirty="0" err="1"/>
              <a:t>Hailsham</a:t>
            </a:r>
            <a:r>
              <a:rPr lang="en-GB" dirty="0"/>
              <a:t> is the absolute “real”.</a:t>
            </a:r>
          </a:p>
          <a:p>
            <a:r>
              <a:rPr lang="en-GB" dirty="0"/>
              <a:t>Little sense of a causal, linear life:  inability to make connections, and to remember.</a:t>
            </a:r>
          </a:p>
          <a:p>
            <a:r>
              <a:rPr lang="en-GB" dirty="0"/>
              <a:t>Partial inability to understand the outside world (mimicking actions)</a:t>
            </a:r>
          </a:p>
        </p:txBody>
      </p:sp>
    </p:spTree>
    <p:extLst>
      <p:ext uri="{BB962C8B-B14F-4D97-AF65-F5344CB8AC3E}">
        <p14:creationId xmlns:p14="http://schemas.microsoft.com/office/powerpoint/2010/main" val="324665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Homework</a:t>
            </a:r>
            <a:endParaRPr lang="en-GB" dirty="0"/>
          </a:p>
        </p:txBody>
      </p:sp>
      <p:sp>
        <p:nvSpPr>
          <p:cNvPr id="3" name="Content Placeholder 2"/>
          <p:cNvSpPr>
            <a:spLocks noGrp="1"/>
          </p:cNvSpPr>
          <p:nvPr>
            <p:ph idx="1"/>
          </p:nvPr>
        </p:nvSpPr>
        <p:spPr/>
        <p:txBody>
          <a:bodyPr/>
          <a:lstStyle/>
          <a:p>
            <a:r>
              <a:rPr lang="en-GB" dirty="0" smtClean="0"/>
              <a:t>Explore the ways in which isolation is presented in </a:t>
            </a:r>
            <a:r>
              <a:rPr lang="en-GB" i="1" dirty="0" smtClean="0"/>
              <a:t>Frankenstein</a:t>
            </a:r>
            <a:r>
              <a:rPr lang="en-GB" dirty="0" smtClean="0"/>
              <a:t> and </a:t>
            </a:r>
            <a:r>
              <a:rPr lang="en-GB" i="1" dirty="0" smtClean="0"/>
              <a:t>Never Let Me Go.</a:t>
            </a:r>
          </a:p>
          <a:p>
            <a:endParaRPr lang="en-GB" dirty="0" smtClean="0"/>
          </a:p>
          <a:p>
            <a:r>
              <a:rPr lang="en-GB" dirty="0" smtClean="0"/>
              <a:t>You </a:t>
            </a:r>
            <a:r>
              <a:rPr lang="en-GB" dirty="0" smtClean="0"/>
              <a:t>should focus on the office scene in Chapter 14 of </a:t>
            </a:r>
            <a:r>
              <a:rPr lang="en-GB" i="1" dirty="0" smtClean="0"/>
              <a:t>Never Let Me Go</a:t>
            </a:r>
            <a:r>
              <a:rPr lang="en-GB" dirty="0" smtClean="0"/>
              <a:t> and the first time the creature looks into the cottage (Volume 2, Chapter 3, pp 110-111) in </a:t>
            </a:r>
            <a:r>
              <a:rPr lang="en-GB" i="1" dirty="0" smtClean="0"/>
              <a:t>Frankenstein</a:t>
            </a:r>
            <a:r>
              <a:rPr lang="en-GB" dirty="0" smtClean="0"/>
              <a:t>.</a:t>
            </a:r>
            <a:endParaRPr lang="en-GB" dirty="0"/>
          </a:p>
        </p:txBody>
      </p:sp>
    </p:spTree>
    <p:extLst>
      <p:ext uri="{BB962C8B-B14F-4D97-AF65-F5344CB8AC3E}">
        <p14:creationId xmlns:p14="http://schemas.microsoft.com/office/powerpoint/2010/main" val="3572977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313"/>
            <a:ext cx="10515600" cy="1540376"/>
          </a:xfrm>
        </p:spPr>
        <p:txBody>
          <a:bodyPr>
            <a:normAutofit fontScale="90000"/>
          </a:bodyPr>
          <a:lstStyle/>
          <a:p>
            <a:r>
              <a:rPr lang="en-GB" sz="3600" b="1" dirty="0" smtClean="0"/>
              <a:t>Explore the ways in which isolation is presented in these novels.  You should relate your discussion to relevant contextual factors.</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a:bodyPr>
          <a:lstStyle/>
          <a:p>
            <a:r>
              <a:rPr lang="en-GB" b="1" dirty="0" smtClean="0"/>
              <a:t>You </a:t>
            </a:r>
            <a:r>
              <a:rPr lang="en-GB" b="1" dirty="0"/>
              <a:t>may choose to refer in detail to the two extracts </a:t>
            </a:r>
            <a:r>
              <a:rPr lang="en-GB" b="1" dirty="0" smtClean="0"/>
              <a:t>on the next two slides.  </a:t>
            </a:r>
            <a:r>
              <a:rPr lang="en-GB" b="1" dirty="0"/>
              <a:t>You may choose to:</a:t>
            </a:r>
            <a:endParaRPr lang="en-GB" dirty="0"/>
          </a:p>
          <a:p>
            <a:pPr lvl="0"/>
            <a:r>
              <a:rPr lang="en-GB" b="1" dirty="0"/>
              <a:t>Write about the narrative voice in the two extracts/novels</a:t>
            </a:r>
            <a:endParaRPr lang="en-GB" dirty="0"/>
          </a:p>
          <a:p>
            <a:pPr lvl="0"/>
            <a:r>
              <a:rPr lang="en-GB" b="1" dirty="0"/>
              <a:t>Write about the symbols or motifs in these extracts/novels</a:t>
            </a:r>
            <a:endParaRPr lang="en-GB" dirty="0"/>
          </a:p>
          <a:p>
            <a:pPr lvl="0"/>
            <a:r>
              <a:rPr lang="en-GB" b="1" dirty="0"/>
              <a:t>Write about functions of the setting in these extracts.</a:t>
            </a:r>
            <a:endParaRPr lang="en-GB" dirty="0"/>
          </a:p>
          <a:p>
            <a:pPr lvl="0"/>
            <a:r>
              <a:rPr lang="en-GB" b="1" dirty="0"/>
              <a:t>Write about the creation of character within these extracts.</a:t>
            </a:r>
            <a:endParaRPr lang="en-GB" dirty="0"/>
          </a:p>
          <a:p>
            <a:pPr lvl="0"/>
            <a:r>
              <a:rPr lang="en-GB" b="1" dirty="0"/>
              <a:t>Write about the lexis and syntax in these extracts</a:t>
            </a:r>
            <a:endParaRPr lang="en-GB" dirty="0"/>
          </a:p>
          <a:p>
            <a:pPr lvl="0"/>
            <a:r>
              <a:rPr lang="en-GB" b="1" dirty="0"/>
              <a:t>Write about the relevance of the extracts to the novels </a:t>
            </a:r>
            <a:endParaRPr lang="en-GB" dirty="0"/>
          </a:p>
          <a:p>
            <a:endParaRPr lang="en-GB" dirty="0"/>
          </a:p>
        </p:txBody>
      </p:sp>
    </p:spTree>
    <p:extLst>
      <p:ext uri="{BB962C8B-B14F-4D97-AF65-F5344CB8AC3E}">
        <p14:creationId xmlns:p14="http://schemas.microsoft.com/office/powerpoint/2010/main" val="3701141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First Extract - </a:t>
            </a:r>
            <a:r>
              <a:rPr lang="en-GB" i="1" dirty="0" smtClean="0"/>
              <a:t>Frankenstein</a:t>
            </a:r>
            <a:endParaRPr lang="en-GB" i="1" dirty="0"/>
          </a:p>
        </p:txBody>
      </p:sp>
      <p:sp>
        <p:nvSpPr>
          <p:cNvPr id="3" name="Content Placeholder 2"/>
          <p:cNvSpPr>
            <a:spLocks noGrp="1"/>
          </p:cNvSpPr>
          <p:nvPr>
            <p:ph idx="1"/>
          </p:nvPr>
        </p:nvSpPr>
        <p:spPr/>
        <p:txBody>
          <a:bodyPr>
            <a:normAutofit fontScale="55000" lnSpcReduction="20000"/>
          </a:bodyPr>
          <a:lstStyle/>
          <a:p>
            <a:r>
              <a:rPr lang="en-GB" dirty="0"/>
              <a:t>"I had admired the perfect forms of my cottagers—their grace, beauty, and delicate complexions; but how was I terrified when I viewed myself in a transparent pool! At first I started back, unable to believe that it was indeed I who was reflected in the mirror; and when I became fully convinced that I was in reality the monster that I am, I was filled with the bitterest sensations of despondence and mortification. Alas! I did not yet entirely know the fatal effects of this miserable deformity.</a:t>
            </a:r>
          </a:p>
          <a:p>
            <a:r>
              <a:rPr lang="en-GB" dirty="0"/>
              <a:t>"As the sun became warmer and the light of day longer, the snow vanished, and I beheld the bare trees and the black earth. From this time Felix was more employed, and the heart-moving indications of impending famine disappeared. Their food, as I afterwards found, was coarse, but it was wholesome; and they procured a sufficiency of it. Several new kinds of plants sprang up in the garden, which they dressed; and these signs of comfort increased daily as the season advanced.</a:t>
            </a:r>
          </a:p>
          <a:p>
            <a:r>
              <a:rPr lang="en-GB" dirty="0"/>
              <a:t>"The old man, leaning on his son, walked each day at noon, when it did not rain, as I found it was called when the heavens poured forth its waters. This frequently took place, but a high wind quickly dried the earth, and the season became far more pleasant than it had been. … </a:t>
            </a:r>
          </a:p>
          <a:p>
            <a:r>
              <a:rPr lang="en-GB" dirty="0"/>
              <a:t>"My thoughts now became more active, and I longed to discover the motives and feelings of these lovely creatures; I was inquisitive to know why Felix appeared so miserable and Agatha so sad. I thought (foolish wretch!) that it might be in my power to restore happiness to these deserving people. When I slept or was absent, the forms of the venerable blind father, the gentle Agatha, and the excellent Felix flitted before me. I looked upon them as superior beings who would be the arbiters of my future destiny. I formed in my imagination a thousand pictures of presenting myself to them, and their reception of me. I imagined that they would be disgusted, until, by my gentle demeanour and conciliating words, I should first win their favour and afterwards their love. (</a:t>
            </a:r>
            <a:r>
              <a:rPr lang="en-GB" i="1" dirty="0"/>
              <a:t>Frankenstein</a:t>
            </a:r>
            <a:r>
              <a:rPr lang="en-GB" dirty="0"/>
              <a:t>, Volume 2 Chapter 4)</a:t>
            </a:r>
          </a:p>
          <a:p>
            <a:endParaRPr lang="en-GB" dirty="0"/>
          </a:p>
        </p:txBody>
      </p:sp>
    </p:spTree>
    <p:extLst>
      <p:ext uri="{BB962C8B-B14F-4D97-AF65-F5344CB8AC3E}">
        <p14:creationId xmlns:p14="http://schemas.microsoft.com/office/powerpoint/2010/main" val="3318072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Second Extract – </a:t>
            </a:r>
            <a:r>
              <a:rPr lang="en-GB" i="1" dirty="0" smtClean="0"/>
              <a:t>Never Let Me Go</a:t>
            </a:r>
            <a:endParaRPr lang="en-GB" i="1" dirty="0"/>
          </a:p>
        </p:txBody>
      </p:sp>
      <p:sp>
        <p:nvSpPr>
          <p:cNvPr id="3" name="Content Placeholder 2"/>
          <p:cNvSpPr>
            <a:spLocks noGrp="1"/>
          </p:cNvSpPr>
          <p:nvPr>
            <p:ph idx="1"/>
          </p:nvPr>
        </p:nvSpPr>
        <p:spPr/>
        <p:txBody>
          <a:bodyPr numCol="2">
            <a:normAutofit fontScale="32500" lnSpcReduction="20000"/>
          </a:bodyPr>
          <a:lstStyle/>
          <a:p>
            <a:pPr marL="0" indent="0" algn="just" latinLnBrk="1">
              <a:buNone/>
            </a:pPr>
            <a:r>
              <a:rPr lang="en-GB" dirty="0"/>
              <a:t>By the time we'd crossed the courtyard and reached the grass, we were a very </a:t>
            </a:r>
          </a:p>
          <a:p>
            <a:pPr marL="0" indent="0" algn="just" latinLnBrk="1">
              <a:buNone/>
            </a:pPr>
            <a:r>
              <a:rPr lang="en-GB" dirty="0"/>
              <a:t>different group from the one that had stood about excitedly waiting for </a:t>
            </a:r>
          </a:p>
          <a:p>
            <a:pPr marL="0" indent="0" algn="just" latinLnBrk="1">
              <a:buNone/>
            </a:pPr>
            <a:r>
              <a:rPr lang="en-GB" dirty="0"/>
              <a:t>Madame to get out of her car. Hannah looked ready to burst into tears. Even </a:t>
            </a:r>
          </a:p>
          <a:p>
            <a:pPr marL="0" indent="0" algn="just" latinLnBrk="1">
              <a:buNone/>
            </a:pPr>
            <a:r>
              <a:rPr lang="en-GB" dirty="0"/>
              <a:t>Ruth looked really shaken. Then one of us - l think it was Laura-said: </a:t>
            </a:r>
          </a:p>
          <a:p>
            <a:pPr marL="0" indent="0" algn="just" latinLnBrk="1">
              <a:buNone/>
            </a:pPr>
            <a:r>
              <a:rPr lang="en-GB" dirty="0"/>
              <a:t> </a:t>
            </a:r>
          </a:p>
          <a:p>
            <a:pPr marL="0" indent="0" algn="just" latinLnBrk="1">
              <a:buNone/>
            </a:pPr>
            <a:r>
              <a:rPr lang="en-GB" dirty="0"/>
              <a:t>"If she doesn't like us, why does she want our work? Why doesn't she just </a:t>
            </a:r>
          </a:p>
          <a:p>
            <a:pPr marL="0" indent="0" algn="just" latinLnBrk="1">
              <a:buNone/>
            </a:pPr>
            <a:r>
              <a:rPr lang="en-GB" dirty="0"/>
              <a:t>leave us alone? Who asks her to come here anyway?" </a:t>
            </a:r>
          </a:p>
          <a:p>
            <a:pPr marL="0" indent="0" algn="just" latinLnBrk="1">
              <a:buNone/>
            </a:pPr>
            <a:r>
              <a:rPr lang="en-GB" dirty="0"/>
              <a:t> </a:t>
            </a:r>
          </a:p>
          <a:p>
            <a:pPr marL="0" indent="0" algn="just" latinLnBrk="1">
              <a:buNone/>
            </a:pPr>
            <a:r>
              <a:rPr lang="en-GB" dirty="0"/>
              <a:t>No one answered, and we carried on over to the pavilion, not saying anything </a:t>
            </a:r>
          </a:p>
          <a:p>
            <a:pPr marL="0" indent="0" algn="just" latinLnBrk="1">
              <a:buNone/>
            </a:pPr>
            <a:r>
              <a:rPr lang="en-GB" dirty="0"/>
              <a:t>more about what had happened. </a:t>
            </a:r>
          </a:p>
          <a:p>
            <a:pPr marL="0" indent="0" algn="just" latinLnBrk="1">
              <a:buNone/>
            </a:pPr>
            <a:r>
              <a:rPr lang="en-GB" dirty="0"/>
              <a:t> </a:t>
            </a:r>
          </a:p>
          <a:p>
            <a:pPr marL="0" indent="0" algn="just" latinLnBrk="1">
              <a:buNone/>
            </a:pPr>
            <a:r>
              <a:rPr lang="en-GB" dirty="0"/>
              <a:t>Thinking back now, I can see we were just at that age when we knew a few </a:t>
            </a:r>
          </a:p>
          <a:p>
            <a:pPr marL="0" indent="0" algn="just" latinLnBrk="1">
              <a:buNone/>
            </a:pPr>
            <a:r>
              <a:rPr lang="en-GB" dirty="0"/>
              <a:t>things about ourselves-about who we were, how we were different from our </a:t>
            </a:r>
          </a:p>
          <a:p>
            <a:pPr marL="0" indent="0" algn="just" latinLnBrk="1">
              <a:buNone/>
            </a:pPr>
            <a:r>
              <a:rPr lang="en-GB" dirty="0"/>
              <a:t>guardians, from the people outside-but hadn't yet understood what any of it </a:t>
            </a:r>
          </a:p>
          <a:p>
            <a:pPr marL="0" indent="0" algn="just" latinLnBrk="1">
              <a:buNone/>
            </a:pPr>
            <a:r>
              <a:rPr lang="en-GB" dirty="0"/>
              <a:t>meant. I'm sure somewhere in your childhood, you too had an experience like </a:t>
            </a:r>
          </a:p>
          <a:p>
            <a:pPr marL="0" indent="0" algn="just" latinLnBrk="1">
              <a:buNone/>
            </a:pPr>
            <a:r>
              <a:rPr lang="en-GB" dirty="0"/>
              <a:t>ours that day; similar if not in the actual details, then inside, in the feelings. </a:t>
            </a:r>
          </a:p>
          <a:p>
            <a:pPr marL="0" indent="0" algn="just" latinLnBrk="1">
              <a:buNone/>
            </a:pPr>
            <a:r>
              <a:rPr lang="en-GB" dirty="0"/>
              <a:t>Because it doesn't really matter how well your guardians try to prepare you: </a:t>
            </a:r>
          </a:p>
          <a:p>
            <a:pPr marL="0" indent="0" algn="just" latinLnBrk="1">
              <a:buNone/>
            </a:pPr>
            <a:r>
              <a:rPr lang="en-GB" dirty="0"/>
              <a:t>all the talks, videos, discussions, warnings, none of that can really bring it </a:t>
            </a:r>
          </a:p>
          <a:p>
            <a:pPr marL="0" indent="0" algn="just" latinLnBrk="1">
              <a:buNone/>
            </a:pPr>
            <a:r>
              <a:rPr lang="en-GB" dirty="0"/>
              <a:t>home. Not when you're eight years old, and you're all together in a place like </a:t>
            </a:r>
          </a:p>
          <a:p>
            <a:pPr marL="0" indent="0" algn="just" latinLnBrk="1">
              <a:buNone/>
            </a:pPr>
            <a:r>
              <a:rPr lang="en-GB" dirty="0" err="1"/>
              <a:t>Hailsham</a:t>
            </a:r>
            <a:r>
              <a:rPr lang="en-GB" dirty="0"/>
              <a:t>; when you've got guardians like the ones we had; when the </a:t>
            </a:r>
          </a:p>
          <a:p>
            <a:pPr marL="0" indent="0" algn="just" latinLnBrk="1">
              <a:buNone/>
            </a:pPr>
            <a:r>
              <a:rPr lang="en-GB" dirty="0"/>
              <a:t>gardeners and the delivery men joke and laugh with you and call you </a:t>
            </a:r>
          </a:p>
          <a:p>
            <a:pPr marL="0" indent="0" algn="just" latinLnBrk="1">
              <a:buNone/>
            </a:pPr>
            <a:r>
              <a:rPr lang="en-GB" dirty="0"/>
              <a:t>"sweetheart." </a:t>
            </a:r>
          </a:p>
          <a:p>
            <a:pPr marL="0" indent="0" algn="just" latinLnBrk="1">
              <a:buNone/>
            </a:pPr>
            <a:r>
              <a:rPr lang="en-GB" dirty="0"/>
              <a:t> </a:t>
            </a:r>
          </a:p>
          <a:p>
            <a:pPr marL="0" indent="0" algn="just" latinLnBrk="1">
              <a:buNone/>
            </a:pPr>
            <a:r>
              <a:rPr lang="en-GB" dirty="0"/>
              <a:t>All the same, some of it must go in somewhere. It must go in, because by the </a:t>
            </a:r>
          </a:p>
          <a:p>
            <a:pPr marL="0" indent="0" latinLnBrk="1">
              <a:buNone/>
            </a:pPr>
            <a:r>
              <a:rPr lang="en-GB" dirty="0"/>
              <a:t>time a moment like that comes along, there's a part of you that's been </a:t>
            </a:r>
          </a:p>
          <a:p>
            <a:pPr marL="0" indent="0" latinLnBrk="1">
              <a:buNone/>
            </a:pPr>
            <a:r>
              <a:rPr lang="en-GB" dirty="0"/>
              <a:t>waiting. Maybe from as early as when you 're five or six, there's been a </a:t>
            </a:r>
          </a:p>
          <a:p>
            <a:pPr marL="0" indent="0" latinLnBrk="1">
              <a:buNone/>
            </a:pPr>
            <a:r>
              <a:rPr lang="en-GB" dirty="0"/>
              <a:t>whisper going at the back of your head, saying: "One day, maybe not so long </a:t>
            </a:r>
          </a:p>
          <a:p>
            <a:pPr marL="0" indent="0" latinLnBrk="1">
              <a:buNone/>
            </a:pPr>
            <a:r>
              <a:rPr lang="en-GB" dirty="0"/>
              <a:t>from now, you'll get to know how it feels." So you're waiting, even if you don't </a:t>
            </a:r>
          </a:p>
          <a:p>
            <a:pPr marL="0" indent="0" latinLnBrk="1">
              <a:buNone/>
            </a:pPr>
            <a:r>
              <a:rPr lang="en-GB" dirty="0"/>
              <a:t>quite know it, waiting for the moment when you realise that you really are </a:t>
            </a:r>
          </a:p>
          <a:p>
            <a:pPr marL="0" indent="0" latinLnBrk="1">
              <a:buNone/>
            </a:pPr>
            <a:r>
              <a:rPr lang="en-GB" dirty="0"/>
              <a:t>different to them; that there are people out there, like Madame, who don't </a:t>
            </a:r>
          </a:p>
          <a:p>
            <a:pPr marL="0" indent="0" latinLnBrk="1">
              <a:buNone/>
            </a:pPr>
            <a:r>
              <a:rPr lang="en-GB" dirty="0"/>
              <a:t>hate you or wish you any harm, but who nevertheless shudder at the very </a:t>
            </a:r>
          </a:p>
          <a:p>
            <a:pPr marL="0" indent="0" latinLnBrk="1">
              <a:buNone/>
            </a:pPr>
            <a:r>
              <a:rPr lang="en-GB" dirty="0"/>
              <a:t>thought of you-of how you were brought into this world and why-and who </a:t>
            </a:r>
          </a:p>
          <a:p>
            <a:pPr marL="0" indent="0" latinLnBrk="1">
              <a:buNone/>
            </a:pPr>
            <a:r>
              <a:rPr lang="en-GB" dirty="0"/>
              <a:t>dread the idea of your hand brushing against theirs. The first time you </a:t>
            </a:r>
          </a:p>
          <a:p>
            <a:pPr marL="0" indent="0" latinLnBrk="1">
              <a:buNone/>
            </a:pPr>
            <a:r>
              <a:rPr lang="en-GB" dirty="0"/>
              <a:t>glimpse yourself through the eyes of a person like that, it's a cold moment. </a:t>
            </a:r>
          </a:p>
          <a:p>
            <a:pPr marL="0" indent="0" latinLnBrk="1">
              <a:buNone/>
            </a:pPr>
            <a:r>
              <a:rPr lang="en-GB" dirty="0"/>
              <a:t>It's like walking past a mirror you've walked past every day of your life, and </a:t>
            </a:r>
          </a:p>
          <a:p>
            <a:pPr marL="0" indent="0" latinLnBrk="1">
              <a:buNone/>
            </a:pPr>
            <a:r>
              <a:rPr lang="en-GB" dirty="0"/>
              <a:t>suddenly it shows you something else, something troubling and strange. </a:t>
            </a:r>
            <a:endParaRPr lang="en-GB" dirty="0" smtClean="0"/>
          </a:p>
          <a:p>
            <a:pPr marL="0" indent="0" latinLnBrk="1">
              <a:buNone/>
            </a:pPr>
            <a:r>
              <a:rPr lang="en-GB" dirty="0" smtClean="0"/>
              <a:t>Chapter 3</a:t>
            </a:r>
            <a:endParaRPr lang="en-GB" dirty="0"/>
          </a:p>
          <a:p>
            <a:pPr marL="0" indent="0">
              <a:buNone/>
            </a:pPr>
            <a:endParaRPr lang="en-GB" dirty="0"/>
          </a:p>
        </p:txBody>
      </p:sp>
    </p:spTree>
    <p:extLst>
      <p:ext uri="{BB962C8B-B14F-4D97-AF65-F5344CB8AC3E}">
        <p14:creationId xmlns:p14="http://schemas.microsoft.com/office/powerpoint/2010/main" val="1289059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2069</Words>
  <Application>Microsoft Office PowerPoint</Application>
  <PresentationFormat>Widescreen</PresentationFormat>
  <Paragraphs>125</Paragraphs>
  <Slides>12</Slides>
  <Notes>5</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Never Let Me Go</vt:lpstr>
      <vt:lpstr>And First:</vt:lpstr>
      <vt:lpstr>Plato’s Cave Allegory</vt:lpstr>
      <vt:lpstr>PowerPoint Presentation</vt:lpstr>
      <vt:lpstr>Possible Links:</vt:lpstr>
      <vt:lpstr>Your Homework</vt:lpstr>
      <vt:lpstr>Explore the ways in which isolation is presented in these novels.  You should relate your discussion to relevant contextual factors. </vt:lpstr>
      <vt:lpstr>First Extract - Frankenstein</vt:lpstr>
      <vt:lpstr>Second Extract – Never Let Me Go</vt:lpstr>
      <vt:lpstr>Some Ideas to get you Started ….</vt:lpstr>
      <vt:lpstr>Using this overview of Chapter 14 as a  template – Create Your  Own (one per group)</vt:lpstr>
      <vt:lpstr>Your task</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Never Let Me Go</dc:title>
  <dc:creator>Juliet Harrison</dc:creator>
  <cp:lastModifiedBy>Juliet Harrison</cp:lastModifiedBy>
  <cp:revision>5</cp:revision>
  <dcterms:created xsi:type="dcterms:W3CDTF">2020-11-03T10:00:16Z</dcterms:created>
  <dcterms:modified xsi:type="dcterms:W3CDTF">2020-11-03T10:27:18Z</dcterms:modified>
</cp:coreProperties>
</file>