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8" r:id="rId2"/>
    <p:sldId id="269" r:id="rId3"/>
    <p:sldId id="259" r:id="rId4"/>
    <p:sldId id="263" r:id="rId5"/>
    <p:sldId id="264" r:id="rId6"/>
    <p:sldId id="265" r:id="rId7"/>
    <p:sldId id="266" r:id="rId8"/>
    <p:sldId id="267" r:id="rId9"/>
    <p:sldId id="271" r:id="rId10"/>
    <p:sldId id="272" r:id="rId11"/>
    <p:sldId id="273" r:id="rId12"/>
  </p:sldIdLst>
  <p:sldSz cx="12192000" cy="6858000"/>
  <p:notesSz cx="6888163" cy="100187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7" d="100"/>
          <a:sy n="77" d="100"/>
        </p:scale>
        <p:origin x="240"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4871" cy="502676"/>
          </a:xfrm>
          <a:prstGeom prst="rect">
            <a:avLst/>
          </a:prstGeom>
        </p:spPr>
        <p:txBody>
          <a:bodyPr vert="horz" lIns="96606" tIns="48303" rIns="96606" bIns="48303" rtlCol="0"/>
          <a:lstStyle>
            <a:lvl1pPr algn="l">
              <a:defRPr sz="1300"/>
            </a:lvl1pPr>
          </a:lstStyle>
          <a:p>
            <a:endParaRPr lang="en-GB"/>
          </a:p>
        </p:txBody>
      </p:sp>
      <p:sp>
        <p:nvSpPr>
          <p:cNvPr id="3" name="Date Placeholder 2"/>
          <p:cNvSpPr>
            <a:spLocks noGrp="1"/>
          </p:cNvSpPr>
          <p:nvPr>
            <p:ph type="dt" idx="1"/>
          </p:nvPr>
        </p:nvSpPr>
        <p:spPr>
          <a:xfrm>
            <a:off x="3901698" y="0"/>
            <a:ext cx="2984871" cy="502676"/>
          </a:xfrm>
          <a:prstGeom prst="rect">
            <a:avLst/>
          </a:prstGeom>
        </p:spPr>
        <p:txBody>
          <a:bodyPr vert="horz" lIns="96606" tIns="48303" rIns="96606" bIns="48303" rtlCol="0"/>
          <a:lstStyle>
            <a:lvl1pPr algn="r">
              <a:defRPr sz="1300"/>
            </a:lvl1pPr>
          </a:lstStyle>
          <a:p>
            <a:fld id="{25E3EB2A-263D-4E8D-9BA2-6F1E9A877374}" type="datetimeFigureOut">
              <a:rPr lang="en-GB" smtClean="0"/>
              <a:t>10/11/2020</a:t>
            </a:fld>
            <a:endParaRPr lang="en-GB"/>
          </a:p>
        </p:txBody>
      </p:sp>
      <p:sp>
        <p:nvSpPr>
          <p:cNvPr id="4" name="Slide Image Placeholder 3"/>
          <p:cNvSpPr>
            <a:spLocks noGrp="1" noRot="1" noChangeAspect="1"/>
          </p:cNvSpPr>
          <p:nvPr>
            <p:ph type="sldImg" idx="2"/>
          </p:nvPr>
        </p:nvSpPr>
        <p:spPr>
          <a:xfrm>
            <a:off x="439738" y="1252538"/>
            <a:ext cx="6008687" cy="3381375"/>
          </a:xfrm>
          <a:prstGeom prst="rect">
            <a:avLst/>
          </a:prstGeom>
          <a:noFill/>
          <a:ln w="12700">
            <a:solidFill>
              <a:prstClr val="black"/>
            </a:solidFill>
          </a:ln>
        </p:spPr>
        <p:txBody>
          <a:bodyPr vert="horz" lIns="96606" tIns="48303" rIns="96606" bIns="48303" rtlCol="0" anchor="ctr"/>
          <a:lstStyle/>
          <a:p>
            <a:endParaRPr lang="en-GB"/>
          </a:p>
        </p:txBody>
      </p:sp>
      <p:sp>
        <p:nvSpPr>
          <p:cNvPr id="5" name="Notes Placeholder 4"/>
          <p:cNvSpPr>
            <a:spLocks noGrp="1"/>
          </p:cNvSpPr>
          <p:nvPr>
            <p:ph type="body" sz="quarter" idx="3"/>
          </p:nvPr>
        </p:nvSpPr>
        <p:spPr>
          <a:xfrm>
            <a:off x="688817" y="4821506"/>
            <a:ext cx="5510530" cy="3944868"/>
          </a:xfrm>
          <a:prstGeom prst="rect">
            <a:avLst/>
          </a:prstGeom>
        </p:spPr>
        <p:txBody>
          <a:bodyPr vert="horz" lIns="96606" tIns="48303" rIns="96606" bIns="48303"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516039"/>
            <a:ext cx="2984871" cy="502674"/>
          </a:xfrm>
          <a:prstGeom prst="rect">
            <a:avLst/>
          </a:prstGeom>
        </p:spPr>
        <p:txBody>
          <a:bodyPr vert="horz" lIns="96606" tIns="48303" rIns="96606" bIns="48303" rtlCol="0" anchor="b"/>
          <a:lstStyle>
            <a:lvl1pPr algn="l">
              <a:defRPr sz="1300"/>
            </a:lvl1pPr>
          </a:lstStyle>
          <a:p>
            <a:endParaRPr lang="en-GB"/>
          </a:p>
        </p:txBody>
      </p:sp>
      <p:sp>
        <p:nvSpPr>
          <p:cNvPr id="7" name="Slide Number Placeholder 6"/>
          <p:cNvSpPr>
            <a:spLocks noGrp="1"/>
          </p:cNvSpPr>
          <p:nvPr>
            <p:ph type="sldNum" sz="quarter" idx="5"/>
          </p:nvPr>
        </p:nvSpPr>
        <p:spPr>
          <a:xfrm>
            <a:off x="3901698" y="9516039"/>
            <a:ext cx="2984871" cy="502674"/>
          </a:xfrm>
          <a:prstGeom prst="rect">
            <a:avLst/>
          </a:prstGeom>
        </p:spPr>
        <p:txBody>
          <a:bodyPr vert="horz" lIns="96606" tIns="48303" rIns="96606" bIns="48303" rtlCol="0" anchor="b"/>
          <a:lstStyle>
            <a:lvl1pPr algn="r">
              <a:defRPr sz="1300"/>
            </a:lvl1pPr>
          </a:lstStyle>
          <a:p>
            <a:fld id="{67E0E861-65BF-4F05-86A2-00BE35B36766}" type="slidenum">
              <a:rPr lang="en-GB" smtClean="0"/>
              <a:t>‹#›</a:t>
            </a:fld>
            <a:endParaRPr lang="en-GB"/>
          </a:p>
        </p:txBody>
      </p:sp>
    </p:spTree>
    <p:extLst>
      <p:ext uri="{BB962C8B-B14F-4D97-AF65-F5344CB8AC3E}">
        <p14:creationId xmlns:p14="http://schemas.microsoft.com/office/powerpoint/2010/main" val="29188040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Introduction.</a:t>
            </a:r>
            <a:r>
              <a:rPr lang="en-GB" baseline="0" dirty="0"/>
              <a:t>  Aims and objectives.  Revise the functions of character:  look at the power that the female characters have; analyse the shifting lexis of Johnny’s character;  Listen to Rylance and Butterworth talking about Jerusalem; work on the text to p61. 5 mins</a:t>
            </a:r>
            <a:endParaRPr lang="en-GB" dirty="0"/>
          </a:p>
        </p:txBody>
      </p:sp>
      <p:sp>
        <p:nvSpPr>
          <p:cNvPr id="4" name="Slide Number Placeholder 3"/>
          <p:cNvSpPr>
            <a:spLocks noGrp="1"/>
          </p:cNvSpPr>
          <p:nvPr>
            <p:ph type="sldNum" sz="quarter" idx="10"/>
          </p:nvPr>
        </p:nvSpPr>
        <p:spPr/>
        <p:txBody>
          <a:bodyPr/>
          <a:lstStyle/>
          <a:p>
            <a:fld id="{F90C9569-DAAB-4FC4-A6DB-F4D425C27D07}" type="slidenum">
              <a:rPr lang="en-GB" smtClean="0"/>
              <a:t>1</a:t>
            </a:fld>
            <a:endParaRPr lang="en-GB"/>
          </a:p>
        </p:txBody>
      </p:sp>
    </p:spTree>
    <p:extLst>
      <p:ext uri="{BB962C8B-B14F-4D97-AF65-F5344CB8AC3E}">
        <p14:creationId xmlns:p14="http://schemas.microsoft.com/office/powerpoint/2010/main" val="23127284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064">
              <a:defRPr/>
            </a:pPr>
            <a:r>
              <a:rPr lang="en-GB" sz="1300" dirty="0"/>
              <a:t>On the board:  as a class, decide whether the characters are nearer the realistic, developed or the stereotype/type end of the continuum; the powerless or the powerful.   Conclusions about the role of women in this play. 10 mins</a:t>
            </a:r>
          </a:p>
          <a:p>
            <a:endParaRPr lang="en-GB" dirty="0"/>
          </a:p>
        </p:txBody>
      </p:sp>
      <p:sp>
        <p:nvSpPr>
          <p:cNvPr id="4" name="Slide Number Placeholder 3"/>
          <p:cNvSpPr>
            <a:spLocks noGrp="1"/>
          </p:cNvSpPr>
          <p:nvPr>
            <p:ph type="sldNum" sz="quarter" idx="10"/>
          </p:nvPr>
        </p:nvSpPr>
        <p:spPr/>
        <p:txBody>
          <a:bodyPr/>
          <a:lstStyle/>
          <a:p>
            <a:fld id="{B832A5C7-350C-4ED9-A03C-6633C7B93518}" type="slidenum">
              <a:rPr lang="en-GB" smtClean="0"/>
              <a:t>3</a:t>
            </a:fld>
            <a:endParaRPr lang="en-GB"/>
          </a:p>
        </p:txBody>
      </p:sp>
    </p:spTree>
    <p:extLst>
      <p:ext uri="{BB962C8B-B14F-4D97-AF65-F5344CB8AC3E}">
        <p14:creationId xmlns:p14="http://schemas.microsoft.com/office/powerpoint/2010/main" val="39092597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Reminder</a:t>
            </a:r>
            <a:r>
              <a:rPr lang="en-GB" baseline="0" dirty="0"/>
              <a:t> that we are thinking  about genre, literary connections, as well as the production and reception of play, </a:t>
            </a:r>
            <a:endParaRPr lang="en-GB" dirty="0"/>
          </a:p>
        </p:txBody>
      </p:sp>
      <p:sp>
        <p:nvSpPr>
          <p:cNvPr id="4" name="Slide Number Placeholder 3"/>
          <p:cNvSpPr>
            <a:spLocks noGrp="1"/>
          </p:cNvSpPr>
          <p:nvPr>
            <p:ph type="sldNum" sz="quarter" idx="10"/>
          </p:nvPr>
        </p:nvSpPr>
        <p:spPr/>
        <p:txBody>
          <a:bodyPr/>
          <a:lstStyle/>
          <a:p>
            <a:fld id="{B832A5C7-350C-4ED9-A03C-6633C7B93518}" type="slidenum">
              <a:rPr lang="en-GB" smtClean="0"/>
              <a:t>4</a:t>
            </a:fld>
            <a:endParaRPr lang="en-GB"/>
          </a:p>
        </p:txBody>
      </p:sp>
    </p:spTree>
    <p:extLst>
      <p:ext uri="{BB962C8B-B14F-4D97-AF65-F5344CB8AC3E}">
        <p14:creationId xmlns:p14="http://schemas.microsoft.com/office/powerpoint/2010/main" val="13345507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Each student has a post it note, on which they write down the most useful quote.  Hand them around the class – tick if they are useful.  Count the ticks – the one with the most ticks on the board.  30 mins</a:t>
            </a:r>
          </a:p>
        </p:txBody>
      </p:sp>
      <p:sp>
        <p:nvSpPr>
          <p:cNvPr id="4" name="Slide Number Placeholder 3"/>
          <p:cNvSpPr>
            <a:spLocks noGrp="1"/>
          </p:cNvSpPr>
          <p:nvPr>
            <p:ph type="sldNum" sz="quarter" idx="10"/>
          </p:nvPr>
        </p:nvSpPr>
        <p:spPr/>
        <p:txBody>
          <a:bodyPr/>
          <a:lstStyle/>
          <a:p>
            <a:fld id="{F90C9569-DAAB-4FC4-A6DB-F4D425C27D07}" type="slidenum">
              <a:rPr lang="en-GB" smtClean="0"/>
              <a:t>5</a:t>
            </a:fld>
            <a:endParaRPr lang="en-GB"/>
          </a:p>
        </p:txBody>
      </p:sp>
    </p:spTree>
    <p:extLst>
      <p:ext uri="{BB962C8B-B14F-4D97-AF65-F5344CB8AC3E}">
        <p14:creationId xmlns:p14="http://schemas.microsoft.com/office/powerpoint/2010/main" val="23802925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To do:  for next Tuesday.  We are not having a lesson on Thursday.  Show next slide as example.</a:t>
            </a:r>
          </a:p>
        </p:txBody>
      </p:sp>
      <p:sp>
        <p:nvSpPr>
          <p:cNvPr id="4" name="Slide Number Placeholder 3"/>
          <p:cNvSpPr>
            <a:spLocks noGrp="1"/>
          </p:cNvSpPr>
          <p:nvPr>
            <p:ph type="sldNum" sz="quarter" idx="10"/>
          </p:nvPr>
        </p:nvSpPr>
        <p:spPr/>
        <p:txBody>
          <a:bodyPr/>
          <a:lstStyle/>
          <a:p>
            <a:fld id="{F90C9569-DAAB-4FC4-A6DB-F4D425C27D07}" type="slidenum">
              <a:rPr lang="en-GB" smtClean="0"/>
              <a:t>7</a:t>
            </a:fld>
            <a:endParaRPr lang="en-GB"/>
          </a:p>
        </p:txBody>
      </p:sp>
    </p:spTree>
    <p:extLst>
      <p:ext uri="{BB962C8B-B14F-4D97-AF65-F5344CB8AC3E}">
        <p14:creationId xmlns:p14="http://schemas.microsoft.com/office/powerpoint/2010/main" val="11365266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90C9569-DAAB-4FC4-A6DB-F4D425C27D07}" type="slidenum">
              <a:rPr lang="en-GB" smtClean="0"/>
              <a:t>8</a:t>
            </a:fld>
            <a:endParaRPr lang="en-GB"/>
          </a:p>
        </p:txBody>
      </p:sp>
    </p:spTree>
    <p:extLst>
      <p:ext uri="{BB962C8B-B14F-4D97-AF65-F5344CB8AC3E}">
        <p14:creationId xmlns:p14="http://schemas.microsoft.com/office/powerpoint/2010/main" val="23939077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67626D80-0213-4637-9C93-AAF97F7D8CD5}" type="datetimeFigureOut">
              <a:rPr lang="en-GB" smtClean="0"/>
              <a:t>10/11/2020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2B93DC8-1AEF-4F83-87C0-E1CFE92A19EB}" type="slidenum">
              <a:rPr lang="en-GB" smtClean="0"/>
              <a:t>‹#›</a:t>
            </a:fld>
            <a:endParaRPr lang="en-GB"/>
          </a:p>
        </p:txBody>
      </p:sp>
    </p:spTree>
    <p:extLst>
      <p:ext uri="{BB962C8B-B14F-4D97-AF65-F5344CB8AC3E}">
        <p14:creationId xmlns:p14="http://schemas.microsoft.com/office/powerpoint/2010/main" val="972713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7626D80-0213-4637-9C93-AAF97F7D8CD5}" type="datetimeFigureOut">
              <a:rPr lang="en-GB" smtClean="0"/>
              <a:t>10/11/2020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2B93DC8-1AEF-4F83-87C0-E1CFE92A19EB}" type="slidenum">
              <a:rPr lang="en-GB" smtClean="0"/>
              <a:t>‹#›</a:t>
            </a:fld>
            <a:endParaRPr lang="en-GB"/>
          </a:p>
        </p:txBody>
      </p:sp>
    </p:spTree>
    <p:extLst>
      <p:ext uri="{BB962C8B-B14F-4D97-AF65-F5344CB8AC3E}">
        <p14:creationId xmlns:p14="http://schemas.microsoft.com/office/powerpoint/2010/main" val="42454169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7626D80-0213-4637-9C93-AAF97F7D8CD5}" type="datetimeFigureOut">
              <a:rPr lang="en-GB" smtClean="0"/>
              <a:t>10/11/2020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2B93DC8-1AEF-4F83-87C0-E1CFE92A19EB}" type="slidenum">
              <a:rPr lang="en-GB" smtClean="0"/>
              <a:t>‹#›</a:t>
            </a:fld>
            <a:endParaRPr lang="en-GB"/>
          </a:p>
        </p:txBody>
      </p:sp>
    </p:spTree>
    <p:extLst>
      <p:ext uri="{BB962C8B-B14F-4D97-AF65-F5344CB8AC3E}">
        <p14:creationId xmlns:p14="http://schemas.microsoft.com/office/powerpoint/2010/main" val="10046007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7626D80-0213-4637-9C93-AAF97F7D8CD5}" type="datetimeFigureOut">
              <a:rPr lang="en-GB" smtClean="0"/>
              <a:t>10/11/2020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2B93DC8-1AEF-4F83-87C0-E1CFE92A19EB}" type="slidenum">
              <a:rPr lang="en-GB" smtClean="0"/>
              <a:t>‹#›</a:t>
            </a:fld>
            <a:endParaRPr lang="en-GB"/>
          </a:p>
        </p:txBody>
      </p:sp>
    </p:spTree>
    <p:extLst>
      <p:ext uri="{BB962C8B-B14F-4D97-AF65-F5344CB8AC3E}">
        <p14:creationId xmlns:p14="http://schemas.microsoft.com/office/powerpoint/2010/main" val="12935439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7626D80-0213-4637-9C93-AAF97F7D8CD5}" type="datetimeFigureOut">
              <a:rPr lang="en-GB" smtClean="0"/>
              <a:t>10/11/2020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2B93DC8-1AEF-4F83-87C0-E1CFE92A19EB}" type="slidenum">
              <a:rPr lang="en-GB" smtClean="0"/>
              <a:t>‹#›</a:t>
            </a:fld>
            <a:endParaRPr lang="en-GB"/>
          </a:p>
        </p:txBody>
      </p:sp>
    </p:spTree>
    <p:extLst>
      <p:ext uri="{BB962C8B-B14F-4D97-AF65-F5344CB8AC3E}">
        <p14:creationId xmlns:p14="http://schemas.microsoft.com/office/powerpoint/2010/main" val="3765000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67626D80-0213-4637-9C93-AAF97F7D8CD5}" type="datetimeFigureOut">
              <a:rPr lang="en-GB" smtClean="0"/>
              <a:t>10/11/2020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2B93DC8-1AEF-4F83-87C0-E1CFE92A19EB}" type="slidenum">
              <a:rPr lang="en-GB" smtClean="0"/>
              <a:t>‹#›</a:t>
            </a:fld>
            <a:endParaRPr lang="en-GB"/>
          </a:p>
        </p:txBody>
      </p:sp>
    </p:spTree>
    <p:extLst>
      <p:ext uri="{BB962C8B-B14F-4D97-AF65-F5344CB8AC3E}">
        <p14:creationId xmlns:p14="http://schemas.microsoft.com/office/powerpoint/2010/main" val="15476150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67626D80-0213-4637-9C93-AAF97F7D8CD5}" type="datetimeFigureOut">
              <a:rPr lang="en-GB" smtClean="0"/>
              <a:t>10/11/2020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2B93DC8-1AEF-4F83-87C0-E1CFE92A19EB}" type="slidenum">
              <a:rPr lang="en-GB" smtClean="0"/>
              <a:t>‹#›</a:t>
            </a:fld>
            <a:endParaRPr lang="en-GB"/>
          </a:p>
        </p:txBody>
      </p:sp>
    </p:spTree>
    <p:extLst>
      <p:ext uri="{BB962C8B-B14F-4D97-AF65-F5344CB8AC3E}">
        <p14:creationId xmlns:p14="http://schemas.microsoft.com/office/powerpoint/2010/main" val="22715147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67626D80-0213-4637-9C93-AAF97F7D8CD5}" type="datetimeFigureOut">
              <a:rPr lang="en-GB" smtClean="0"/>
              <a:t>10/11/2020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2B93DC8-1AEF-4F83-87C0-E1CFE92A19EB}" type="slidenum">
              <a:rPr lang="en-GB" smtClean="0"/>
              <a:t>‹#›</a:t>
            </a:fld>
            <a:endParaRPr lang="en-GB"/>
          </a:p>
        </p:txBody>
      </p:sp>
    </p:spTree>
    <p:extLst>
      <p:ext uri="{BB962C8B-B14F-4D97-AF65-F5344CB8AC3E}">
        <p14:creationId xmlns:p14="http://schemas.microsoft.com/office/powerpoint/2010/main" val="37968364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626D80-0213-4637-9C93-AAF97F7D8CD5}" type="datetimeFigureOut">
              <a:rPr lang="en-GB" smtClean="0"/>
              <a:t>10/11/2020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2B93DC8-1AEF-4F83-87C0-E1CFE92A19EB}" type="slidenum">
              <a:rPr lang="en-GB" smtClean="0"/>
              <a:t>‹#›</a:t>
            </a:fld>
            <a:endParaRPr lang="en-GB"/>
          </a:p>
        </p:txBody>
      </p:sp>
    </p:spTree>
    <p:extLst>
      <p:ext uri="{BB962C8B-B14F-4D97-AF65-F5344CB8AC3E}">
        <p14:creationId xmlns:p14="http://schemas.microsoft.com/office/powerpoint/2010/main" val="37917690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7626D80-0213-4637-9C93-AAF97F7D8CD5}" type="datetimeFigureOut">
              <a:rPr lang="en-GB" smtClean="0"/>
              <a:t>10/11/2020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2B93DC8-1AEF-4F83-87C0-E1CFE92A19EB}" type="slidenum">
              <a:rPr lang="en-GB" smtClean="0"/>
              <a:t>‹#›</a:t>
            </a:fld>
            <a:endParaRPr lang="en-GB"/>
          </a:p>
        </p:txBody>
      </p:sp>
    </p:spTree>
    <p:extLst>
      <p:ext uri="{BB962C8B-B14F-4D97-AF65-F5344CB8AC3E}">
        <p14:creationId xmlns:p14="http://schemas.microsoft.com/office/powerpoint/2010/main" val="30473578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7626D80-0213-4637-9C93-AAF97F7D8CD5}" type="datetimeFigureOut">
              <a:rPr lang="en-GB" smtClean="0"/>
              <a:t>10/11/2020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2B93DC8-1AEF-4F83-87C0-E1CFE92A19EB}" type="slidenum">
              <a:rPr lang="en-GB" smtClean="0"/>
              <a:t>‹#›</a:t>
            </a:fld>
            <a:endParaRPr lang="en-GB"/>
          </a:p>
        </p:txBody>
      </p:sp>
    </p:spTree>
    <p:extLst>
      <p:ext uri="{BB962C8B-B14F-4D97-AF65-F5344CB8AC3E}">
        <p14:creationId xmlns:p14="http://schemas.microsoft.com/office/powerpoint/2010/main" val="29973603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626D80-0213-4637-9C93-AAF97F7D8CD5}" type="datetimeFigureOut">
              <a:rPr lang="en-GB" smtClean="0"/>
              <a:t>10/11/2020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B93DC8-1AEF-4F83-87C0-E1CFE92A19EB}" type="slidenum">
              <a:rPr lang="en-GB" smtClean="0"/>
              <a:t>‹#›</a:t>
            </a:fld>
            <a:endParaRPr lang="en-GB"/>
          </a:p>
        </p:txBody>
      </p:sp>
    </p:spTree>
    <p:extLst>
      <p:ext uri="{BB962C8B-B14F-4D97-AF65-F5344CB8AC3E}">
        <p14:creationId xmlns:p14="http://schemas.microsoft.com/office/powerpoint/2010/main" val="41746538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youtu.be/ENEoRHLuZ1I"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dirty="0" smtClean="0"/>
              <a:t>Context of Production and Reception – Reading on to P 69</a:t>
            </a:r>
            <a:endParaRPr lang="en-GB" dirty="0"/>
          </a:p>
        </p:txBody>
      </p:sp>
      <p:sp>
        <p:nvSpPr>
          <p:cNvPr id="3" name="Subtitle 2"/>
          <p:cNvSpPr>
            <a:spLocks noGrp="1"/>
          </p:cNvSpPr>
          <p:nvPr>
            <p:ph type="subTitle" idx="1"/>
          </p:nvPr>
        </p:nvSpPr>
        <p:spPr/>
        <p:txBody>
          <a:bodyPr/>
          <a:lstStyle/>
          <a:p>
            <a:r>
              <a:rPr lang="en-GB" dirty="0"/>
              <a:t>Week 8</a:t>
            </a:r>
          </a:p>
        </p:txBody>
      </p:sp>
    </p:spTree>
    <p:extLst>
      <p:ext uri="{BB962C8B-B14F-4D97-AF65-F5344CB8AC3E}">
        <p14:creationId xmlns:p14="http://schemas.microsoft.com/office/powerpoint/2010/main" val="31227661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 58-9 A1</a:t>
            </a:r>
            <a:endParaRPr lang="en-GB" dirty="0"/>
          </a:p>
        </p:txBody>
      </p:sp>
      <p:sp>
        <p:nvSpPr>
          <p:cNvPr id="4" name="Rectangle 1"/>
          <p:cNvSpPr>
            <a:spLocks noGrp="1" noChangeArrowheads="1"/>
          </p:cNvSpPr>
          <p:nvPr>
            <p:ph idx="1"/>
          </p:nvPr>
        </p:nvSpPr>
        <p:spPr bwMode="auto">
          <a:xfrm>
            <a:off x="838200" y="2011004"/>
            <a:ext cx="8610600" cy="39805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dirty="0" smtClean="0">
              <a:ln>
                <a:noFill/>
              </a:ln>
              <a:solidFill>
                <a:schemeClr val="tx1"/>
              </a:solidFill>
              <a:effectLst/>
              <a:latin typeface="Arial" panose="020B0604020202020204" pitchFamily="34" charset="0"/>
            </a:endParaRPr>
          </a:p>
          <a:p>
            <a:pPr marL="0" indent="0">
              <a:buNone/>
            </a:pPr>
            <a:r>
              <a:rPr kumimoji="0" lang="en-US" altLang="en-US" sz="1600" b="1" i="0" u="none" strike="noStrike" cap="none" normalizeH="0" baseline="0" dirty="0" smtClean="0">
                <a:ln>
                  <a:noFill/>
                </a:ln>
                <a:solidFill>
                  <a:schemeClr val="tx1"/>
                </a:solidFill>
                <a:effectLst/>
                <a:latin typeface="Segoe UI" panose="020B0502040204020203" pitchFamily="34" charset="0"/>
                <a:cs typeface="Segoe UI" panose="020B0502040204020203" pitchFamily="34" charset="0"/>
              </a:rPr>
              <a:t>Must</a:t>
            </a:r>
            <a:r>
              <a:rPr kumimoji="0" lang="en-US" altLang="en-US" sz="1600" b="0" i="0" u="none" strike="noStrike" cap="none" normalizeH="0" baseline="0" dirty="0" smtClean="0">
                <a:ln>
                  <a:noFill/>
                </a:ln>
                <a:solidFill>
                  <a:schemeClr val="tx1"/>
                </a:solidFill>
                <a:effectLst/>
                <a:latin typeface="Segoe UI" panose="020B0502040204020203" pitchFamily="34" charset="0"/>
                <a:cs typeface="Segoe UI" panose="020B0502040204020203" pitchFamily="34" charset="0"/>
              </a:rPr>
              <a:t> write about the lexical features within the dialogue of this section. </a:t>
            </a:r>
            <a:r>
              <a:rPr kumimoji="0" lang="en-US" altLang="en-US" sz="1600" b="0" i="0" u="none" strike="noStrike" cap="none" normalizeH="0" baseline="0" dirty="0" err="1" smtClean="0">
                <a:ln>
                  <a:noFill/>
                </a:ln>
                <a:solidFill>
                  <a:schemeClr val="tx1"/>
                </a:solidFill>
                <a:effectLst/>
                <a:latin typeface="Segoe UI" panose="020B0502040204020203" pitchFamily="34" charset="0"/>
                <a:cs typeface="Segoe UI" panose="020B0502040204020203" pitchFamily="34" charset="0"/>
              </a:rPr>
              <a:t>Eg</a:t>
            </a:r>
            <a:r>
              <a:rPr lang="en-GB" sz="1600" dirty="0" smtClean="0"/>
              <a:t>  </a:t>
            </a:r>
            <a:r>
              <a:rPr lang="en-GB" sz="1600" dirty="0"/>
              <a:t>archaic lexis, typical of Johnny as he tells a story or delivers a speech (“over yonder”) </a:t>
            </a:r>
            <a:r>
              <a:rPr lang="en-GB" sz="1600" dirty="0" smtClean="0"/>
              <a:t>Also - example </a:t>
            </a:r>
            <a:r>
              <a:rPr lang="en-GB" sz="1600" dirty="0"/>
              <a:t>of stichomythic exchange, involving repetition and antithesis (“they are.  Aren’t they// I Imagine they are…) to suggest unity of the group, echoing one another, asking opinions </a:t>
            </a:r>
            <a:r>
              <a:rPr lang="en-GB" sz="1600" dirty="0" err="1"/>
              <a:t>etc</a:t>
            </a:r>
            <a:endParaRPr lang="en-GB" sz="1600" dirty="0"/>
          </a:p>
          <a:p>
            <a:pPr marL="0"/>
            <a:endParaRPr lang="en-GB" sz="1600" dirty="0"/>
          </a:p>
          <a:p>
            <a:pPr marL="0" lvl="1" indent="-457200" eaLnBrk="0" fontAlgn="base" hangingPunct="0">
              <a:lnSpc>
                <a:spcPct val="100000"/>
              </a:lnSpc>
              <a:spcBef>
                <a:spcPct val="0"/>
              </a:spcBef>
              <a:spcAft>
                <a:spcPct val="0"/>
              </a:spcAft>
              <a:buNone/>
            </a:pPr>
            <a:r>
              <a:rPr kumimoji="0" lang="en-US" altLang="en-US" sz="1600" b="1" i="0" u="none" strike="noStrike" cap="none" normalizeH="0" baseline="0" dirty="0" smtClean="0">
                <a:ln>
                  <a:noFill/>
                </a:ln>
                <a:solidFill>
                  <a:schemeClr val="tx1"/>
                </a:solidFill>
                <a:effectLst/>
                <a:latin typeface="Segoe UI" panose="020B0502040204020203" pitchFamily="34" charset="0"/>
                <a:cs typeface="Segoe UI" panose="020B0502040204020203" pitchFamily="34" charset="0"/>
              </a:rPr>
              <a:t>Should </a:t>
            </a:r>
            <a:r>
              <a:rPr kumimoji="0" lang="en-US" altLang="en-US" sz="1600" b="0" i="0" u="none" strike="noStrike" cap="none" normalizeH="0" baseline="0" dirty="0" smtClean="0">
                <a:ln>
                  <a:noFill/>
                </a:ln>
                <a:solidFill>
                  <a:schemeClr val="tx1"/>
                </a:solidFill>
                <a:effectLst/>
                <a:latin typeface="Segoe UI" panose="020B0502040204020203" pitchFamily="34" charset="0"/>
                <a:cs typeface="Segoe UI" panose="020B0502040204020203" pitchFamily="34" charset="0"/>
              </a:rPr>
              <a:t>write about the context of the scene with Johnny's story with the giant building </a:t>
            </a:r>
            <a:r>
              <a:rPr lang="en-US" altLang="en-US" sz="1600" dirty="0">
                <a:latin typeface="Segoe UI" panose="020B0502040204020203" pitchFamily="34" charset="0"/>
                <a:cs typeface="Segoe UI" panose="020B0502040204020203" pitchFamily="34" charset="0"/>
              </a:rPr>
              <a:t>S</a:t>
            </a:r>
            <a:r>
              <a:rPr kumimoji="0" lang="en-US" altLang="en-US" sz="1600" b="0" i="0" u="none" strike="noStrike" cap="none" normalizeH="0" baseline="0" dirty="0" smtClean="0">
                <a:ln>
                  <a:noFill/>
                </a:ln>
                <a:solidFill>
                  <a:schemeClr val="tx1"/>
                </a:solidFill>
                <a:effectLst/>
                <a:latin typeface="Segoe UI" panose="020B0502040204020203" pitchFamily="34" charset="0"/>
                <a:cs typeface="Segoe UI" panose="020B0502040204020203" pitchFamily="34" charset="0"/>
              </a:rPr>
              <a:t>tonehenge as well as the reaction from Ginger, the Professor, lee, Pea and Tanya.</a:t>
            </a:r>
            <a:r>
              <a:rPr kumimoji="0" lang="en-US" altLang="en-US" sz="1600" b="0" i="0" u="none" strike="noStrike" cap="none" normalizeH="0" dirty="0" smtClean="0">
                <a:ln>
                  <a:noFill/>
                </a:ln>
                <a:solidFill>
                  <a:schemeClr val="tx1"/>
                </a:solidFill>
                <a:effectLst/>
                <a:latin typeface="Segoe UI" panose="020B0502040204020203" pitchFamily="34" charset="0"/>
                <a:cs typeface="Segoe UI" panose="020B0502040204020203" pitchFamily="34" charset="0"/>
              </a:rPr>
              <a:t> This is the</a:t>
            </a:r>
            <a:r>
              <a:rPr lang="en-GB" sz="1600" dirty="0" smtClean="0"/>
              <a:t> </a:t>
            </a:r>
            <a:r>
              <a:rPr lang="en-GB" sz="1600" dirty="0"/>
              <a:t>first mention of the drum (“just bang this drum and us, the giants, we’ll hear it, and we’ll come.”)  use of direct speech to add variety – characteristic of an aural narrative (Johnny very practised at telling stories)  </a:t>
            </a:r>
          </a:p>
          <a:p>
            <a:pPr marL="0" indent="0" eaLnBrk="0" fontAlgn="base" hangingPunct="0">
              <a:lnSpc>
                <a:spcPct val="100000"/>
              </a:lnSpc>
              <a:spcBef>
                <a:spcPct val="0"/>
              </a:spcBef>
              <a:spcAft>
                <a:spcPct val="0"/>
              </a:spcAft>
              <a:buNone/>
            </a:pPr>
            <a:r>
              <a:rPr kumimoji="0" lang="en-US" altLang="en-US" sz="1600" b="0" i="0" u="none" strike="noStrike" cap="none" normalizeH="0" baseline="0" dirty="0" smtClean="0">
                <a:ln>
                  <a:noFill/>
                </a:ln>
                <a:solidFill>
                  <a:schemeClr val="tx1"/>
                </a:solidFill>
                <a:effectLst/>
              </a:rPr>
              <a:t>​</a:t>
            </a:r>
            <a:endParaRPr kumimoji="0" lang="en-US" altLang="en-US" sz="1600" b="0" i="0" u="none" strike="noStrike" cap="none" normalizeH="0" baseline="0" dirty="0" smtClean="0">
              <a:ln>
                <a:noFill/>
              </a:ln>
              <a:solidFill>
                <a:schemeClr val="tx1"/>
              </a:solidFill>
              <a:effectLst/>
              <a:latin typeface="Arial" panose="020B0604020202020204" pitchFamily="34" charset="0"/>
            </a:endParaRPr>
          </a:p>
          <a:p>
            <a:pPr marL="0" marR="0" lvl="1" indent="-45720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smtClean="0">
                <a:ln>
                  <a:noFill/>
                </a:ln>
                <a:solidFill>
                  <a:schemeClr val="tx1"/>
                </a:solidFill>
                <a:effectLst/>
                <a:latin typeface="Segoe UI" panose="020B0502040204020203" pitchFamily="34" charset="0"/>
                <a:cs typeface="Segoe UI" panose="020B0502040204020203" pitchFamily="34" charset="0"/>
              </a:rPr>
              <a:t>Could</a:t>
            </a:r>
            <a:r>
              <a:rPr kumimoji="0" lang="en-US" altLang="en-US" sz="1600" b="0" i="0" u="none" strike="noStrike" cap="none" normalizeH="0" baseline="0" dirty="0" smtClean="0">
                <a:ln>
                  <a:noFill/>
                </a:ln>
                <a:solidFill>
                  <a:schemeClr val="tx1"/>
                </a:solidFill>
                <a:effectLst/>
                <a:latin typeface="Segoe UI" panose="020B0502040204020203" pitchFamily="34" charset="0"/>
                <a:cs typeface="Segoe UI" panose="020B0502040204020203" pitchFamily="34" charset="0"/>
              </a:rPr>
              <a:t> write about the structure and debate around Johnny's story, the story is detailed with Johnny using high frequency lexis whilst sharing it. Leading to others saying short simplistic sentences, reacting to Johnny.</a:t>
            </a:r>
          </a:p>
        </p:txBody>
      </p:sp>
    </p:spTree>
    <p:extLst>
      <p:ext uri="{BB962C8B-B14F-4D97-AF65-F5344CB8AC3E}">
        <p14:creationId xmlns:p14="http://schemas.microsoft.com/office/powerpoint/2010/main" val="40850172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Pp 62-63 B1</a:t>
            </a:r>
            <a:endParaRPr lang="en-GB" dirty="0"/>
          </a:p>
        </p:txBody>
      </p:sp>
      <p:sp>
        <p:nvSpPr>
          <p:cNvPr id="3" name="Content Placeholder 2"/>
          <p:cNvSpPr>
            <a:spLocks noGrp="1"/>
          </p:cNvSpPr>
          <p:nvPr>
            <p:ph idx="1"/>
          </p:nvPr>
        </p:nvSpPr>
        <p:spPr/>
        <p:txBody>
          <a:bodyPr>
            <a:normAutofit fontScale="92500" lnSpcReduction="10000"/>
          </a:bodyPr>
          <a:lstStyle/>
          <a:p>
            <a:endParaRPr lang="en-GB" dirty="0"/>
          </a:p>
          <a:p>
            <a:r>
              <a:rPr lang="en-GB" dirty="0"/>
              <a:t>After Lee beats the drum, Marky shows up and Johnny can’t take him to the fair</a:t>
            </a:r>
          </a:p>
          <a:p>
            <a:r>
              <a:rPr lang="en-GB" dirty="0"/>
              <a:t> </a:t>
            </a:r>
            <a:r>
              <a:rPr lang="en-GB" dirty="0" smtClean="0"/>
              <a:t>Johnny </a:t>
            </a:r>
            <a:r>
              <a:rPr lang="en-GB" dirty="0"/>
              <a:t>speaks repetitively when taking to Marky – “you got a kiss for me?” Repeats this 3 times – “Coke? Pepsi?” Repeats twice – Marky straight up ignores him</a:t>
            </a:r>
          </a:p>
          <a:p>
            <a:r>
              <a:rPr lang="en-GB" dirty="0"/>
              <a:t> </a:t>
            </a:r>
            <a:r>
              <a:rPr lang="en-GB" dirty="0" smtClean="0"/>
              <a:t>Military </a:t>
            </a:r>
            <a:r>
              <a:rPr lang="en-GB" dirty="0"/>
              <a:t>lexis </a:t>
            </a:r>
            <a:r>
              <a:rPr lang="en-GB"/>
              <a:t>– </a:t>
            </a:r>
            <a:r>
              <a:rPr lang="en-GB" dirty="0" err="1"/>
              <a:t>J</a:t>
            </a:r>
            <a:r>
              <a:rPr lang="en-GB" smtClean="0"/>
              <a:t>ohnny </a:t>
            </a:r>
            <a:r>
              <a:rPr lang="en-GB" dirty="0"/>
              <a:t>dismissing his troops/followers “on you feet”, “at ease” – echoes </a:t>
            </a:r>
            <a:r>
              <a:rPr lang="en-GB" dirty="0" err="1"/>
              <a:t>pg</a:t>
            </a:r>
            <a:r>
              <a:rPr lang="en-GB" dirty="0"/>
              <a:t> 50 where Johnny declares himself “your merciless ruler”</a:t>
            </a:r>
          </a:p>
          <a:p>
            <a:r>
              <a:rPr lang="en-GB" dirty="0"/>
              <a:t> </a:t>
            </a:r>
            <a:r>
              <a:rPr lang="en-GB" dirty="0" smtClean="0"/>
              <a:t>The </a:t>
            </a:r>
            <a:r>
              <a:rPr lang="en-GB" dirty="0"/>
              <a:t>drums bang and Marky, a 6 year old shows up rather than giants – ironic as Marky is significantly smaller than giants – but in a way proves Johnny’s drum works as it brings a presence you don’t want to see</a:t>
            </a:r>
          </a:p>
          <a:p>
            <a:endParaRPr lang="en-GB" dirty="0"/>
          </a:p>
        </p:txBody>
      </p:sp>
    </p:spTree>
    <p:extLst>
      <p:ext uri="{BB962C8B-B14F-4D97-AF65-F5344CB8AC3E}">
        <p14:creationId xmlns:p14="http://schemas.microsoft.com/office/powerpoint/2010/main" val="13080415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D81227F-07C3-4B46-8CC0-EA08D79401BD}"/>
              </a:ext>
            </a:extLst>
          </p:cNvPr>
          <p:cNvSpPr txBox="1"/>
          <p:nvPr/>
        </p:nvSpPr>
        <p:spPr>
          <a:xfrm>
            <a:off x="2760133" y="336849"/>
            <a:ext cx="6925734" cy="646331"/>
          </a:xfrm>
          <a:prstGeom prst="rect">
            <a:avLst/>
          </a:prstGeom>
          <a:noFill/>
        </p:spPr>
        <p:txBody>
          <a:bodyPr wrap="square" rtlCol="0">
            <a:spAutoFit/>
          </a:bodyPr>
          <a:lstStyle/>
          <a:p>
            <a:r>
              <a:rPr lang="en-GB" sz="3600" dirty="0"/>
              <a:t>Pea and </a:t>
            </a:r>
            <a:r>
              <a:rPr lang="en-GB" sz="3600" dirty="0" smtClean="0"/>
              <a:t>Tanya – Bonnie and Millie S</a:t>
            </a:r>
            <a:endParaRPr lang="en-GB" sz="3600" dirty="0"/>
          </a:p>
        </p:txBody>
      </p:sp>
      <p:sp>
        <p:nvSpPr>
          <p:cNvPr id="5" name="TextBox 4">
            <a:extLst>
              <a:ext uri="{FF2B5EF4-FFF2-40B4-BE49-F238E27FC236}">
                <a16:creationId xmlns:a16="http://schemas.microsoft.com/office/drawing/2014/main" id="{A52B70B5-3AB9-4C54-84E9-5CF7A7EA6EE2}"/>
              </a:ext>
            </a:extLst>
          </p:cNvPr>
          <p:cNvSpPr txBox="1"/>
          <p:nvPr/>
        </p:nvSpPr>
        <p:spPr>
          <a:xfrm>
            <a:off x="437322" y="1298713"/>
            <a:ext cx="2570921" cy="4801314"/>
          </a:xfrm>
          <a:prstGeom prst="rect">
            <a:avLst/>
          </a:prstGeom>
          <a:noFill/>
        </p:spPr>
        <p:txBody>
          <a:bodyPr wrap="square" rtlCol="0">
            <a:spAutoFit/>
          </a:bodyPr>
          <a:lstStyle/>
          <a:p>
            <a:r>
              <a:rPr lang="en-GB" dirty="0"/>
              <a:t>They appear in the play as two local drunk girls who emerge from underneath Johnny’s caravan, having fallen asleep drunk there. Johnny sees these two as a nuisance; a drain on his drugs and alcohol whereas they see him in a very different light- a party host and dealer. He gets slated by Troy for being involved with ‘underage girls’ but in the classic Rooster Byron manner he shrugs it off.</a:t>
            </a:r>
          </a:p>
        </p:txBody>
      </p:sp>
      <p:sp>
        <p:nvSpPr>
          <p:cNvPr id="6" name="TextBox 5">
            <a:extLst>
              <a:ext uri="{FF2B5EF4-FFF2-40B4-BE49-F238E27FC236}">
                <a16:creationId xmlns:a16="http://schemas.microsoft.com/office/drawing/2014/main" id="{CF96FEE5-0B0E-4558-8A82-563697EAD861}"/>
              </a:ext>
            </a:extLst>
          </p:cNvPr>
          <p:cNvSpPr txBox="1"/>
          <p:nvPr/>
        </p:nvSpPr>
        <p:spPr>
          <a:xfrm>
            <a:off x="3114253" y="1052142"/>
            <a:ext cx="3273287" cy="1477328"/>
          </a:xfrm>
          <a:prstGeom prst="rect">
            <a:avLst/>
          </a:prstGeom>
          <a:noFill/>
        </p:spPr>
        <p:txBody>
          <a:bodyPr wrap="square" rtlCol="0">
            <a:spAutoFit/>
          </a:bodyPr>
          <a:lstStyle/>
          <a:p>
            <a:r>
              <a:rPr lang="en-GB" b="1" u="sng" dirty="0"/>
              <a:t>Physical attributes: </a:t>
            </a:r>
            <a:r>
              <a:rPr lang="en-GB" dirty="0"/>
              <a:t>two girls, both sixteen years old, one, Tanya, ‘plastered’ (in Pea’s words) in ‘Badger shit’ on her ‘new top’.</a:t>
            </a:r>
            <a:endParaRPr lang="en-GB" b="1" u="sng" dirty="0"/>
          </a:p>
        </p:txBody>
      </p:sp>
      <p:sp>
        <p:nvSpPr>
          <p:cNvPr id="7" name="TextBox 6">
            <a:extLst>
              <a:ext uri="{FF2B5EF4-FFF2-40B4-BE49-F238E27FC236}">
                <a16:creationId xmlns:a16="http://schemas.microsoft.com/office/drawing/2014/main" id="{00A4B198-DD69-4FF2-8712-2E927B024CED}"/>
              </a:ext>
            </a:extLst>
          </p:cNvPr>
          <p:cNvSpPr txBox="1"/>
          <p:nvPr/>
        </p:nvSpPr>
        <p:spPr>
          <a:xfrm>
            <a:off x="3213642" y="2529470"/>
            <a:ext cx="2769704" cy="2031325"/>
          </a:xfrm>
          <a:prstGeom prst="rect">
            <a:avLst/>
          </a:prstGeom>
          <a:noFill/>
        </p:spPr>
        <p:txBody>
          <a:bodyPr wrap="square" rtlCol="0">
            <a:spAutoFit/>
          </a:bodyPr>
          <a:lstStyle/>
          <a:p>
            <a:r>
              <a:rPr lang="en-GB" b="1" u="sng" dirty="0"/>
              <a:t>Language traits: </a:t>
            </a:r>
            <a:r>
              <a:rPr lang="en-GB" dirty="0"/>
              <a:t>taboo language often used, dialect is much like Johnny’s (slang, phrases and elision) suggesting he has had a large influence on them.</a:t>
            </a:r>
            <a:endParaRPr lang="en-GB" b="1" u="sng" dirty="0"/>
          </a:p>
        </p:txBody>
      </p:sp>
      <p:sp>
        <p:nvSpPr>
          <p:cNvPr id="9" name="TextBox 8">
            <a:extLst>
              <a:ext uri="{FF2B5EF4-FFF2-40B4-BE49-F238E27FC236}">
                <a16:creationId xmlns:a16="http://schemas.microsoft.com/office/drawing/2014/main" id="{A920CFAA-AAEF-431F-9F57-D4352D48F56C}"/>
              </a:ext>
            </a:extLst>
          </p:cNvPr>
          <p:cNvSpPr txBox="1"/>
          <p:nvPr/>
        </p:nvSpPr>
        <p:spPr>
          <a:xfrm>
            <a:off x="3140757" y="4733776"/>
            <a:ext cx="2570921" cy="646331"/>
          </a:xfrm>
          <a:prstGeom prst="rect">
            <a:avLst/>
          </a:prstGeom>
          <a:noFill/>
        </p:spPr>
        <p:txBody>
          <a:bodyPr wrap="square" rtlCol="0">
            <a:spAutoFit/>
          </a:bodyPr>
          <a:lstStyle/>
          <a:p>
            <a:r>
              <a:rPr lang="en-GB" b="1" u="sng" dirty="0"/>
              <a:t>Role of character: </a:t>
            </a:r>
            <a:r>
              <a:rPr lang="en-GB" dirty="0"/>
              <a:t>to represent the youth.</a:t>
            </a:r>
            <a:endParaRPr lang="en-GB" b="1" u="sng" dirty="0"/>
          </a:p>
        </p:txBody>
      </p:sp>
      <p:sp>
        <p:nvSpPr>
          <p:cNvPr id="10" name="TextBox 9">
            <a:extLst>
              <a:ext uri="{FF2B5EF4-FFF2-40B4-BE49-F238E27FC236}">
                <a16:creationId xmlns:a16="http://schemas.microsoft.com/office/drawing/2014/main" id="{3DF19612-E71D-48EB-B873-983DE0808403}"/>
              </a:ext>
            </a:extLst>
          </p:cNvPr>
          <p:cNvSpPr txBox="1"/>
          <p:nvPr/>
        </p:nvSpPr>
        <p:spPr>
          <a:xfrm>
            <a:off x="3199277" y="5497595"/>
            <a:ext cx="2769704" cy="584775"/>
          </a:xfrm>
          <a:prstGeom prst="rect">
            <a:avLst/>
          </a:prstGeom>
          <a:noFill/>
        </p:spPr>
        <p:txBody>
          <a:bodyPr wrap="square" rtlCol="0">
            <a:spAutoFit/>
          </a:bodyPr>
          <a:lstStyle/>
          <a:p>
            <a:r>
              <a:rPr lang="en-GB" sz="3200" b="1" dirty="0"/>
              <a:t>STATIC</a:t>
            </a:r>
          </a:p>
        </p:txBody>
      </p:sp>
      <p:sp>
        <p:nvSpPr>
          <p:cNvPr id="11" name="TextBox 10">
            <a:extLst>
              <a:ext uri="{FF2B5EF4-FFF2-40B4-BE49-F238E27FC236}">
                <a16:creationId xmlns:a16="http://schemas.microsoft.com/office/drawing/2014/main" id="{1408B49B-BD6C-48B8-A592-9E9DD4AB4773}"/>
              </a:ext>
            </a:extLst>
          </p:cNvPr>
          <p:cNvSpPr txBox="1"/>
          <p:nvPr/>
        </p:nvSpPr>
        <p:spPr>
          <a:xfrm>
            <a:off x="6003227" y="983180"/>
            <a:ext cx="2319131" cy="5786199"/>
          </a:xfrm>
          <a:prstGeom prst="rect">
            <a:avLst/>
          </a:prstGeom>
          <a:noFill/>
        </p:spPr>
        <p:txBody>
          <a:bodyPr wrap="square" rtlCol="0">
            <a:spAutoFit/>
          </a:bodyPr>
          <a:lstStyle/>
          <a:p>
            <a:r>
              <a:rPr lang="en-GB" b="1" u="sng" dirty="0"/>
              <a:t>Function of names: </a:t>
            </a:r>
            <a:r>
              <a:rPr lang="en-GB" sz="1600" dirty="0"/>
              <a:t>The name ‘Pea’ is more commonly associated with vegetables rather than girl’s names. It has strong connotations with nature, and I found one website that claimed the name means ‘beloved’ or ‘lover’. </a:t>
            </a:r>
            <a:r>
              <a:rPr lang="en-GB" sz="1600" dirty="0" smtClean="0"/>
              <a:t>It may refer to the fairy in </a:t>
            </a:r>
            <a:r>
              <a:rPr lang="en-GB" sz="1600" i="1" dirty="0" smtClean="0"/>
              <a:t>Midsummer's Night's Dream </a:t>
            </a:r>
            <a:r>
              <a:rPr lang="en-GB" sz="1600" dirty="0" smtClean="0"/>
              <a:t>– </a:t>
            </a:r>
            <a:r>
              <a:rPr lang="en-GB" sz="1600" dirty="0" err="1" smtClean="0"/>
              <a:t>Peasblossom</a:t>
            </a:r>
            <a:r>
              <a:rPr lang="en-GB" sz="1600" dirty="0" smtClean="0"/>
              <a:t>.  The </a:t>
            </a:r>
            <a:r>
              <a:rPr lang="en-GB" sz="1600" dirty="0"/>
              <a:t>name </a:t>
            </a:r>
            <a:r>
              <a:rPr lang="en-GB" sz="1600" i="1" dirty="0"/>
              <a:t>Tanya </a:t>
            </a:r>
            <a:r>
              <a:rPr lang="en-GB" sz="1600" dirty="0"/>
              <a:t>is of Russian origin, meaning ‘fairy princess’. </a:t>
            </a:r>
            <a:r>
              <a:rPr lang="en-GB" sz="1600" dirty="0" smtClean="0"/>
              <a:t>It echoes that of the queen of the fairies (</a:t>
            </a:r>
            <a:r>
              <a:rPr lang="en-GB" sz="1600" dirty="0" err="1" smtClean="0"/>
              <a:t>Titania</a:t>
            </a:r>
            <a:r>
              <a:rPr lang="en-GB" sz="1600" dirty="0" smtClean="0"/>
              <a:t>) in </a:t>
            </a:r>
            <a:r>
              <a:rPr lang="en-GB" sz="1600" i="1" dirty="0" smtClean="0"/>
              <a:t>Midsummer's Night's Dream.  </a:t>
            </a:r>
            <a:r>
              <a:rPr lang="en-GB" sz="1600" dirty="0" smtClean="0"/>
              <a:t>It </a:t>
            </a:r>
            <a:r>
              <a:rPr lang="en-GB" sz="1600" dirty="0"/>
              <a:t>also has strong biblical messages, and is a name honouring an early Christian martyr.</a:t>
            </a:r>
            <a:endParaRPr lang="en-GB" sz="1600" b="1" u="sng" dirty="0"/>
          </a:p>
        </p:txBody>
      </p:sp>
      <p:sp>
        <p:nvSpPr>
          <p:cNvPr id="12" name="TextBox 11">
            <a:extLst>
              <a:ext uri="{FF2B5EF4-FFF2-40B4-BE49-F238E27FC236}">
                <a16:creationId xmlns:a16="http://schemas.microsoft.com/office/drawing/2014/main" id="{610F2D1C-2882-4995-AAFF-25EB48FCDD85}"/>
              </a:ext>
            </a:extLst>
          </p:cNvPr>
          <p:cNvSpPr txBox="1"/>
          <p:nvPr/>
        </p:nvSpPr>
        <p:spPr>
          <a:xfrm>
            <a:off x="8362121" y="1298713"/>
            <a:ext cx="3273287" cy="4801314"/>
          </a:xfrm>
          <a:prstGeom prst="rect">
            <a:avLst/>
          </a:prstGeom>
          <a:noFill/>
        </p:spPr>
        <p:txBody>
          <a:bodyPr wrap="square" rtlCol="0">
            <a:spAutoFit/>
          </a:bodyPr>
          <a:lstStyle/>
          <a:p>
            <a:r>
              <a:rPr lang="en-GB" b="1" u="sng" dirty="0"/>
              <a:t>Imagery and stage directions:</a:t>
            </a:r>
            <a:r>
              <a:rPr lang="en-GB" b="1" dirty="0"/>
              <a:t> </a:t>
            </a:r>
            <a:r>
              <a:rPr lang="en-GB" dirty="0"/>
              <a:t>The first we see of Pea and Tanya, they are ‘crawling’ out from under Johnny’s caravan, almost as if they are parasites. Johnny later jokingly describes them as ‘rats’. The theme of thwarted love is prevalent around Tanya, who likes Lee but this is unrequited, with Lee saying ‘I do not want to eat your peaches’. Pea and Tanya represent the youth, and their actions mirror this: often doing lines of coke and tagging along to the older people’s conversations.</a:t>
            </a:r>
            <a:endParaRPr lang="en-GB" b="1" u="sng" dirty="0"/>
          </a:p>
        </p:txBody>
      </p:sp>
      <p:sp>
        <p:nvSpPr>
          <p:cNvPr id="13" name="TextBox 12">
            <a:extLst>
              <a:ext uri="{FF2B5EF4-FFF2-40B4-BE49-F238E27FC236}">
                <a16:creationId xmlns:a16="http://schemas.microsoft.com/office/drawing/2014/main" id="{6C861253-FC8F-4F54-96AF-8B6EE7BADB51}"/>
              </a:ext>
            </a:extLst>
          </p:cNvPr>
          <p:cNvSpPr txBox="1"/>
          <p:nvPr/>
        </p:nvSpPr>
        <p:spPr>
          <a:xfrm>
            <a:off x="8401875" y="6100027"/>
            <a:ext cx="3154016" cy="646331"/>
          </a:xfrm>
          <a:prstGeom prst="rect">
            <a:avLst/>
          </a:prstGeom>
          <a:noFill/>
        </p:spPr>
        <p:txBody>
          <a:bodyPr wrap="square" rtlCol="0">
            <a:spAutoFit/>
          </a:bodyPr>
          <a:lstStyle/>
          <a:p>
            <a:r>
              <a:rPr lang="en-GB" b="1" u="sng" dirty="0"/>
              <a:t>Foil:</a:t>
            </a:r>
            <a:r>
              <a:rPr lang="en-GB" dirty="0"/>
              <a:t> Probably the Professor, maybe Fawcett and Parsons. </a:t>
            </a:r>
            <a:endParaRPr lang="en-GB" b="1" u="sng" dirty="0"/>
          </a:p>
        </p:txBody>
      </p:sp>
    </p:spTree>
    <p:extLst>
      <p:ext uri="{BB962C8B-B14F-4D97-AF65-F5344CB8AC3E}">
        <p14:creationId xmlns:p14="http://schemas.microsoft.com/office/powerpoint/2010/main" val="11876630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Where would you place the character on the continuum?</a:t>
            </a:r>
          </a:p>
        </p:txBody>
      </p:sp>
      <p:sp>
        <p:nvSpPr>
          <p:cNvPr id="3" name="Content Placeholder 2"/>
          <p:cNvSpPr>
            <a:spLocks noGrp="1"/>
          </p:cNvSpPr>
          <p:nvPr>
            <p:ph idx="4294967295"/>
          </p:nvPr>
        </p:nvSpPr>
        <p:spPr/>
        <p:txBody>
          <a:bodyPr/>
          <a:lstStyle/>
          <a:p>
            <a:endParaRPr lang="en-GB" dirty="0"/>
          </a:p>
          <a:p>
            <a:endParaRPr lang="en-GB" dirty="0"/>
          </a:p>
          <a:p>
            <a:endParaRPr lang="en-GB" dirty="0"/>
          </a:p>
          <a:p>
            <a:endParaRPr lang="en-GB" dirty="0"/>
          </a:p>
          <a:p>
            <a:pPr marL="0" indent="0">
              <a:buNone/>
            </a:pPr>
            <a:r>
              <a:rPr lang="en-GB" dirty="0"/>
              <a:t>                                                                                                           </a:t>
            </a:r>
          </a:p>
        </p:txBody>
      </p:sp>
      <p:cxnSp>
        <p:nvCxnSpPr>
          <p:cNvPr id="5" name="Straight Arrow Connector 4"/>
          <p:cNvCxnSpPr/>
          <p:nvPr/>
        </p:nvCxnSpPr>
        <p:spPr>
          <a:xfrm>
            <a:off x="2491409" y="2968487"/>
            <a:ext cx="6387548"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flipV="1">
            <a:off x="2676939" y="4572000"/>
            <a:ext cx="6175513" cy="53009"/>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4" name="Rectangle 3"/>
          <p:cNvSpPr/>
          <p:nvPr/>
        </p:nvSpPr>
        <p:spPr>
          <a:xfrm>
            <a:off x="9780395" y="2772416"/>
            <a:ext cx="1317990" cy="400110"/>
          </a:xfrm>
          <a:prstGeom prst="rect">
            <a:avLst/>
          </a:prstGeom>
        </p:spPr>
        <p:txBody>
          <a:bodyPr wrap="none">
            <a:spAutoFit/>
          </a:bodyPr>
          <a:lstStyle/>
          <a:p>
            <a:r>
              <a:rPr lang="en-GB" sz="2000" dirty="0"/>
              <a:t>Stereotype</a:t>
            </a:r>
          </a:p>
        </p:txBody>
      </p:sp>
      <p:sp>
        <p:nvSpPr>
          <p:cNvPr id="6" name="Rectangle 5"/>
          <p:cNvSpPr/>
          <p:nvPr/>
        </p:nvSpPr>
        <p:spPr>
          <a:xfrm>
            <a:off x="9780395" y="4387334"/>
            <a:ext cx="1356012" cy="461665"/>
          </a:xfrm>
          <a:prstGeom prst="rect">
            <a:avLst/>
          </a:prstGeom>
        </p:spPr>
        <p:txBody>
          <a:bodyPr wrap="none">
            <a:spAutoFit/>
          </a:bodyPr>
          <a:lstStyle/>
          <a:p>
            <a:r>
              <a:rPr lang="en-GB" sz="2400" dirty="0"/>
              <a:t>Powerless</a:t>
            </a:r>
          </a:p>
        </p:txBody>
      </p:sp>
      <p:sp>
        <p:nvSpPr>
          <p:cNvPr id="8" name="Rectangle 7"/>
          <p:cNvSpPr/>
          <p:nvPr/>
        </p:nvSpPr>
        <p:spPr>
          <a:xfrm>
            <a:off x="582789" y="4438134"/>
            <a:ext cx="1228028" cy="461665"/>
          </a:xfrm>
          <a:prstGeom prst="rect">
            <a:avLst/>
          </a:prstGeom>
        </p:spPr>
        <p:txBody>
          <a:bodyPr wrap="none">
            <a:spAutoFit/>
          </a:bodyPr>
          <a:lstStyle/>
          <a:p>
            <a:r>
              <a:rPr lang="en-GB" sz="2400" dirty="0"/>
              <a:t>Powerful</a:t>
            </a:r>
          </a:p>
        </p:txBody>
      </p:sp>
      <p:sp>
        <p:nvSpPr>
          <p:cNvPr id="9" name="Rectangle 8"/>
          <p:cNvSpPr/>
          <p:nvPr/>
        </p:nvSpPr>
        <p:spPr>
          <a:xfrm>
            <a:off x="314894" y="2772416"/>
            <a:ext cx="996170" cy="400110"/>
          </a:xfrm>
          <a:prstGeom prst="rect">
            <a:avLst/>
          </a:prstGeom>
        </p:spPr>
        <p:txBody>
          <a:bodyPr wrap="none">
            <a:spAutoFit/>
          </a:bodyPr>
          <a:lstStyle/>
          <a:p>
            <a:r>
              <a:rPr lang="en-GB" sz="2000" dirty="0"/>
              <a:t>Realistic</a:t>
            </a:r>
          </a:p>
        </p:txBody>
      </p:sp>
    </p:spTree>
    <p:extLst>
      <p:ext uri="{BB962C8B-B14F-4D97-AF65-F5344CB8AC3E}">
        <p14:creationId xmlns:p14="http://schemas.microsoft.com/office/powerpoint/2010/main" val="2293741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4294967295"/>
          </p:nvPr>
        </p:nvSpPr>
        <p:spPr/>
        <p:txBody>
          <a:bodyPr/>
          <a:lstStyle/>
          <a:p>
            <a:endParaRPr lang="en-GB" dirty="0"/>
          </a:p>
          <a:p>
            <a:r>
              <a:rPr lang="en-GB" sz="4000" dirty="0"/>
              <a:t>Context</a:t>
            </a:r>
          </a:p>
        </p:txBody>
      </p:sp>
      <p:pic>
        <p:nvPicPr>
          <p:cNvPr id="4" name="Picture 3"/>
          <p:cNvPicPr>
            <a:picLocks noChangeAspect="1"/>
          </p:cNvPicPr>
          <p:nvPr/>
        </p:nvPicPr>
        <p:blipFill>
          <a:blip r:embed="rId3"/>
          <a:stretch>
            <a:fillRect/>
          </a:stretch>
        </p:blipFill>
        <p:spPr>
          <a:xfrm>
            <a:off x="4187688" y="1603658"/>
            <a:ext cx="4804882" cy="4595974"/>
          </a:xfrm>
          <a:prstGeom prst="rect">
            <a:avLst/>
          </a:prstGeom>
        </p:spPr>
      </p:pic>
    </p:spTree>
    <p:extLst>
      <p:ext uri="{BB962C8B-B14F-4D97-AF65-F5344CB8AC3E}">
        <p14:creationId xmlns:p14="http://schemas.microsoft.com/office/powerpoint/2010/main" val="26139330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hlinkClick r:id="rId3"/>
              </a:rPr>
              <a:t>https://youtu.be/ENEoRHLuZ1I</a:t>
            </a:r>
            <a:r>
              <a:rPr lang="en-GB" dirty="0"/>
              <a:t>:  Make notes on the following:  </a:t>
            </a:r>
            <a:br>
              <a:rPr lang="en-GB" dirty="0"/>
            </a:br>
            <a:endParaRPr lang="en-GB" dirty="0"/>
          </a:p>
        </p:txBody>
      </p:sp>
      <p:sp>
        <p:nvSpPr>
          <p:cNvPr id="3" name="Content Placeholder 2"/>
          <p:cNvSpPr>
            <a:spLocks noGrp="1"/>
          </p:cNvSpPr>
          <p:nvPr>
            <p:ph sz="quarter" idx="4294967295"/>
          </p:nvPr>
        </p:nvSpPr>
        <p:spPr>
          <a:xfrm>
            <a:off x="913774" y="2367092"/>
            <a:ext cx="10363826" cy="3424107"/>
          </a:xfrm>
          <a:prstGeom prst="rect">
            <a:avLst/>
          </a:prstGeom>
        </p:spPr>
        <p:txBody>
          <a:bodyPr/>
          <a:lstStyle/>
          <a:p>
            <a:r>
              <a:rPr lang="en-GB" dirty="0"/>
              <a:t>Your focus is on the </a:t>
            </a:r>
            <a:r>
              <a:rPr lang="en-GB" dirty="0">
                <a:solidFill>
                  <a:srgbClr val="FF0000"/>
                </a:solidFill>
              </a:rPr>
              <a:t>Production </a:t>
            </a:r>
            <a:r>
              <a:rPr lang="en-GB" dirty="0"/>
              <a:t>and </a:t>
            </a:r>
            <a:r>
              <a:rPr lang="en-GB" dirty="0">
                <a:solidFill>
                  <a:srgbClr val="FF0000"/>
                </a:solidFill>
              </a:rPr>
              <a:t>reception</a:t>
            </a:r>
            <a:r>
              <a:rPr lang="en-GB" dirty="0"/>
              <a:t> of this play</a:t>
            </a:r>
          </a:p>
          <a:p>
            <a:r>
              <a:rPr lang="en-GB" dirty="0"/>
              <a:t>Ideas behind its conception (production)</a:t>
            </a:r>
          </a:p>
          <a:p>
            <a:r>
              <a:rPr lang="en-GB" dirty="0"/>
              <a:t>Ideas behind creation of character (production)</a:t>
            </a:r>
          </a:p>
          <a:p>
            <a:r>
              <a:rPr lang="en-GB" dirty="0"/>
              <a:t>Audience reaction (reception)</a:t>
            </a:r>
          </a:p>
          <a:p>
            <a:r>
              <a:rPr lang="en-GB" dirty="0"/>
              <a:t>Critical reaction (reception)</a:t>
            </a:r>
          </a:p>
        </p:txBody>
      </p:sp>
    </p:spTree>
    <p:extLst>
      <p:ext uri="{BB962C8B-B14F-4D97-AF65-F5344CB8AC3E}">
        <p14:creationId xmlns:p14="http://schemas.microsoft.com/office/powerpoint/2010/main" val="23158490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Your Task:  Memorable quotes</a:t>
            </a:r>
            <a:r>
              <a:rPr lang="en-GB" dirty="0"/>
              <a:t/>
            </a:r>
            <a:br>
              <a:rPr lang="en-GB" dirty="0"/>
            </a:br>
            <a:endParaRPr lang="en-GB" dirty="0"/>
          </a:p>
        </p:txBody>
      </p:sp>
      <p:sp>
        <p:nvSpPr>
          <p:cNvPr id="3" name="Content Placeholder 2"/>
          <p:cNvSpPr>
            <a:spLocks noGrp="1"/>
          </p:cNvSpPr>
          <p:nvPr>
            <p:ph sz="quarter" idx="4294967295"/>
          </p:nvPr>
        </p:nvSpPr>
        <p:spPr>
          <a:xfrm>
            <a:off x="735974" y="1249492"/>
            <a:ext cx="10363826" cy="5346041"/>
          </a:xfrm>
          <a:prstGeom prst="rect">
            <a:avLst/>
          </a:prstGeom>
        </p:spPr>
        <p:txBody>
          <a:bodyPr numCol="2"/>
          <a:lstStyle/>
          <a:p>
            <a:r>
              <a:rPr lang="en-GB" sz="2000" dirty="0" smtClean="0"/>
              <a:t>about 15 year olds:  they are in a liminal period – you end up as an outsider.</a:t>
            </a:r>
          </a:p>
          <a:p>
            <a:r>
              <a:rPr lang="en-GB" sz="2000" dirty="0" smtClean="0"/>
              <a:t>What's the purpose of the land?</a:t>
            </a:r>
          </a:p>
          <a:p>
            <a:r>
              <a:rPr lang="en-GB" sz="2000" dirty="0" smtClean="0"/>
              <a:t>I wanted to include the [events] that give you </a:t>
            </a:r>
            <a:r>
              <a:rPr lang="en-GB" sz="2000" dirty="0" err="1" smtClean="0"/>
              <a:t>goosebumps</a:t>
            </a:r>
            <a:r>
              <a:rPr lang="en-GB" sz="2000" dirty="0" smtClean="0"/>
              <a:t>…</a:t>
            </a:r>
          </a:p>
          <a:p>
            <a:r>
              <a:rPr lang="en-GB" sz="2000" dirty="0" smtClean="0"/>
              <a:t>young people need to go out to have some mortal risk</a:t>
            </a:r>
          </a:p>
          <a:p>
            <a:r>
              <a:rPr lang="en-GB" sz="2000" dirty="0" smtClean="0"/>
              <a:t>initiations for young people to help them to become aware of the diamond within…</a:t>
            </a:r>
          </a:p>
          <a:p>
            <a:r>
              <a:rPr lang="en-GB" sz="2000" dirty="0" smtClean="0"/>
              <a:t>Rooster is an initiator – he loves that moment when a young person blossoms</a:t>
            </a:r>
          </a:p>
          <a:p>
            <a:r>
              <a:rPr lang="en-GB" sz="2000" dirty="0" smtClean="0"/>
              <a:t>Hero or anti hero – he is also a kid himself.  He has chosen not to grow up, and never to become a part of adult society.</a:t>
            </a:r>
          </a:p>
          <a:p>
            <a:r>
              <a:rPr lang="en-GB" sz="2000" dirty="0" smtClean="0"/>
              <a:t>Desire to stay when we need to go, to go when we need to stay</a:t>
            </a:r>
          </a:p>
          <a:p>
            <a:r>
              <a:rPr lang="en-GB" sz="2000" dirty="0" smtClean="0"/>
              <a:t>wishing to remain when he needs to move on to a different state</a:t>
            </a:r>
          </a:p>
          <a:p>
            <a:r>
              <a:rPr lang="en-GB" sz="2000" dirty="0" smtClean="0"/>
              <a:t>If they correspond to literary works then it's by accident</a:t>
            </a:r>
          </a:p>
          <a:p>
            <a:r>
              <a:rPr lang="en-GB" sz="2000" dirty="0" smtClean="0"/>
              <a:t>I like the idea of a play being set outside</a:t>
            </a:r>
          </a:p>
          <a:p>
            <a:r>
              <a:rPr lang="en-GB" sz="2000" dirty="0" smtClean="0"/>
              <a:t>We need larger stories – mythological stories</a:t>
            </a:r>
          </a:p>
          <a:p>
            <a:r>
              <a:rPr lang="en-GB" sz="2000" dirty="0" smtClean="0"/>
              <a:t>[The play] is not a crossword puzzle you need to solve</a:t>
            </a:r>
          </a:p>
          <a:p>
            <a:r>
              <a:rPr lang="en-GB" sz="2000" dirty="0" smtClean="0"/>
              <a:t>Need to encounter the major things in life – births and deaths, loves and joys</a:t>
            </a:r>
            <a:endParaRPr lang="en-GB" sz="2000" dirty="0"/>
          </a:p>
        </p:txBody>
      </p:sp>
    </p:spTree>
    <p:extLst>
      <p:ext uri="{BB962C8B-B14F-4D97-AF65-F5344CB8AC3E}">
        <p14:creationId xmlns:p14="http://schemas.microsoft.com/office/powerpoint/2010/main" val="14423366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fade">
                                      <p:cBhvr>
                                        <p:cTn id="52" dur="5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fade">
                                      <p:cBhvr>
                                        <p:cTn id="57" dur="500"/>
                                        <p:tgtEl>
                                          <p:spTgt spid="3">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3">
                                            <p:txEl>
                                              <p:pRg st="11" end="11"/>
                                            </p:txEl>
                                          </p:spTgt>
                                        </p:tgtEl>
                                        <p:attrNameLst>
                                          <p:attrName>style.visibility</p:attrName>
                                        </p:attrNameLst>
                                      </p:cBhvr>
                                      <p:to>
                                        <p:strVal val="visible"/>
                                      </p:to>
                                    </p:set>
                                    <p:animEffect transition="in" filter="fade">
                                      <p:cBhvr>
                                        <p:cTn id="62" dur="500"/>
                                        <p:tgtEl>
                                          <p:spTgt spid="3">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nodeType="clickEffect">
                                  <p:stCondLst>
                                    <p:cond delay="0"/>
                                  </p:stCondLst>
                                  <p:childTnLst>
                                    <p:set>
                                      <p:cBhvr>
                                        <p:cTn id="66" dur="1" fill="hold">
                                          <p:stCondLst>
                                            <p:cond delay="0"/>
                                          </p:stCondLst>
                                        </p:cTn>
                                        <p:tgtEl>
                                          <p:spTgt spid="3">
                                            <p:txEl>
                                              <p:pRg st="12" end="12"/>
                                            </p:txEl>
                                          </p:spTgt>
                                        </p:tgtEl>
                                        <p:attrNameLst>
                                          <p:attrName>style.visibility</p:attrName>
                                        </p:attrNameLst>
                                      </p:cBhvr>
                                      <p:to>
                                        <p:strVal val="visible"/>
                                      </p:to>
                                    </p:set>
                                    <p:animEffect transition="in" filter="fade">
                                      <p:cBhvr>
                                        <p:cTn id="67" dur="500"/>
                                        <p:tgtEl>
                                          <p:spTgt spid="3">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nodeType="clickEffect">
                                  <p:stCondLst>
                                    <p:cond delay="0"/>
                                  </p:stCondLst>
                                  <p:childTnLst>
                                    <p:set>
                                      <p:cBhvr>
                                        <p:cTn id="71" dur="1" fill="hold">
                                          <p:stCondLst>
                                            <p:cond delay="0"/>
                                          </p:stCondLst>
                                        </p:cTn>
                                        <p:tgtEl>
                                          <p:spTgt spid="3">
                                            <p:txEl>
                                              <p:pRg st="13" end="13"/>
                                            </p:txEl>
                                          </p:spTgt>
                                        </p:tgtEl>
                                        <p:attrNameLst>
                                          <p:attrName>style.visibility</p:attrName>
                                        </p:attrNameLst>
                                      </p:cBhvr>
                                      <p:to>
                                        <p:strVal val="visible"/>
                                      </p:to>
                                    </p:set>
                                    <p:animEffect transition="in" filter="fade">
                                      <p:cBhvr>
                                        <p:cTn id="72" dur="500"/>
                                        <p:tgtEl>
                                          <p:spTgt spid="3">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Your </a:t>
            </a:r>
            <a:r>
              <a:rPr lang="en-GB" dirty="0" smtClean="0"/>
              <a:t>task p 57-69</a:t>
            </a:r>
            <a:endParaRPr lang="en-GB" dirty="0"/>
          </a:p>
        </p:txBody>
      </p:sp>
      <p:sp>
        <p:nvSpPr>
          <p:cNvPr id="3" name="Content Placeholder 2"/>
          <p:cNvSpPr>
            <a:spLocks noGrp="1"/>
          </p:cNvSpPr>
          <p:nvPr>
            <p:ph sz="quarter" idx="4294967295"/>
          </p:nvPr>
        </p:nvSpPr>
        <p:spPr>
          <a:xfrm>
            <a:off x="913774" y="2367092"/>
            <a:ext cx="10363826" cy="3424107"/>
          </a:xfrm>
          <a:prstGeom prst="rect">
            <a:avLst/>
          </a:prstGeom>
        </p:spPr>
        <p:txBody>
          <a:bodyPr>
            <a:normAutofit fontScale="70000" lnSpcReduction="20000"/>
          </a:bodyPr>
          <a:lstStyle/>
          <a:p>
            <a:r>
              <a:rPr lang="en-GB" dirty="0"/>
              <a:t>Read the two pages allocated to you.</a:t>
            </a:r>
          </a:p>
          <a:p>
            <a:r>
              <a:rPr lang="en-GB" dirty="0"/>
              <a:t>Summarise in one sentence</a:t>
            </a:r>
          </a:p>
          <a:p>
            <a:r>
              <a:rPr lang="en-GB" dirty="0"/>
              <a:t>If you were set this as an extract, </a:t>
            </a:r>
          </a:p>
          <a:p>
            <a:r>
              <a:rPr lang="en-GB" dirty="0"/>
              <a:t>what </a:t>
            </a:r>
            <a:r>
              <a:rPr lang="en-GB" dirty="0">
                <a:solidFill>
                  <a:srgbClr val="FF0000"/>
                </a:solidFill>
              </a:rPr>
              <a:t>m</a:t>
            </a:r>
            <a:r>
              <a:rPr lang="en-GB" dirty="0" smtClean="0">
                <a:solidFill>
                  <a:srgbClr val="FF0000"/>
                </a:solidFill>
              </a:rPr>
              <a:t>ust</a:t>
            </a:r>
            <a:r>
              <a:rPr lang="en-GB" dirty="0" smtClean="0"/>
              <a:t> </a:t>
            </a:r>
            <a:r>
              <a:rPr lang="en-GB" dirty="0"/>
              <a:t>you write about</a:t>
            </a:r>
          </a:p>
          <a:p>
            <a:r>
              <a:rPr lang="en-GB" dirty="0"/>
              <a:t>What </a:t>
            </a:r>
            <a:r>
              <a:rPr lang="en-GB" dirty="0">
                <a:solidFill>
                  <a:srgbClr val="FF0000"/>
                </a:solidFill>
              </a:rPr>
              <a:t>should</a:t>
            </a:r>
            <a:r>
              <a:rPr lang="en-GB" dirty="0"/>
              <a:t> you write about</a:t>
            </a:r>
          </a:p>
          <a:p>
            <a:r>
              <a:rPr lang="en-GB" dirty="0"/>
              <a:t>What </a:t>
            </a:r>
            <a:r>
              <a:rPr lang="en-GB" dirty="0">
                <a:solidFill>
                  <a:srgbClr val="FF0000"/>
                </a:solidFill>
              </a:rPr>
              <a:t>could</a:t>
            </a:r>
            <a:r>
              <a:rPr lang="en-GB" dirty="0"/>
              <a:t> you write about?</a:t>
            </a:r>
          </a:p>
          <a:p>
            <a:r>
              <a:rPr lang="en-GB" dirty="0"/>
              <a:t>Remember:  you are always thinking about context, stylistic analysis, dramatic features, discourse etc</a:t>
            </a:r>
            <a:r>
              <a:rPr lang="en-GB" dirty="0" smtClean="0"/>
              <a:t>.</a:t>
            </a:r>
          </a:p>
          <a:p>
            <a:r>
              <a:rPr lang="en-GB" b="1" dirty="0" smtClean="0"/>
              <a:t>Please produce a written response. </a:t>
            </a:r>
          </a:p>
          <a:p>
            <a:r>
              <a:rPr lang="en-GB" b="1" dirty="0" smtClean="0"/>
              <a:t>You will feedback to the class.</a:t>
            </a:r>
            <a:endParaRPr lang="en-GB" b="1" dirty="0"/>
          </a:p>
        </p:txBody>
      </p:sp>
    </p:spTree>
    <p:extLst>
      <p:ext uri="{BB962C8B-B14F-4D97-AF65-F5344CB8AC3E}">
        <p14:creationId xmlns:p14="http://schemas.microsoft.com/office/powerpoint/2010/main" val="32797654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graphicFrame>
        <p:nvGraphicFramePr>
          <p:cNvPr id="4" name="Content Placeholder 3"/>
          <p:cNvGraphicFramePr>
            <a:graphicFrameLocks noGrp="1"/>
          </p:cNvGraphicFramePr>
          <p:nvPr>
            <p:ph sz="quarter" idx="4294967295"/>
            <p:extLst/>
          </p:nvPr>
        </p:nvGraphicFramePr>
        <p:xfrm>
          <a:off x="749300" y="914400"/>
          <a:ext cx="10528925" cy="5964975"/>
        </p:xfrm>
        <a:graphic>
          <a:graphicData uri="http://schemas.openxmlformats.org/drawingml/2006/table">
            <a:tbl>
              <a:tblPr firstRow="1" firstCol="1" bandRow="1">
                <a:tableStyleId>{5C22544A-7EE6-4342-B048-85BDC9FD1C3A}</a:tableStyleId>
              </a:tblPr>
              <a:tblGrid>
                <a:gridCol w="802719">
                  <a:extLst>
                    <a:ext uri="{9D8B030D-6E8A-4147-A177-3AD203B41FA5}">
                      <a16:colId xmlns:a16="http://schemas.microsoft.com/office/drawing/2014/main" val="1934292735"/>
                    </a:ext>
                  </a:extLst>
                </a:gridCol>
                <a:gridCol w="1824292">
                  <a:extLst>
                    <a:ext uri="{9D8B030D-6E8A-4147-A177-3AD203B41FA5}">
                      <a16:colId xmlns:a16="http://schemas.microsoft.com/office/drawing/2014/main" val="240395114"/>
                    </a:ext>
                  </a:extLst>
                </a:gridCol>
                <a:gridCol w="2521839">
                  <a:extLst>
                    <a:ext uri="{9D8B030D-6E8A-4147-A177-3AD203B41FA5}">
                      <a16:colId xmlns:a16="http://schemas.microsoft.com/office/drawing/2014/main" val="225306167"/>
                    </a:ext>
                  </a:extLst>
                </a:gridCol>
                <a:gridCol w="2411251">
                  <a:extLst>
                    <a:ext uri="{9D8B030D-6E8A-4147-A177-3AD203B41FA5}">
                      <a16:colId xmlns:a16="http://schemas.microsoft.com/office/drawing/2014/main" val="3626493953"/>
                    </a:ext>
                  </a:extLst>
                </a:gridCol>
                <a:gridCol w="2968824">
                  <a:extLst>
                    <a:ext uri="{9D8B030D-6E8A-4147-A177-3AD203B41FA5}">
                      <a16:colId xmlns:a16="http://schemas.microsoft.com/office/drawing/2014/main" val="2574851360"/>
                    </a:ext>
                  </a:extLst>
                </a:gridCol>
              </a:tblGrid>
              <a:tr h="1269023">
                <a:tc>
                  <a:txBody>
                    <a:bodyPr/>
                    <a:lstStyle/>
                    <a:p>
                      <a:pPr>
                        <a:lnSpc>
                          <a:spcPct val="107000"/>
                        </a:lnSpc>
                        <a:spcAft>
                          <a:spcPts val="0"/>
                        </a:spcAft>
                      </a:pPr>
                      <a:r>
                        <a:rPr lang="en-GB" sz="1800">
                          <a:effectLst/>
                        </a:rPr>
                        <a:t> </a:t>
                      </a:r>
                    </a:p>
                    <a:p>
                      <a:pPr>
                        <a:lnSpc>
                          <a:spcPct val="107000"/>
                        </a:lnSpc>
                        <a:spcAft>
                          <a:spcPts val="0"/>
                        </a:spcAft>
                      </a:pPr>
                      <a:r>
                        <a:rPr lang="en-GB" sz="1800">
                          <a:effectLst/>
                        </a:rPr>
                        <a:t>Page Numbers</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800">
                          <a:effectLst/>
                        </a:rPr>
                        <a:t> </a:t>
                      </a:r>
                    </a:p>
                    <a:p>
                      <a:pPr>
                        <a:lnSpc>
                          <a:spcPct val="107000"/>
                        </a:lnSpc>
                        <a:spcAft>
                          <a:spcPts val="0"/>
                        </a:spcAft>
                      </a:pPr>
                      <a:r>
                        <a:rPr lang="en-GB" sz="1800">
                          <a:effectLst/>
                        </a:rPr>
                        <a:t>The pages in a sentence</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800">
                          <a:effectLst/>
                        </a:rPr>
                        <a:t> </a:t>
                      </a:r>
                    </a:p>
                    <a:p>
                      <a:pPr>
                        <a:lnSpc>
                          <a:spcPct val="107000"/>
                        </a:lnSpc>
                        <a:spcAft>
                          <a:spcPts val="0"/>
                        </a:spcAft>
                      </a:pPr>
                      <a:r>
                        <a:rPr lang="en-GB" sz="1800">
                          <a:effectLst/>
                        </a:rPr>
                        <a:t>If writing on this extract you MUST write about…</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800">
                          <a:effectLst/>
                        </a:rPr>
                        <a:t> </a:t>
                      </a:r>
                    </a:p>
                    <a:p>
                      <a:pPr>
                        <a:lnSpc>
                          <a:spcPct val="107000"/>
                        </a:lnSpc>
                        <a:spcAft>
                          <a:spcPts val="0"/>
                        </a:spcAft>
                      </a:pPr>
                      <a:r>
                        <a:rPr lang="en-GB" sz="1800">
                          <a:effectLst/>
                        </a:rPr>
                        <a:t>If writing on this extract you SHOULD write about….</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800" dirty="0">
                          <a:effectLst/>
                        </a:rPr>
                        <a:t> </a:t>
                      </a:r>
                    </a:p>
                    <a:p>
                      <a:pPr>
                        <a:lnSpc>
                          <a:spcPct val="107000"/>
                        </a:lnSpc>
                        <a:spcAft>
                          <a:spcPts val="0"/>
                        </a:spcAft>
                      </a:pPr>
                      <a:r>
                        <a:rPr lang="en-GB" sz="1800" dirty="0">
                          <a:effectLst/>
                        </a:rPr>
                        <a:t>If writing on this extract you COULD write about…</a:t>
                      </a:r>
                    </a:p>
                    <a:p>
                      <a:pPr>
                        <a:lnSpc>
                          <a:spcPct val="107000"/>
                        </a:lnSpc>
                        <a:spcAft>
                          <a:spcPts val="0"/>
                        </a:spcAft>
                      </a:pPr>
                      <a:r>
                        <a:rPr lang="en-GB" sz="1800" dirty="0">
                          <a:effectLst/>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247943196"/>
                  </a:ext>
                </a:extLst>
              </a:tr>
              <a:tr h="3836377">
                <a:tc>
                  <a:txBody>
                    <a:bodyPr/>
                    <a:lstStyle/>
                    <a:p>
                      <a:pPr>
                        <a:lnSpc>
                          <a:spcPct val="107000"/>
                        </a:lnSpc>
                        <a:spcAft>
                          <a:spcPts val="0"/>
                        </a:spcAft>
                      </a:pPr>
                      <a:r>
                        <a:rPr lang="en-GB" sz="1800" dirty="0">
                          <a:effectLst/>
                        </a:rPr>
                        <a:t> </a:t>
                      </a:r>
                    </a:p>
                    <a:p>
                      <a:pPr>
                        <a:lnSpc>
                          <a:spcPct val="107000"/>
                        </a:lnSpc>
                        <a:spcAft>
                          <a:spcPts val="0"/>
                        </a:spcAft>
                      </a:pPr>
                      <a:r>
                        <a:rPr lang="en-GB" sz="1800" dirty="0">
                          <a:effectLst/>
                        </a:rPr>
                        <a:t>pp 50-51</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800" dirty="0">
                          <a:effectLst/>
                        </a:rPr>
                        <a:t> </a:t>
                      </a:r>
                    </a:p>
                    <a:p>
                      <a:pPr>
                        <a:lnSpc>
                          <a:spcPct val="107000"/>
                        </a:lnSpc>
                        <a:spcAft>
                          <a:spcPts val="0"/>
                        </a:spcAft>
                      </a:pPr>
                      <a:r>
                        <a:rPr lang="en-GB" sz="1800" dirty="0">
                          <a:effectLst/>
                        </a:rPr>
                        <a:t>Johnny calls on his band of “outcasts.  Leeches. Undesirables.” to celebrate, to fight against the council, and to say farewell to Lee</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800" dirty="0">
                          <a:effectLst/>
                        </a:rPr>
                        <a:t> </a:t>
                      </a:r>
                    </a:p>
                    <a:p>
                      <a:pPr>
                        <a:lnSpc>
                          <a:spcPct val="107000"/>
                        </a:lnSpc>
                        <a:spcAft>
                          <a:spcPts val="0"/>
                        </a:spcAft>
                      </a:pPr>
                      <a:r>
                        <a:rPr lang="en-GB" sz="1800" b="1" dirty="0">
                          <a:effectLst/>
                        </a:rPr>
                        <a:t>Context:  </a:t>
                      </a:r>
                      <a:r>
                        <a:rPr lang="en-GB" sz="1800" dirty="0">
                          <a:effectLst/>
                        </a:rPr>
                        <a:t>the comedic convention of the Lord of Misrule is clear here, as Johnny declares himself “your merciless ruler”, and addresses the group as the “minions of my kingdom”.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800" dirty="0">
                          <a:effectLst/>
                        </a:rPr>
                        <a:t> </a:t>
                      </a:r>
                    </a:p>
                    <a:p>
                      <a:pPr>
                        <a:lnSpc>
                          <a:spcPct val="107000"/>
                        </a:lnSpc>
                        <a:spcAft>
                          <a:spcPts val="0"/>
                        </a:spcAft>
                      </a:pPr>
                      <a:r>
                        <a:rPr lang="en-GB" sz="1800" b="1" dirty="0">
                          <a:effectLst/>
                        </a:rPr>
                        <a:t>Lexis and syntax:  </a:t>
                      </a:r>
                      <a:r>
                        <a:rPr lang="en-GB" sz="1800" dirty="0">
                          <a:effectLst/>
                        </a:rPr>
                        <a:t>Johnny uses rhetorical discourse in his speech, including alliteration (“bounty is bestowed” </a:t>
                      </a:r>
                      <a:r>
                        <a:rPr lang="en-GB" sz="1800" dirty="0" err="1">
                          <a:effectLst/>
                        </a:rPr>
                        <a:t>etc</a:t>
                      </a:r>
                      <a:r>
                        <a:rPr lang="en-GB" sz="1800" dirty="0">
                          <a:effectLst/>
                        </a:rPr>
                        <a:t>), the triple (“we draw… push back… drive them” </a:t>
                      </a:r>
                      <a:r>
                        <a:rPr lang="en-GB" sz="1800" dirty="0" err="1">
                          <a:effectLst/>
                        </a:rPr>
                        <a:t>etc</a:t>
                      </a:r>
                      <a:r>
                        <a:rPr lang="en-GB" sz="1800" dirty="0">
                          <a:effectLst/>
                        </a:rPr>
                        <a:t>) and archaic lexis (“fair score year”):  to both entertain in his parody of the rhetorical style, and also to persuade his audience.</a:t>
                      </a:r>
                    </a:p>
                    <a:p>
                      <a:pPr>
                        <a:lnSpc>
                          <a:spcPct val="107000"/>
                        </a:lnSpc>
                        <a:spcAft>
                          <a:spcPts val="0"/>
                        </a:spcAft>
                      </a:pPr>
                      <a:r>
                        <a:rPr lang="en-GB" sz="1800" dirty="0">
                          <a:effectLst/>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Bef>
                          <a:spcPts val="1200"/>
                        </a:spcBef>
                        <a:spcAft>
                          <a:spcPts val="0"/>
                        </a:spcAft>
                      </a:pPr>
                      <a:endParaRPr lang="en-GB" sz="1800" dirty="0">
                        <a:effectLst/>
                      </a:endParaRPr>
                    </a:p>
                    <a:p>
                      <a:pPr>
                        <a:lnSpc>
                          <a:spcPct val="107000"/>
                        </a:lnSpc>
                        <a:spcBef>
                          <a:spcPts val="0"/>
                        </a:spcBef>
                        <a:spcAft>
                          <a:spcPts val="0"/>
                        </a:spcAft>
                      </a:pPr>
                      <a:r>
                        <a:rPr lang="en-GB" sz="1800" b="1" dirty="0">
                          <a:effectLst/>
                        </a:rPr>
                        <a:t>Stylistic:  </a:t>
                      </a:r>
                      <a:r>
                        <a:rPr lang="en-GB" sz="1800" dirty="0">
                          <a:effectLst/>
                        </a:rPr>
                        <a:t>contrast of the low frequency and variety of lexis of Johnny (“vale” “decreed” “banquet”) and the lexical repetitions of Lee (“thank you” (x3) “and” (x3) right” (x4)) to indicate Lee’s emotional turmoil, contrasting to Johnny’s confident public speaking.  Also echoing p 20 – (“Then. Right. Then. Right. </a:t>
                      </a:r>
                      <a:r>
                        <a:rPr lang="en-GB" sz="1800" dirty="0" err="1">
                          <a:effectLst/>
                        </a:rPr>
                        <a:t>etc</a:t>
                      </a:r>
                      <a:r>
                        <a:rPr lang="en-GB" sz="1800" dirty="0">
                          <a:effectLst/>
                        </a:rPr>
                        <a:t>) depicting Lee’s idiolect.</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271628008"/>
                  </a:ext>
                </a:extLst>
              </a:tr>
            </a:tbl>
          </a:graphicData>
        </a:graphic>
      </p:graphicFrame>
    </p:spTree>
    <p:extLst>
      <p:ext uri="{BB962C8B-B14F-4D97-AF65-F5344CB8AC3E}">
        <p14:creationId xmlns:p14="http://schemas.microsoft.com/office/powerpoint/2010/main" val="26795607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Some notes to get you started….</a:t>
            </a:r>
            <a:endParaRPr lang="en-GB" dirty="0"/>
          </a:p>
        </p:txBody>
      </p:sp>
      <p:sp>
        <p:nvSpPr>
          <p:cNvPr id="3" name="Content Placeholder 2"/>
          <p:cNvSpPr>
            <a:spLocks noGrp="1"/>
          </p:cNvSpPr>
          <p:nvPr>
            <p:ph idx="1"/>
          </p:nvPr>
        </p:nvSpPr>
        <p:spPr>
          <a:xfrm>
            <a:off x="508000" y="1447800"/>
            <a:ext cx="10845800" cy="5105400"/>
          </a:xfrm>
        </p:spPr>
        <p:txBody>
          <a:bodyPr numCol="2">
            <a:normAutofit fontScale="40000" lnSpcReduction="20000"/>
          </a:bodyPr>
          <a:lstStyle/>
          <a:p>
            <a:r>
              <a:rPr lang="en-GB" b="1" dirty="0" smtClean="0">
                <a:solidFill>
                  <a:srgbClr val="FF0000"/>
                </a:solidFill>
              </a:rPr>
              <a:t>pp 57</a:t>
            </a:r>
          </a:p>
          <a:p>
            <a:r>
              <a:rPr lang="en-GB" b="1" dirty="0" smtClean="0"/>
              <a:t>Lexis:  </a:t>
            </a:r>
            <a:r>
              <a:rPr lang="en-GB" dirty="0" smtClean="0"/>
              <a:t>use of proper nouns to add veracity ("A14 outside Upavon" </a:t>
            </a:r>
            <a:r>
              <a:rPr lang="en-GB" dirty="0" err="1" smtClean="0"/>
              <a:t>etc</a:t>
            </a:r>
            <a:r>
              <a:rPr lang="en-GB" dirty="0" smtClean="0"/>
              <a:t>) – characteristic of Johnny's storytelling</a:t>
            </a:r>
          </a:p>
          <a:p>
            <a:r>
              <a:rPr lang="en-GB" b="1" dirty="0" smtClean="0"/>
              <a:t>Discourse:  </a:t>
            </a:r>
            <a:r>
              <a:rPr lang="en-GB" dirty="0" smtClean="0"/>
              <a:t>use of dialect "bluff" meaning "cliff" – indication of Johnny's origins in the West Country</a:t>
            </a:r>
          </a:p>
          <a:p>
            <a:r>
              <a:rPr lang="en-GB" b="1" dirty="0" smtClean="0"/>
              <a:t>Dramatic:  </a:t>
            </a:r>
            <a:r>
              <a:rPr lang="en-GB" dirty="0" smtClean="0"/>
              <a:t>Litotes used for comedic effect:  "we got to chatting"</a:t>
            </a:r>
          </a:p>
          <a:p>
            <a:r>
              <a:rPr lang="en-GB" b="1" dirty="0" smtClean="0">
                <a:solidFill>
                  <a:srgbClr val="FF0000"/>
                </a:solidFill>
              </a:rPr>
              <a:t>pp </a:t>
            </a:r>
            <a:r>
              <a:rPr lang="en-GB" b="1" dirty="0">
                <a:solidFill>
                  <a:srgbClr val="FF0000"/>
                </a:solidFill>
              </a:rPr>
              <a:t>58-59 </a:t>
            </a:r>
          </a:p>
          <a:p>
            <a:r>
              <a:rPr lang="en-GB" b="1" dirty="0"/>
              <a:t>Lexis:</a:t>
            </a:r>
            <a:r>
              <a:rPr lang="en-GB" dirty="0"/>
              <a:t>  archaic lexis, typical of Johnny as he tells a story or delivers a speech (“over yonder”)  </a:t>
            </a:r>
          </a:p>
          <a:p>
            <a:r>
              <a:rPr lang="en-GB" b="1" dirty="0"/>
              <a:t>Motif:</a:t>
            </a:r>
            <a:r>
              <a:rPr lang="en-GB" dirty="0"/>
              <a:t>  the first mention of the drum (“just bang this drum and us, the giants, we’ll hear it, and we’ll come.”)  use of direct speech to add variety – characteristic of an aural narrative (Johnny very practised at telling stories)  </a:t>
            </a:r>
          </a:p>
          <a:p>
            <a:r>
              <a:rPr lang="en-GB" b="1" dirty="0"/>
              <a:t>Dramatic:</a:t>
            </a:r>
            <a:r>
              <a:rPr lang="en-GB" dirty="0"/>
              <a:t>  example of stichomythic exchange, involving repetition and antithesis (“they are.  Aren’t they// I Imagine they are…) to suggest unity of the group, echoing one another, asking opinions </a:t>
            </a:r>
            <a:r>
              <a:rPr lang="en-GB" dirty="0" err="1"/>
              <a:t>etc</a:t>
            </a:r>
            <a:endParaRPr lang="en-GB" dirty="0"/>
          </a:p>
          <a:p>
            <a:r>
              <a:rPr lang="en-GB" b="1" dirty="0">
                <a:solidFill>
                  <a:srgbClr val="FF0000"/>
                </a:solidFill>
              </a:rPr>
              <a:t>pp 60-61</a:t>
            </a:r>
            <a:endParaRPr lang="en-GB" dirty="0">
              <a:solidFill>
                <a:srgbClr val="FF0000"/>
              </a:solidFill>
            </a:endParaRPr>
          </a:p>
          <a:p>
            <a:r>
              <a:rPr lang="en-GB" b="1" dirty="0"/>
              <a:t>Lexis:</a:t>
            </a:r>
            <a:r>
              <a:rPr lang="en-GB" dirty="0"/>
              <a:t>  contrast of taboo language (“weird shit”), and the subject specific lexis (“runes”) – indicating Lee’s desire to downwardly converge to Ginger, countered by his knowledge.  </a:t>
            </a:r>
          </a:p>
          <a:p>
            <a:r>
              <a:rPr lang="en-GB" b="1" dirty="0"/>
              <a:t>Stylistic:</a:t>
            </a:r>
            <a:r>
              <a:rPr lang="en-GB" dirty="0"/>
              <a:t>  syntactical repetition of “not unless… not unless… you don’t want to”  three warnings – religious echoes, of the significance of the number three.  This is also the third time he has produced “proof” of his stories (see p 12, p 50)  </a:t>
            </a:r>
          </a:p>
          <a:p>
            <a:r>
              <a:rPr lang="en-GB" b="1" dirty="0"/>
              <a:t>Stylistic:</a:t>
            </a:r>
            <a:r>
              <a:rPr lang="en-GB" dirty="0"/>
              <a:t>  Interrogatives repeated 10 times – to create sense of uncertainty.</a:t>
            </a:r>
          </a:p>
          <a:p>
            <a:r>
              <a:rPr lang="en-GB" b="1" dirty="0">
                <a:solidFill>
                  <a:srgbClr val="FF0000"/>
                </a:solidFill>
              </a:rPr>
              <a:t>pp 62-63 </a:t>
            </a:r>
            <a:endParaRPr lang="en-GB" dirty="0">
              <a:solidFill>
                <a:srgbClr val="FF0000"/>
              </a:solidFill>
            </a:endParaRPr>
          </a:p>
          <a:p>
            <a:r>
              <a:rPr lang="en-GB" b="1" dirty="0"/>
              <a:t>Lexis:</a:t>
            </a:r>
            <a:r>
              <a:rPr lang="en-GB" dirty="0"/>
              <a:t>  lexical clusters of the military (“at ease” “you sorry lot” </a:t>
            </a:r>
            <a:r>
              <a:rPr lang="en-GB" dirty="0" err="1"/>
              <a:t>etc</a:t>
            </a:r>
            <a:r>
              <a:rPr lang="en-GB" dirty="0"/>
              <a:t>) – echoes of the solidarity felt at the start of the act, and of Johnny lining them up.  </a:t>
            </a:r>
          </a:p>
          <a:p>
            <a:r>
              <a:rPr lang="en-GB" b="1" dirty="0"/>
              <a:t>Dramatic:</a:t>
            </a:r>
            <a:r>
              <a:rPr lang="en-GB" dirty="0"/>
              <a:t>  Mark has no voice at this point.  He is functioning to reveal a different aspect of Johnny’s character.  </a:t>
            </a:r>
          </a:p>
          <a:p>
            <a:r>
              <a:rPr lang="en-GB" b="1" dirty="0"/>
              <a:t>Dramatic:</a:t>
            </a:r>
            <a:r>
              <a:rPr lang="en-GB" dirty="0"/>
              <a:t>  stage directions indicating the increasing commitment that Lee shows (“rattles”, “bounces”, “bangs”)</a:t>
            </a:r>
          </a:p>
          <a:p>
            <a:r>
              <a:rPr lang="en-GB" b="1" dirty="0">
                <a:solidFill>
                  <a:srgbClr val="FF0000"/>
                </a:solidFill>
              </a:rPr>
              <a:t>pp 64-65</a:t>
            </a:r>
            <a:endParaRPr lang="en-GB" dirty="0">
              <a:solidFill>
                <a:srgbClr val="FF0000"/>
              </a:solidFill>
            </a:endParaRPr>
          </a:p>
          <a:p>
            <a:r>
              <a:rPr lang="en-GB" b="1" dirty="0"/>
              <a:t>Lexis:</a:t>
            </a:r>
            <a:r>
              <a:rPr lang="en-GB" dirty="0"/>
              <a:t>  Wesley’s vocabulary is limited, here his discourse includes repeated platitudes (“How’s things… Please excuse my… I better be off…) to disguise the chaos of the effects of the drugs.  </a:t>
            </a:r>
          </a:p>
          <a:p>
            <a:r>
              <a:rPr lang="en-GB" b="1" dirty="0"/>
              <a:t>Syntax:</a:t>
            </a:r>
            <a:r>
              <a:rPr lang="en-GB" dirty="0"/>
              <a:t>  imperatives of Johnny (“go and play… Do a best… Mind the step…”), emphasising the adult role that he takes here – responding to his responsibilities.  </a:t>
            </a:r>
          </a:p>
          <a:p>
            <a:r>
              <a:rPr lang="en-GB" b="1" dirty="0"/>
              <a:t>Lexis:</a:t>
            </a:r>
            <a:r>
              <a:rPr lang="en-GB" dirty="0"/>
              <a:t>  epithets used to describe Johnny (“gyppo”) in a play where naming has great power (the list on the petition, the names of the giants)</a:t>
            </a:r>
          </a:p>
          <a:p>
            <a:r>
              <a:rPr lang="en-GB" b="1" dirty="0">
                <a:solidFill>
                  <a:srgbClr val="FF0000"/>
                </a:solidFill>
              </a:rPr>
              <a:t>pp 66-67 </a:t>
            </a:r>
            <a:endParaRPr lang="en-GB" dirty="0">
              <a:solidFill>
                <a:srgbClr val="FF0000"/>
              </a:solidFill>
            </a:endParaRPr>
          </a:p>
          <a:p>
            <a:r>
              <a:rPr lang="en-GB" b="1" dirty="0"/>
              <a:t>Motif:</a:t>
            </a:r>
            <a:r>
              <a:rPr lang="en-GB" dirty="0"/>
              <a:t>  of Johnny as a timeless, mythical figure (“The world turns.  And it turns.  And it moves on and you don’t.  You’re still here.”)  </a:t>
            </a:r>
          </a:p>
          <a:p>
            <a:r>
              <a:rPr lang="en-GB" b="1" dirty="0"/>
              <a:t>Discourse:</a:t>
            </a:r>
            <a:r>
              <a:rPr lang="en-GB" dirty="0"/>
              <a:t>  different register of Dawn to Andy on the phone (“Look, do you mind…”) with positive politeness features, contrasting to the minor sentences with repeated taboo language she uses when speaking to Johnny.  (“Fuck off. All right?   Fuck off.”)</a:t>
            </a:r>
          </a:p>
          <a:p>
            <a:r>
              <a:rPr lang="en-GB" b="1" dirty="0"/>
              <a:t>Context:</a:t>
            </a:r>
            <a:r>
              <a:rPr lang="en-GB" dirty="0"/>
              <a:t>  appealing to the incongruity theory of comedy as he chops out lines on the Trivial Pursuit box:  juxtaposing adult and childish worlds.</a:t>
            </a:r>
          </a:p>
          <a:p>
            <a:r>
              <a:rPr lang="en-GB" b="1" dirty="0">
                <a:solidFill>
                  <a:srgbClr val="FF0000"/>
                </a:solidFill>
              </a:rPr>
              <a:t>pp 68-69</a:t>
            </a:r>
            <a:endParaRPr lang="en-GB" dirty="0">
              <a:solidFill>
                <a:srgbClr val="FF0000"/>
              </a:solidFill>
            </a:endParaRPr>
          </a:p>
          <a:p>
            <a:r>
              <a:rPr lang="en-GB" b="1" dirty="0"/>
              <a:t>Lexis:</a:t>
            </a:r>
            <a:r>
              <a:rPr lang="en-GB" dirty="0"/>
              <a:t>  Johnny attempting to find the name of Dawn’s partner, in a play where naming has great power (the list on the petition, the names of the giants)</a:t>
            </a:r>
          </a:p>
          <a:p>
            <a:r>
              <a:rPr lang="en-GB" b="1" dirty="0"/>
              <a:t>Dramatic:</a:t>
            </a:r>
            <a:r>
              <a:rPr lang="en-GB" dirty="0"/>
              <a:t>  shift in pronoun use in stage directions (“He kisses her” – suggesting Johnny initiating, “They kiss”, suggesting mutuality.  “She pulls away” – Dawn initiates the separation)</a:t>
            </a:r>
          </a:p>
          <a:p>
            <a:r>
              <a:rPr lang="en-GB" b="1" dirty="0"/>
              <a:t>Dramatic:</a:t>
            </a:r>
            <a:r>
              <a:rPr lang="en-GB" dirty="0"/>
              <a:t>  in the stage directions we see the power of the stories Johnny uses to calm his audience -  or to seduce them.  After telling his story, “Dawn comes over”.</a:t>
            </a:r>
          </a:p>
          <a:p>
            <a:endParaRPr lang="en-GB" dirty="0"/>
          </a:p>
        </p:txBody>
      </p:sp>
    </p:spTree>
    <p:extLst>
      <p:ext uri="{BB962C8B-B14F-4D97-AF65-F5344CB8AC3E}">
        <p14:creationId xmlns:p14="http://schemas.microsoft.com/office/powerpoint/2010/main" val="420447056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268</TotalTime>
  <Words>2157</Words>
  <Application>Microsoft Office PowerPoint</Application>
  <PresentationFormat>Widescreen</PresentationFormat>
  <Paragraphs>129</Paragraphs>
  <Slides>11</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Calibri Light</vt:lpstr>
      <vt:lpstr>Segoe UI</vt:lpstr>
      <vt:lpstr>Times New Roman</vt:lpstr>
      <vt:lpstr>Office Theme</vt:lpstr>
      <vt:lpstr>Context of Production and Reception – Reading on to P 69</vt:lpstr>
      <vt:lpstr>PowerPoint Presentation</vt:lpstr>
      <vt:lpstr>Where would you place the character on the continuum?</vt:lpstr>
      <vt:lpstr>PowerPoint Presentation</vt:lpstr>
      <vt:lpstr>https://youtu.be/ENEoRHLuZ1I:  Make notes on the following:   </vt:lpstr>
      <vt:lpstr>Your Task:  Memorable quotes </vt:lpstr>
      <vt:lpstr>Your task p 57-69</vt:lpstr>
      <vt:lpstr>PowerPoint Presentation</vt:lpstr>
      <vt:lpstr>Some notes to get you started….</vt:lpstr>
      <vt:lpstr>P 58-9 A1</vt:lpstr>
      <vt:lpstr>Pp 62-63 B1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Character and context</dc:title>
  <dc:creator>David Kinder</dc:creator>
  <cp:lastModifiedBy>Juliet Harrison</cp:lastModifiedBy>
  <cp:revision>14</cp:revision>
  <cp:lastPrinted>2020-11-03T15:27:09Z</cp:lastPrinted>
  <dcterms:created xsi:type="dcterms:W3CDTF">2020-11-03T14:55:09Z</dcterms:created>
  <dcterms:modified xsi:type="dcterms:W3CDTF">2020-11-10T13:14:34Z</dcterms:modified>
</cp:coreProperties>
</file>