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257" r:id="rId6"/>
    <p:sldId id="258" r:id="rId7"/>
    <p:sldId id="259" r:id="rId8"/>
    <p:sldId id="260" r:id="rId9"/>
    <p:sldId id="274" r:id="rId10"/>
    <p:sldId id="262" r:id="rId11"/>
    <p:sldId id="261" r:id="rId12"/>
    <p:sldId id="263" r:id="rId13"/>
    <p:sldId id="265" r:id="rId14"/>
    <p:sldId id="266" r:id="rId15"/>
    <p:sldId id="267" r:id="rId16"/>
    <p:sldId id="270" r:id="rId17"/>
    <p:sldId id="268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8757" autoAdjust="0"/>
  </p:normalViewPr>
  <p:slideViewPr>
    <p:cSldViewPr>
      <p:cViewPr varScale="1">
        <p:scale>
          <a:sx n="83" d="100"/>
          <a:sy n="83" d="100"/>
        </p:scale>
        <p:origin x="1020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5A2E0-BA70-449E-848A-D32071A08C3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43D67-2DA3-483D-907C-5305F7B84D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7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43D67-2DA3-483D-907C-5305F7B84DD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240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6AD3064-88D1-4DFE-8308-47146BE480DF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6AD3064-88D1-4DFE-8308-47146BE480DF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Break-even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Contribution</a:t>
            </a:r>
          </a:p>
        </p:txBody>
      </p:sp>
    </p:spTree>
    <p:extLst>
      <p:ext uri="{BB962C8B-B14F-4D97-AF65-F5344CB8AC3E}">
        <p14:creationId xmlns:p14="http://schemas.microsoft.com/office/powerpoint/2010/main" val="1188903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Break-even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Where a business sells just enough to cover its costs</a:t>
            </a:r>
          </a:p>
          <a:p>
            <a:pPr marL="68580" indent="0">
              <a:buNone/>
            </a:pPr>
            <a:endParaRPr lang="en-GB" dirty="0"/>
          </a:p>
          <a:p>
            <a:pPr>
              <a:lnSpc>
                <a:spcPct val="80000"/>
              </a:lnSpc>
              <a:defRPr/>
            </a:pPr>
            <a:r>
              <a:rPr lang="en-GB" altLang="zh-CN" dirty="0"/>
              <a:t>Determines the </a:t>
            </a:r>
            <a:r>
              <a:rPr lang="en-GB" altLang="zh-CN" u="sng" dirty="0"/>
              <a:t>point</a:t>
            </a:r>
            <a:r>
              <a:rPr lang="en-GB" altLang="zh-CN" dirty="0"/>
              <a:t> at which a business neither makes a </a:t>
            </a:r>
            <a:r>
              <a:rPr lang="en-GB" altLang="zh-CN" u="sng" dirty="0"/>
              <a:t>profit</a:t>
            </a:r>
            <a:r>
              <a:rPr lang="en-GB" altLang="zh-CN" dirty="0"/>
              <a:t> or </a:t>
            </a:r>
            <a:r>
              <a:rPr lang="en-GB" altLang="zh-CN" u="sng" dirty="0"/>
              <a:t>loss</a:t>
            </a:r>
            <a:r>
              <a:rPr lang="en-GB" altLang="zh-CN" dirty="0"/>
              <a:t>.</a:t>
            </a:r>
          </a:p>
          <a:p>
            <a:pPr>
              <a:lnSpc>
                <a:spcPct val="80000"/>
              </a:lnSpc>
              <a:buNone/>
              <a:defRPr/>
            </a:pPr>
            <a:endParaRPr lang="en-GB" altLang="zh-CN" dirty="0"/>
          </a:p>
          <a:p>
            <a:pPr>
              <a:lnSpc>
                <a:spcPct val="80000"/>
              </a:lnSpc>
              <a:defRPr/>
            </a:pPr>
            <a:r>
              <a:rPr lang="en-GB" altLang="zh-CN" dirty="0"/>
              <a:t>All costs are covered by a particular volume of output</a:t>
            </a:r>
            <a:endParaRPr lang="en-US" altLang="zh-CN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202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701675"/>
            <a:ext cx="877887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3546475" y="1644650"/>
            <a:ext cx="2376488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u="sng" dirty="0">
                <a:latin typeface="+mn-lt"/>
              </a:rPr>
              <a:t>Mp3 Player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b="1" dirty="0">
                <a:latin typeface="+mn-lt"/>
              </a:rPr>
              <a:t>Expected selling price </a:t>
            </a:r>
            <a:r>
              <a:rPr lang="en-GB" altLang="zh-CN" sz="1800" b="1" dirty="0">
                <a:solidFill>
                  <a:srgbClr val="7030A0"/>
                </a:solidFill>
                <a:latin typeface="+mn-lt"/>
              </a:rPr>
              <a:t>£150</a:t>
            </a:r>
            <a:endParaRPr lang="en-US" altLang="zh-CN" sz="1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808036" y="925306"/>
            <a:ext cx="1800225" cy="6413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b="1" dirty="0">
                <a:solidFill>
                  <a:srgbClr val="7030A0"/>
                </a:solidFill>
                <a:latin typeface="+mj-lt"/>
              </a:rPr>
              <a:t>Direct costs </a:t>
            </a:r>
            <a:r>
              <a:rPr lang="en-GB" altLang="zh-CN" sz="1800" dirty="0">
                <a:solidFill>
                  <a:srgbClr val="7030A0"/>
                </a:solidFill>
                <a:latin typeface="+mj-lt"/>
              </a:rPr>
              <a:t>(variable costs)</a:t>
            </a:r>
            <a:endParaRPr lang="en-US" altLang="zh-CN" sz="18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693491" y="892797"/>
            <a:ext cx="1871662" cy="6413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b="1" dirty="0">
                <a:solidFill>
                  <a:srgbClr val="7030A0"/>
                </a:solidFill>
                <a:latin typeface="+mj-lt"/>
              </a:rPr>
              <a:t>Indirect costs </a:t>
            </a:r>
            <a:r>
              <a:rPr lang="en-GB" altLang="zh-CN" sz="1800" dirty="0">
                <a:solidFill>
                  <a:srgbClr val="7030A0"/>
                </a:solidFill>
                <a:latin typeface="+mj-lt"/>
              </a:rPr>
              <a:t>(Fixed costs)</a:t>
            </a:r>
            <a:endParaRPr lang="en-US" altLang="zh-CN" sz="18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V="1">
            <a:off x="5629275" y="1868488"/>
            <a:ext cx="11572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2787650" y="1392238"/>
            <a:ext cx="920750" cy="436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39750" y="1670740"/>
            <a:ext cx="19446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dirty="0">
                <a:latin typeface="+mn-lt"/>
              </a:rPr>
              <a:t>Direct materials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dirty="0">
                <a:latin typeface="+mn-lt"/>
              </a:rPr>
              <a:t>Direct labour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dirty="0">
                <a:latin typeface="+mn-lt"/>
              </a:rPr>
              <a:t>Direct expenses</a:t>
            </a:r>
            <a:endParaRPr lang="en-US" altLang="zh-CN" sz="1800" dirty="0">
              <a:latin typeface="+mn-lt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338386" y="1665564"/>
            <a:ext cx="72072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dirty="0">
                <a:latin typeface="+mn-lt"/>
              </a:rPr>
              <a:t>£50</a:t>
            </a: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dirty="0">
                <a:latin typeface="+mn-lt"/>
              </a:rPr>
              <a:t>£30</a:t>
            </a: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u="sng" dirty="0">
                <a:latin typeface="+mn-lt"/>
              </a:rPr>
              <a:t>£20</a:t>
            </a: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b="1" dirty="0">
                <a:solidFill>
                  <a:srgbClr val="800080"/>
                </a:solidFill>
                <a:latin typeface="+mn-lt"/>
              </a:rPr>
              <a:t>£100</a:t>
            </a:r>
            <a:endParaRPr lang="en-US" altLang="zh-CN" sz="1800" b="1" dirty="0">
              <a:solidFill>
                <a:srgbClr val="800080"/>
              </a:solidFill>
              <a:latin typeface="+mn-lt"/>
            </a:endParaRPr>
          </a:p>
        </p:txBody>
      </p:sp>
      <p:pic>
        <p:nvPicPr>
          <p:cNvPr id="10254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1512887"/>
            <a:ext cx="14859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659563" y="2706688"/>
            <a:ext cx="21971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b="1" dirty="0">
                <a:latin typeface="+mn-lt"/>
              </a:rPr>
              <a:t>Factory rent</a:t>
            </a: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b="1" dirty="0">
                <a:solidFill>
                  <a:srgbClr val="7030A0"/>
                </a:solidFill>
                <a:latin typeface="+mn-lt"/>
              </a:rPr>
              <a:t>£50,000 </a:t>
            </a:r>
            <a:r>
              <a:rPr lang="en-GB" altLang="zh-CN" sz="1800" dirty="0">
                <a:solidFill>
                  <a:srgbClr val="7030A0"/>
                </a:solidFill>
                <a:latin typeface="+mn-lt"/>
              </a:rPr>
              <a:t>p.a </a:t>
            </a:r>
            <a:r>
              <a:rPr lang="en-GB" altLang="zh-CN" sz="1400" dirty="0">
                <a:solidFill>
                  <a:srgbClr val="7030A0"/>
                </a:solidFill>
                <a:latin typeface="+mn-lt"/>
              </a:rPr>
              <a:t>(per annum)</a:t>
            </a:r>
            <a:endParaRPr lang="en-US" altLang="zh-CN" sz="14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39749" y="3263900"/>
            <a:ext cx="7704659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dirty="0">
                <a:latin typeface="Arial" charset="0"/>
              </a:rPr>
              <a:t>a</a:t>
            </a:r>
            <a:r>
              <a:rPr lang="en-GB" altLang="zh-CN" sz="1800" dirty="0">
                <a:latin typeface="+mn-lt"/>
              </a:rPr>
              <a:t>) </a:t>
            </a:r>
            <a:r>
              <a:rPr lang="en-GB" altLang="zh-CN" sz="1800" b="1" dirty="0">
                <a:latin typeface="+mn-lt"/>
              </a:rPr>
              <a:t>Contribution per unit </a:t>
            </a:r>
            <a:r>
              <a:rPr lang="en-GB" altLang="zh-CN" sz="1800" dirty="0">
                <a:latin typeface="+mn-lt"/>
              </a:rPr>
              <a:t>= Selling price - Variable costs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dirty="0">
                <a:solidFill>
                  <a:schemeClr val="accent2"/>
                </a:solidFill>
                <a:latin typeface="+mn-lt"/>
              </a:rPr>
              <a:t>			</a:t>
            </a:r>
            <a:r>
              <a:rPr lang="en-GB" altLang="zh-CN" sz="1800" dirty="0">
                <a:solidFill>
                  <a:srgbClr val="FF6600"/>
                </a:solidFill>
                <a:latin typeface="+mn-lt"/>
              </a:rPr>
              <a:t>£50</a:t>
            </a:r>
            <a:r>
              <a:rPr lang="en-GB" altLang="zh-CN" sz="1800" dirty="0">
                <a:solidFill>
                  <a:schemeClr val="accent2"/>
                </a:solidFill>
                <a:latin typeface="+mn-lt"/>
              </a:rPr>
              <a:t>    </a:t>
            </a:r>
            <a:r>
              <a:rPr lang="en-GB" altLang="zh-CN" sz="1800" dirty="0">
                <a:solidFill>
                  <a:srgbClr val="FF0066"/>
                </a:solidFill>
                <a:latin typeface="+mn-lt"/>
              </a:rPr>
              <a:t>=	      £150     -        £100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GB" altLang="zh-CN" sz="1800" dirty="0">
              <a:solidFill>
                <a:srgbClr val="FF0066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dirty="0">
                <a:latin typeface="+mn-lt"/>
              </a:rPr>
              <a:t>b) </a:t>
            </a:r>
            <a:r>
              <a:rPr lang="en-GB" altLang="zh-CN" sz="1800" b="1" dirty="0">
                <a:latin typeface="+mn-lt"/>
              </a:rPr>
              <a:t>Break Even Point  is calculated by: 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GB" altLang="zh-CN" sz="1800" b="1" dirty="0">
              <a:solidFill>
                <a:schemeClr val="accent1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GB" altLang="zh-CN" sz="1800" dirty="0">
              <a:latin typeface="+mn-lt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GB" altLang="zh-CN" sz="1800" dirty="0">
              <a:latin typeface="+mn-lt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GB" altLang="zh-CN" sz="1800" dirty="0">
              <a:latin typeface="+mn-lt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GB" altLang="zh-CN" sz="1800" dirty="0">
              <a:latin typeface="+mn-lt"/>
            </a:endParaRP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4216400" y="535305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5010150" y="5029200"/>
            <a:ext cx="1079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u="sng" dirty="0">
                <a:solidFill>
                  <a:srgbClr val="800000"/>
                </a:solidFill>
                <a:latin typeface="+mn-lt"/>
              </a:rPr>
              <a:t>£50,000</a:t>
            </a: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dirty="0">
                <a:solidFill>
                  <a:srgbClr val="FF6600"/>
                </a:solidFill>
                <a:latin typeface="+mn-lt"/>
              </a:rPr>
              <a:t>£50</a:t>
            </a:r>
            <a:endParaRPr lang="en-US" altLang="zh-CN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6089650" y="5064125"/>
            <a:ext cx="15128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dirty="0">
                <a:solidFill>
                  <a:srgbClr val="FF0066"/>
                </a:solidFill>
                <a:latin typeface="+mn-lt"/>
              </a:rPr>
              <a:t>= 1,000</a:t>
            </a:r>
            <a:r>
              <a:rPr lang="en-GB" altLang="zh-CN" sz="180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GB" altLang="zh-CN" sz="1800" dirty="0">
                <a:solidFill>
                  <a:srgbClr val="FF0066"/>
                </a:solidFill>
                <a:latin typeface="+mn-lt"/>
              </a:rPr>
              <a:t>units</a:t>
            </a:r>
            <a:endParaRPr lang="en-US" altLang="zh-CN" sz="1800" dirty="0">
              <a:solidFill>
                <a:srgbClr val="FF0066"/>
              </a:solidFill>
              <a:latin typeface="+mn-lt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849313" y="5064125"/>
            <a:ext cx="25701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u="sng" dirty="0">
                <a:solidFill>
                  <a:srgbClr val="800000"/>
                </a:solidFill>
                <a:latin typeface="+mn-lt"/>
              </a:rPr>
              <a:t> Fixed costs</a:t>
            </a:r>
          </a:p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en-GB" altLang="zh-CN" sz="1800" dirty="0">
                <a:solidFill>
                  <a:srgbClr val="FF6600"/>
                </a:solidFill>
                <a:latin typeface="+mn-lt"/>
              </a:rPr>
              <a:t>Contribution per unit</a:t>
            </a:r>
            <a:endParaRPr lang="en-US" altLang="zh-CN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2698750" y="5110163"/>
            <a:ext cx="15128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dirty="0">
                <a:solidFill>
                  <a:srgbClr val="FF0066"/>
                </a:solidFill>
                <a:latin typeface="+mn-lt"/>
              </a:rPr>
              <a:t>= ?</a:t>
            </a:r>
            <a:r>
              <a:rPr lang="en-GB" altLang="zh-CN" sz="180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GB" altLang="zh-CN" sz="1800" dirty="0">
                <a:solidFill>
                  <a:srgbClr val="FF0066"/>
                </a:solidFill>
                <a:latin typeface="+mn-lt"/>
              </a:rPr>
              <a:t>units</a:t>
            </a:r>
            <a:endParaRPr lang="en-US" altLang="zh-CN" sz="1800" dirty="0">
              <a:solidFill>
                <a:srgbClr val="FF00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691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  <p:bldP spid="10248" grpId="0" animBg="1"/>
      <p:bldP spid="10249" grpId="0" animBg="1"/>
      <p:bldP spid="10250" grpId="0" animBg="1"/>
      <p:bldP spid="10251" grpId="0"/>
      <p:bldP spid="10252" grpId="0"/>
      <p:bldP spid="10255" grpId="0"/>
      <p:bldP spid="19" grpId="0" animBg="1"/>
      <p:bldP spid="21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827089" y="849313"/>
            <a:ext cx="7705352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b="1" dirty="0">
                <a:latin typeface="+mn-lt"/>
              </a:rPr>
              <a:t>Contribution per unit </a:t>
            </a:r>
            <a:r>
              <a:rPr lang="en-GB" altLang="zh-CN" sz="1800" dirty="0">
                <a:latin typeface="+mn-lt"/>
              </a:rPr>
              <a:t>= Selling price - Variable costs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dirty="0">
                <a:solidFill>
                  <a:schemeClr val="accent2"/>
                </a:solidFill>
                <a:latin typeface="+mn-lt"/>
              </a:rPr>
              <a:t>			</a:t>
            </a:r>
            <a:r>
              <a:rPr lang="en-GB" altLang="zh-CN" sz="1800" dirty="0">
                <a:solidFill>
                  <a:srgbClr val="FF6600"/>
                </a:solidFill>
                <a:latin typeface="+mn-lt"/>
              </a:rPr>
              <a:t>£50</a:t>
            </a:r>
            <a:r>
              <a:rPr lang="en-GB" altLang="zh-CN" sz="1800" dirty="0">
                <a:solidFill>
                  <a:schemeClr val="accent2"/>
                </a:solidFill>
                <a:latin typeface="+mn-lt"/>
              </a:rPr>
              <a:t>    </a:t>
            </a:r>
            <a:r>
              <a:rPr lang="en-GB" altLang="zh-CN" sz="1800" dirty="0">
                <a:solidFill>
                  <a:srgbClr val="FF0066"/>
                </a:solidFill>
                <a:latin typeface="+mn-lt"/>
              </a:rPr>
              <a:t>=	      £150     -        £100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GB" altLang="zh-CN" sz="1800" dirty="0">
              <a:solidFill>
                <a:srgbClr val="FF0066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b="1" dirty="0">
                <a:solidFill>
                  <a:schemeClr val="accent1"/>
                </a:solidFill>
                <a:latin typeface="+mn-lt"/>
              </a:rPr>
              <a:t>Break Even Point  is calculated by: 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GB" altLang="zh-CN" sz="1800" b="1" dirty="0">
              <a:solidFill>
                <a:schemeClr val="accent1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GB" altLang="zh-CN" sz="1800" dirty="0">
              <a:latin typeface="+mn-lt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GB" altLang="zh-CN" sz="1800" dirty="0">
              <a:latin typeface="+mn-lt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GB" altLang="zh-CN" sz="1800" dirty="0">
              <a:latin typeface="+mn-lt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dirty="0">
                <a:latin typeface="+mn-lt"/>
              </a:rPr>
              <a:t>At BEP (breakeven point) :	Total Costs </a:t>
            </a:r>
            <a:r>
              <a:rPr lang="en-GB" altLang="zh-CN" sz="1800" b="1" dirty="0">
                <a:latin typeface="+mn-lt"/>
              </a:rPr>
              <a:t>=</a:t>
            </a:r>
            <a:r>
              <a:rPr lang="en-GB" altLang="zh-CN" sz="1800" dirty="0">
                <a:latin typeface="+mn-lt"/>
              </a:rPr>
              <a:t>     Total Revenue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dirty="0">
                <a:latin typeface="+mn-lt"/>
              </a:rPr>
              <a:t>  </a:t>
            </a:r>
            <a:r>
              <a:rPr lang="en-GB" altLang="zh-CN" sz="1800" dirty="0">
                <a:solidFill>
                  <a:srgbClr val="FF0066"/>
                </a:solidFill>
                <a:latin typeface="+mn-lt"/>
              </a:rPr>
              <a:t>(1,000 units x VC £100)+ FC £50,000       </a:t>
            </a:r>
            <a:r>
              <a:rPr lang="en-GB" altLang="zh-CN" sz="1800" b="1" dirty="0">
                <a:solidFill>
                  <a:srgbClr val="FF0066"/>
                </a:solidFill>
                <a:latin typeface="+mn-lt"/>
              </a:rPr>
              <a:t>=</a:t>
            </a:r>
            <a:r>
              <a:rPr lang="en-GB" altLang="zh-CN" sz="1800" dirty="0">
                <a:solidFill>
                  <a:srgbClr val="FF0066"/>
                </a:solidFill>
                <a:latin typeface="+mn-lt"/>
              </a:rPr>
              <a:t>      1,000 units x SP £150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dirty="0">
                <a:solidFill>
                  <a:srgbClr val="FF0066"/>
                </a:solidFill>
                <a:latin typeface="+mn-lt"/>
              </a:rPr>
              <a:t>			               £150,000      </a:t>
            </a:r>
            <a:r>
              <a:rPr lang="en-GB" altLang="zh-CN" sz="1800" b="1" dirty="0">
                <a:solidFill>
                  <a:srgbClr val="FF0066"/>
                </a:solidFill>
                <a:latin typeface="+mn-lt"/>
              </a:rPr>
              <a:t>=</a:t>
            </a:r>
            <a:r>
              <a:rPr lang="en-GB" altLang="zh-CN" sz="1800" dirty="0">
                <a:solidFill>
                  <a:srgbClr val="FF0066"/>
                </a:solidFill>
                <a:latin typeface="+mn-lt"/>
              </a:rPr>
              <a:t>       £150,000</a:t>
            </a:r>
            <a:endParaRPr lang="en-US" altLang="zh-CN" sz="1800" dirty="0">
              <a:solidFill>
                <a:srgbClr val="FF0066"/>
              </a:solidFill>
              <a:latin typeface="+mn-lt"/>
            </a:endParaRPr>
          </a:p>
        </p:txBody>
      </p:sp>
      <p:pic>
        <p:nvPicPr>
          <p:cNvPr id="10262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3" y="2597150"/>
            <a:ext cx="2895600" cy="862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4714875" y="300990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5435600" y="2578100"/>
            <a:ext cx="10795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FontTx/>
              <a:buNone/>
              <a:defRPr/>
            </a:pPr>
            <a:r>
              <a:rPr lang="en-GB" altLang="zh-CN" sz="1800" u="sng" dirty="0">
                <a:solidFill>
                  <a:srgbClr val="800000"/>
                </a:solidFill>
                <a:latin typeface="+mn-lt"/>
              </a:rPr>
              <a:t>£50,000</a:t>
            </a:r>
          </a:p>
          <a:p>
            <a:pPr algn="ctr" eaLnBrk="1" hangingPunct="1">
              <a:spcBef>
                <a:spcPts val="600"/>
              </a:spcBef>
              <a:buFontTx/>
              <a:buNone/>
              <a:defRPr/>
            </a:pPr>
            <a:r>
              <a:rPr lang="en-GB" altLang="zh-CN" sz="1800" dirty="0">
                <a:solidFill>
                  <a:srgbClr val="FF6600"/>
                </a:solidFill>
                <a:latin typeface="+mn-lt"/>
              </a:rPr>
              <a:t>£50</a:t>
            </a:r>
            <a:endParaRPr lang="en-US" altLang="zh-CN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6588125" y="2720975"/>
            <a:ext cx="15128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GB" altLang="zh-CN" sz="1800" dirty="0">
                <a:solidFill>
                  <a:srgbClr val="FF0066"/>
                </a:solidFill>
                <a:latin typeface="+mn-lt"/>
              </a:rPr>
              <a:t>= 1,000</a:t>
            </a:r>
            <a:r>
              <a:rPr lang="en-GB" altLang="zh-CN" sz="180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GB" altLang="zh-CN" sz="1800" dirty="0">
                <a:solidFill>
                  <a:srgbClr val="FF0066"/>
                </a:solidFill>
                <a:latin typeface="+mn-lt"/>
              </a:rPr>
              <a:t>units</a:t>
            </a:r>
            <a:endParaRPr lang="en-US" altLang="zh-CN" sz="1800" dirty="0">
              <a:solidFill>
                <a:srgbClr val="FF00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050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2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2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2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3" grpId="0" animBg="1"/>
      <p:bldP spid="102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Activities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0">
              <a:buNone/>
            </a:pPr>
            <a:endParaRPr lang="en-GB" dirty="0"/>
          </a:p>
          <a:p>
            <a:pPr marL="342900" lvl="1"/>
            <a:r>
              <a:rPr lang="en-GB" dirty="0"/>
              <a:t>Complete question 1 on page 195 of the scanned text book pages</a:t>
            </a:r>
          </a:p>
          <a:p>
            <a:pPr marL="68580" lvl="1" indent="0" algn="r">
              <a:buNone/>
            </a:pPr>
            <a:r>
              <a:rPr lang="en-GB" dirty="0"/>
              <a:t>10 minutes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080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Uses of Break Even Analysis</a:t>
            </a:r>
            <a:endParaRPr lang="zh-CN" altLang="en-US">
              <a:cs typeface="幼圆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en-GB" altLang="en-US" dirty="0">
                <a:solidFill>
                  <a:schemeClr val="bg2">
                    <a:lumMod val="25000"/>
                  </a:schemeClr>
                </a:solidFill>
              </a:rPr>
              <a:t>Break even analysis is particularly useful when making decisions regarding the launch of new products or services, or diversification into new markets.</a:t>
            </a:r>
          </a:p>
          <a:p>
            <a:pPr marL="109537" indent="0" fontAlgn="auto">
              <a:spcAft>
                <a:spcPts val="0"/>
              </a:spcAft>
              <a:buFont typeface="Wingdings 3" pitchFamily="18" charset="2"/>
              <a:buNone/>
              <a:defRPr/>
            </a:pPr>
            <a:endParaRPr lang="en-GB" altLang="en-US" dirty="0">
              <a:solidFill>
                <a:schemeClr val="bg2">
                  <a:lumMod val="25000"/>
                </a:schemeClr>
              </a:solidFill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en-US" dirty="0">
                <a:solidFill>
                  <a:schemeClr val="bg2">
                    <a:lumMod val="25000"/>
                  </a:schemeClr>
                </a:solidFill>
              </a:rPr>
              <a:t>When launching a new product it is important to </a:t>
            </a:r>
            <a:r>
              <a:rPr lang="en-GB" altLang="en-US" dirty="0">
                <a:solidFill>
                  <a:srgbClr val="00B050"/>
                </a:solidFill>
              </a:rPr>
              <a:t>know the level of output and sales needed to break even</a:t>
            </a:r>
            <a:r>
              <a:rPr lang="en-GB" altLang="en-US" dirty="0">
                <a:solidFill>
                  <a:schemeClr val="bg2">
                    <a:lumMod val="25000"/>
                  </a:schemeClr>
                </a:solidFill>
              </a:rPr>
              <a:t>. This can be calculated by dividing fixed costs by contribution per unit.</a:t>
            </a:r>
            <a:endParaRPr lang="en-GB" altLang="en-US" u="sng" dirty="0">
              <a:solidFill>
                <a:schemeClr val="bg2">
                  <a:lumMod val="25000"/>
                </a:schemeClr>
              </a:solidFill>
            </a:endParaRPr>
          </a:p>
          <a:p>
            <a:pPr indent="-274320" fontAlgn="auto">
              <a:spcAft>
                <a:spcPts val="0"/>
              </a:spcAft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9187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Explain three ways in which contribution can be used to help make decisions?</a:t>
            </a:r>
          </a:p>
        </p:txBody>
      </p:sp>
    </p:spTree>
    <p:extLst>
      <p:ext uri="{BB962C8B-B14F-4D97-AF65-F5344CB8AC3E}">
        <p14:creationId xmlns:p14="http://schemas.microsoft.com/office/powerpoint/2010/main" val="414539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024744" cy="1143000"/>
          </a:xfrm>
        </p:spPr>
        <p:txBody>
          <a:bodyPr>
            <a:normAutofit/>
          </a:bodyPr>
          <a:lstStyle/>
          <a:p>
            <a:r>
              <a:rPr lang="en-GB" sz="2800" dirty="0"/>
              <a:t>Starter – Reflect on your learning from last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832"/>
            <a:ext cx="7128792" cy="432048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Which of the following costs are variable and which are fixed?</a:t>
            </a:r>
          </a:p>
          <a:p>
            <a:pPr lvl="1"/>
            <a:r>
              <a:rPr lang="en-GB" dirty="0"/>
              <a:t>Rent</a:t>
            </a:r>
          </a:p>
          <a:p>
            <a:pPr lvl="1"/>
            <a:r>
              <a:rPr lang="en-GB" dirty="0"/>
              <a:t>Wages</a:t>
            </a:r>
          </a:p>
          <a:p>
            <a:pPr lvl="1"/>
            <a:r>
              <a:rPr lang="en-GB" dirty="0"/>
              <a:t>Salaries</a:t>
            </a:r>
          </a:p>
          <a:p>
            <a:pPr lvl="1"/>
            <a:r>
              <a:rPr lang="en-GB" dirty="0"/>
              <a:t>Raw materials</a:t>
            </a:r>
          </a:p>
          <a:p>
            <a:pPr lvl="1"/>
            <a:r>
              <a:rPr lang="en-GB" dirty="0"/>
              <a:t>Administration</a:t>
            </a:r>
          </a:p>
          <a:p>
            <a:pPr lvl="1"/>
            <a:r>
              <a:rPr lang="en-GB" dirty="0"/>
              <a:t>Power</a:t>
            </a:r>
          </a:p>
          <a:p>
            <a:pPr lvl="1"/>
            <a:r>
              <a:rPr lang="en-GB" dirty="0"/>
              <a:t>Office furniture</a:t>
            </a:r>
          </a:p>
          <a:p>
            <a:pPr marL="365760" lvl="1" indent="0">
              <a:buNone/>
            </a:pPr>
            <a:endParaRPr lang="en-GB" dirty="0"/>
          </a:p>
          <a:p>
            <a:pPr marL="342900" lvl="1"/>
            <a:r>
              <a:rPr lang="en-GB" sz="2400" dirty="0"/>
              <a:t>What is the formula for working out total revenue and total costs?</a:t>
            </a:r>
          </a:p>
        </p:txBody>
      </p:sp>
    </p:spTree>
    <p:extLst>
      <p:ext uri="{BB962C8B-B14F-4D97-AF65-F5344CB8AC3E}">
        <p14:creationId xmlns:p14="http://schemas.microsoft.com/office/powerpoint/2010/main" val="1344998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Explain what is meant by contribution</a:t>
            </a:r>
          </a:p>
          <a:p>
            <a:endParaRPr lang="en-GB" altLang="en-US" dirty="0"/>
          </a:p>
          <a:p>
            <a:r>
              <a:rPr lang="en-GB" altLang="en-US" dirty="0"/>
              <a:t>Explain what is meant by break-even</a:t>
            </a:r>
          </a:p>
          <a:p>
            <a:endParaRPr lang="en-GB" altLang="en-US" dirty="0"/>
          </a:p>
          <a:p>
            <a:r>
              <a:rPr lang="en-GB" altLang="en-US" dirty="0"/>
              <a:t>Calculate contribution and understand its application to the calculation of break-even</a:t>
            </a:r>
          </a:p>
          <a:p>
            <a:pPr marL="6858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91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n-GB" dirty="0"/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060848"/>
            <a:ext cx="7128792" cy="4176464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Contribution</a:t>
            </a:r>
            <a:r>
              <a:rPr lang="en-GB" dirty="0"/>
              <a:t>: the amount of money left over after variable costs have been subtracted from revenue</a:t>
            </a:r>
          </a:p>
          <a:p>
            <a:pPr lvl="2"/>
            <a:r>
              <a:rPr lang="en-GB" i="1" dirty="0"/>
              <a:t>The money </a:t>
            </a:r>
            <a:r>
              <a:rPr lang="en-GB" b="1" i="1" dirty="0"/>
              <a:t>contributes</a:t>
            </a:r>
            <a:r>
              <a:rPr lang="en-GB" i="1" dirty="0"/>
              <a:t> towards fixed costs and profits</a:t>
            </a:r>
          </a:p>
          <a:p>
            <a:pPr lvl="2"/>
            <a:r>
              <a:rPr lang="en-GB" i="1" dirty="0"/>
              <a:t>There are two calculations: unit contribution and total contribution</a:t>
            </a:r>
          </a:p>
          <a:p>
            <a:endParaRPr lang="en-GB" dirty="0"/>
          </a:p>
          <a:p>
            <a:r>
              <a:rPr lang="en-GB" b="1" dirty="0"/>
              <a:t>Break-even: </a:t>
            </a:r>
            <a:r>
              <a:rPr lang="en-GB" dirty="0"/>
              <a:t>where a business sells just enough to cover its costs</a:t>
            </a:r>
          </a:p>
          <a:p>
            <a:endParaRPr lang="en-GB" b="1" dirty="0"/>
          </a:p>
          <a:p>
            <a:r>
              <a:rPr lang="en-GB" b="1" dirty="0"/>
              <a:t>Break-even point: </a:t>
            </a:r>
            <a:r>
              <a:rPr lang="en-GB" dirty="0"/>
              <a:t>where total revenue and total costs are the same</a:t>
            </a:r>
          </a:p>
        </p:txBody>
      </p:sp>
    </p:spTree>
    <p:extLst>
      <p:ext uri="{BB962C8B-B14F-4D97-AF65-F5344CB8AC3E}">
        <p14:creationId xmlns:p14="http://schemas.microsoft.com/office/powerpoint/2010/main" val="181741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792088"/>
          </a:xfrm>
        </p:spPr>
        <p:txBody>
          <a:bodyPr/>
          <a:lstStyle/>
          <a:p>
            <a:r>
              <a:rPr lang="en-GB" dirty="0"/>
              <a:t>What is contribution?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88840"/>
            <a:ext cx="7632848" cy="4680520"/>
          </a:xfrm>
        </p:spPr>
        <p:txBody>
          <a:bodyPr>
            <a:normAutofit/>
          </a:bodyPr>
          <a:lstStyle/>
          <a:p>
            <a:r>
              <a:rPr lang="en-GB" dirty="0"/>
              <a:t>Every product has a variable costs and a selling price</a:t>
            </a:r>
          </a:p>
          <a:p>
            <a:endParaRPr lang="en-GB" dirty="0"/>
          </a:p>
          <a:p>
            <a:r>
              <a:rPr lang="en-GB" dirty="0"/>
              <a:t>The difference between the selling price and the cost per unit is known as the contribution towards covering the business’s fixed costs</a:t>
            </a:r>
          </a:p>
          <a:p>
            <a:endParaRPr lang="en-GB" dirty="0"/>
          </a:p>
          <a:p>
            <a:pPr marL="68580" indent="0" algn="ctr">
              <a:buNone/>
            </a:pPr>
            <a:r>
              <a:rPr lang="en-GB" sz="2000" b="1" dirty="0"/>
              <a:t>Contribution </a:t>
            </a:r>
            <a:r>
              <a:rPr lang="en-GB" sz="2000" b="1" i="1" dirty="0">
                <a:solidFill>
                  <a:srgbClr val="00B050"/>
                </a:solidFill>
              </a:rPr>
              <a:t>per unit </a:t>
            </a:r>
            <a:r>
              <a:rPr lang="en-GB" sz="2000" b="1" dirty="0"/>
              <a:t>= selling price – variable cost</a:t>
            </a:r>
          </a:p>
          <a:p>
            <a:pPr marL="68580" indent="0" algn="ctr">
              <a:buNone/>
            </a:pPr>
            <a:endParaRPr lang="en-GB" sz="2000" b="1" dirty="0"/>
          </a:p>
          <a:p>
            <a:pPr marL="68580" indent="0" algn="ctr">
              <a:buNone/>
            </a:pPr>
            <a:r>
              <a:rPr lang="en-GB" sz="2000" b="1" i="1" dirty="0">
                <a:solidFill>
                  <a:srgbClr val="00B050"/>
                </a:solidFill>
              </a:rPr>
              <a:t>Total</a:t>
            </a:r>
            <a:r>
              <a:rPr lang="en-GB" sz="2000" b="1" dirty="0"/>
              <a:t> contribution = total revenue – total variable costs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3411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024744" cy="1143000"/>
          </a:xfrm>
        </p:spPr>
        <p:txBody>
          <a:bodyPr/>
          <a:lstStyle/>
          <a:p>
            <a:r>
              <a:rPr lang="en-GB" dirty="0"/>
              <a:t>Contribution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200800" cy="4392488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GB" dirty="0"/>
              <a:t>Calculate the contribution per unit of the following,</a:t>
            </a:r>
          </a:p>
          <a:p>
            <a:pPr marL="68580" indent="0">
              <a:buNone/>
            </a:pPr>
            <a:endParaRPr lang="en-GB" dirty="0"/>
          </a:p>
          <a:p>
            <a:pPr lvl="0"/>
            <a:r>
              <a:rPr lang="en-GB" dirty="0"/>
              <a:t>A </a:t>
            </a:r>
            <a:r>
              <a:rPr lang="en-GB" dirty="0" err="1"/>
              <a:t>BeefBurger</a:t>
            </a:r>
            <a:r>
              <a:rPr lang="en-GB" dirty="0"/>
              <a:t> is sold for £2.50 each and the total variable costs are estimated at £2.00 per unit.  Therefore, the contribution per unit towards covering fixed costs is ……………………..</a:t>
            </a:r>
          </a:p>
          <a:p>
            <a:pPr marL="68580" lvl="0" indent="0">
              <a:buNone/>
            </a:pPr>
            <a:endParaRPr lang="en-GB" dirty="0"/>
          </a:p>
          <a:p>
            <a:pPr lvl="0"/>
            <a:r>
              <a:rPr lang="en-GB" dirty="0"/>
              <a:t>The variable costs of making a pen are 7p and the pen sells for 18p.  Therefore, the contribution per unit towards covering fixed costs is …………………………</a:t>
            </a:r>
          </a:p>
          <a:p>
            <a:pPr marL="68580" lvl="0" indent="0">
              <a:buNone/>
            </a:pPr>
            <a:endParaRPr lang="en-GB" dirty="0"/>
          </a:p>
          <a:p>
            <a:pPr lvl="0"/>
            <a:r>
              <a:rPr lang="en-GB" dirty="0"/>
              <a:t>The average amount spent by a customer in a coffee shop is calculated at £2.65.  The café owners estimate the variable costs per customer at £2.00 and the total fixed costs at £50,000 per annum.  Therefore, the contribution per unit towards covering fixed costs is ……………………….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96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Contribution pricing and profit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204" y="1772816"/>
            <a:ext cx="7475227" cy="439248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Contribution pricing involves setting a price for orders or individual products which exceed the variable costs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Contribution can be used to calculate profit</a:t>
            </a:r>
          </a:p>
          <a:p>
            <a:endParaRPr lang="en-GB" dirty="0"/>
          </a:p>
          <a:p>
            <a:pPr marL="68580" indent="0">
              <a:buNone/>
            </a:pPr>
            <a:r>
              <a:rPr lang="en-GB" dirty="0"/>
              <a:t>Profit = total contribution – fixed costs</a:t>
            </a:r>
          </a:p>
          <a:p>
            <a:pPr marL="68580" indent="0">
              <a:buNone/>
            </a:pPr>
            <a:endParaRPr lang="en-GB" dirty="0"/>
          </a:p>
          <a:p>
            <a:pPr marL="68580" indent="0">
              <a:buNone/>
            </a:pPr>
            <a:r>
              <a:rPr lang="en-GB" dirty="0"/>
              <a:t>OR</a:t>
            </a:r>
          </a:p>
          <a:p>
            <a:pPr marL="68580" indent="0">
              <a:buNone/>
            </a:pPr>
            <a:endParaRPr lang="en-GB" dirty="0"/>
          </a:p>
          <a:p>
            <a:pPr marL="68580" indent="0">
              <a:buNone/>
            </a:pPr>
            <a:r>
              <a:rPr lang="en-GB" dirty="0"/>
              <a:t>Profit = total revenue – total costs</a:t>
            </a:r>
          </a:p>
        </p:txBody>
      </p:sp>
    </p:spTree>
    <p:extLst>
      <p:ext uri="{BB962C8B-B14F-4D97-AF65-F5344CB8AC3E}">
        <p14:creationId xmlns:p14="http://schemas.microsoft.com/office/powerpoint/2010/main" val="3935566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332656"/>
            <a:ext cx="7024744" cy="1143000"/>
          </a:xfrm>
        </p:spPr>
        <p:txBody>
          <a:bodyPr/>
          <a:lstStyle/>
          <a:p>
            <a:r>
              <a:rPr lang="en-GB" dirty="0"/>
              <a:t>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28800"/>
            <a:ext cx="7416824" cy="4608512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GB" sz="2000" dirty="0"/>
              <a:t>Read  pages 191 to 193 of the Contribution text book pages and answer the following questions into your notes: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2000" dirty="0"/>
              <a:t>Define contribution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2000" dirty="0"/>
              <a:t>What is the formula for calculating contribution per unit?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2000" dirty="0"/>
              <a:t>What is the formula for calculating total contribution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2000" dirty="0"/>
              <a:t>What is the formula for calculating profit using contribution?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2000" dirty="0"/>
              <a:t>Explain contribution costing</a:t>
            </a:r>
          </a:p>
          <a:p>
            <a:pPr marL="525780" indent="-457200">
              <a:buFont typeface="+mj-lt"/>
              <a:buAutoNum type="arabicPeriod"/>
            </a:pPr>
            <a:r>
              <a:rPr lang="en-GB" sz="2000" dirty="0"/>
              <a:t>Explain contribution pricing</a:t>
            </a:r>
          </a:p>
          <a:p>
            <a:pPr marL="68580" indent="0">
              <a:buNone/>
            </a:pPr>
            <a:endParaRPr lang="en-GB" sz="2000" dirty="0"/>
          </a:p>
          <a:p>
            <a:pPr marL="342900" lvl="1"/>
            <a:r>
              <a:rPr lang="en-GB" sz="2400" dirty="0"/>
              <a:t>Complete Question 1 on page 192 of text book</a:t>
            </a:r>
          </a:p>
          <a:p>
            <a:pPr lvl="1" algn="r"/>
            <a:r>
              <a:rPr lang="en-GB" sz="2000" dirty="0"/>
              <a:t>5 minutes</a:t>
            </a:r>
          </a:p>
          <a:p>
            <a:r>
              <a:rPr lang="en-GB" dirty="0"/>
              <a:t>Complete Question 2 on page 193 of text book</a:t>
            </a:r>
          </a:p>
          <a:p>
            <a:pPr algn="r"/>
            <a:r>
              <a:rPr lang="en-GB" dirty="0"/>
              <a:t>10 minutes</a:t>
            </a:r>
          </a:p>
          <a:p>
            <a:pPr marL="68580" indent="0" algn="r">
              <a:buNone/>
            </a:pPr>
            <a:endParaRPr lang="en-GB" dirty="0"/>
          </a:p>
          <a:p>
            <a:r>
              <a:rPr lang="en-GB" dirty="0"/>
              <a:t>Complete the Case Study: Trimmings Ltd. </a:t>
            </a:r>
            <a:r>
              <a:rPr lang="en-GB" b="1" dirty="0"/>
              <a:t>Please include your working out.</a:t>
            </a:r>
          </a:p>
          <a:p>
            <a:pPr algn="r"/>
            <a:r>
              <a:rPr lang="en-GB" dirty="0"/>
              <a:t>20 minutes</a:t>
            </a:r>
          </a:p>
          <a:p>
            <a:pPr lvl="1" algn="r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3093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Contribution Costing and Pricing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43490" y="2420888"/>
            <a:ext cx="7056783" cy="30243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Contribution costing</a:t>
            </a:r>
            <a:r>
              <a:rPr lang="en-GB" dirty="0"/>
              <a:t>: calculating the contribution to fixed costs and profit that a business makes will help with decision making (e.g. choose the product which will make the most contribution)</a:t>
            </a:r>
          </a:p>
          <a:p>
            <a:r>
              <a:rPr lang="en-GB" b="1" dirty="0"/>
              <a:t>Contribution pricing</a:t>
            </a:r>
            <a:r>
              <a:rPr lang="en-GB" dirty="0"/>
              <a:t>: the use of contribution when setting prices e.g. setting a price for orders or products which exceeds variable costs</a:t>
            </a:r>
          </a:p>
        </p:txBody>
      </p:sp>
    </p:spTree>
    <p:extLst>
      <p:ext uri="{BB962C8B-B14F-4D97-AF65-F5344CB8AC3E}">
        <p14:creationId xmlns:p14="http://schemas.microsoft.com/office/powerpoint/2010/main" val="427919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0B90BF-96B7-469D-AD8F-A845324FD6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456EE20-7C69-4149-A39F-9FA7C2DAC8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E68357-6485-40A7-A19F-86C86701F625}">
  <ds:schemaRefs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560</TotalTime>
  <Words>808</Words>
  <Application>Microsoft Office PowerPoint</Application>
  <PresentationFormat>On-screen Show (4:3)</PresentationFormat>
  <Paragraphs>130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Wingdings 2</vt:lpstr>
      <vt:lpstr>Wingdings 3</vt:lpstr>
      <vt:lpstr>Austin</vt:lpstr>
      <vt:lpstr>Break-even</vt:lpstr>
      <vt:lpstr>Starter – Reflect on your learning from last lesson</vt:lpstr>
      <vt:lpstr>Learning Objectives</vt:lpstr>
      <vt:lpstr>Key terms</vt:lpstr>
      <vt:lpstr>What is contribution?</vt:lpstr>
      <vt:lpstr>Contribution</vt:lpstr>
      <vt:lpstr>Contribution pricing and profit</vt:lpstr>
      <vt:lpstr>Activities</vt:lpstr>
      <vt:lpstr>Contribution Costing and Pricing</vt:lpstr>
      <vt:lpstr>Break-even</vt:lpstr>
      <vt:lpstr>PowerPoint Presentation</vt:lpstr>
      <vt:lpstr>PowerPoint Presentation</vt:lpstr>
      <vt:lpstr>Activities </vt:lpstr>
      <vt:lpstr>Uses of Break Even Analysis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Break-even</dc:title>
  <dc:creator>Rebecca Crumpton</dc:creator>
  <cp:lastModifiedBy>Rebecca Crumpton</cp:lastModifiedBy>
  <cp:revision>33</cp:revision>
  <dcterms:created xsi:type="dcterms:W3CDTF">2015-10-20T16:58:01Z</dcterms:created>
  <dcterms:modified xsi:type="dcterms:W3CDTF">2020-11-13T10:43:48Z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