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0"/>
  </p:notesMasterIdLst>
  <p:sldIdLst>
    <p:sldId id="256" r:id="rId2"/>
    <p:sldId id="322" r:id="rId3"/>
    <p:sldId id="258" r:id="rId4"/>
    <p:sldId id="266" r:id="rId5"/>
    <p:sldId id="272" r:id="rId6"/>
    <p:sldId id="358" r:id="rId7"/>
    <p:sldId id="286" r:id="rId8"/>
    <p:sldId id="270" r:id="rId9"/>
    <p:sldId id="329" r:id="rId10"/>
    <p:sldId id="340" r:id="rId11"/>
    <p:sldId id="276" r:id="rId12"/>
    <p:sldId id="342" r:id="rId13"/>
    <p:sldId id="267" r:id="rId14"/>
    <p:sldId id="360" r:id="rId15"/>
    <p:sldId id="341" r:id="rId16"/>
    <p:sldId id="344" r:id="rId17"/>
    <p:sldId id="343"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58"/>
    <p:restoredTop sz="94674"/>
  </p:normalViewPr>
  <p:slideViewPr>
    <p:cSldViewPr snapToGrid="0" snapToObjects="1">
      <p:cViewPr varScale="1">
        <p:scale>
          <a:sx n="108" d="100"/>
          <a:sy n="108" d="100"/>
        </p:scale>
        <p:origin x="224" y="624"/>
      </p:cViewPr>
      <p:guideLst>
        <p:guide orient="horz" pos="2160"/>
        <p:guide pos="3840"/>
      </p:guideLst>
    </p:cSldViewPr>
  </p:slideViewPr>
  <p:notesTextViewPr>
    <p:cViewPr>
      <p:scale>
        <a:sx n="1" d="1"/>
        <a:sy n="1" d="1"/>
      </p:scale>
      <p:origin x="0" y="0"/>
    </p:cViewPr>
  </p:notesTextViewPr>
  <p:sorterViewPr>
    <p:cViewPr>
      <p:scale>
        <a:sx n="108" d="100"/>
        <a:sy n="108" d="100"/>
      </p:scale>
      <p:origin x="0" y="-159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C090C-E4A8-AC44-A6E3-7DE40737FE78}" type="datetimeFigureOut">
              <a:rPr lang="en-US" smtClean="0"/>
              <a:t>11/15/20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A2D3E-A30C-7C4F-BEE1-7DB197A9E08D}" type="slidenum">
              <a:rPr lang="en-US" smtClean="0"/>
              <a:t>‹#›</a:t>
            </a:fld>
            <a:endParaRPr lang="en-US"/>
          </a:p>
        </p:txBody>
      </p:sp>
    </p:spTree>
    <p:extLst>
      <p:ext uri="{BB962C8B-B14F-4D97-AF65-F5344CB8AC3E}">
        <p14:creationId xmlns:p14="http://schemas.microsoft.com/office/powerpoint/2010/main" val="2298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B8E0C7E6-2BAD-3347-98CD-63918B1925B5}"/>
              </a:ext>
            </a:extLst>
          </p:cNvPr>
          <p:cNvSpPr>
            <a:spLocks noGrp="1" noRot="1" noChangeAspect="1" noChangeArrowheads="1" noTextEdit="1"/>
          </p:cNvSpPr>
          <p:nvPr>
            <p:ph type="sldImg"/>
          </p:nvPr>
        </p:nvSpPr>
        <p:spPr>
          <a:ln/>
        </p:spPr>
      </p:sp>
      <p:sp>
        <p:nvSpPr>
          <p:cNvPr id="98306" name="Rectangle 3">
            <a:extLst>
              <a:ext uri="{FF2B5EF4-FFF2-40B4-BE49-F238E27FC236}">
                <a16:creationId xmlns:a16="http://schemas.microsoft.com/office/drawing/2014/main" id="{EBB4304A-82FB-294B-B41F-402123304E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16720243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11/15/20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11/15/20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11/15/20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11/15/20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fairtrade.org.uk/Buying-Fairtrad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hyperlink" Target="https://www.youtube.com/watch?v=JoIZWd2q2E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time_continue=15&amp;v=PLKTGWH398Q&amp;feature=emb_logo"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traidcraft.co.uk/" TargetMode="External"/><Relationship Id="rId2" Type="http://schemas.openxmlformats.org/officeDocument/2006/relationships/image" Target="../media/image14.tiff"/><Relationship Id="rId1" Type="http://schemas.openxmlformats.org/officeDocument/2006/relationships/slideLayout" Target="../slideLayouts/slideLayout8.xml"/><Relationship Id="rId5" Type="http://schemas.openxmlformats.org/officeDocument/2006/relationships/image" Target="../media/image15.tiff"/><Relationship Id="rId4" Type="http://schemas.openxmlformats.org/officeDocument/2006/relationships/hyperlink" Target="https://www.youtube.com/watch?v=1Ssz_WtHiQ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ECBD-3331-6543-AFFB-AD70799E14BD}"/>
              </a:ext>
            </a:extLst>
          </p:cNvPr>
          <p:cNvSpPr>
            <a:spLocks noGrp="1"/>
          </p:cNvSpPr>
          <p:nvPr>
            <p:ph type="ctrTitle"/>
          </p:nvPr>
        </p:nvSpPr>
        <p:spPr/>
        <p:txBody>
          <a:bodyPr/>
          <a:lstStyle/>
          <a:p>
            <a:r>
              <a:rPr lang="en-US" dirty="0"/>
              <a:t>International trade</a:t>
            </a:r>
          </a:p>
        </p:txBody>
      </p:sp>
      <p:sp>
        <p:nvSpPr>
          <p:cNvPr id="3" name="Subtitle 2">
            <a:extLst>
              <a:ext uri="{FF2B5EF4-FFF2-40B4-BE49-F238E27FC236}">
                <a16:creationId xmlns:a16="http://schemas.microsoft.com/office/drawing/2014/main" id="{B6D8EBA9-2380-564A-B71B-AF79177360D3}"/>
              </a:ext>
            </a:extLst>
          </p:cNvPr>
          <p:cNvSpPr>
            <a:spLocks noGrp="1"/>
          </p:cNvSpPr>
          <p:nvPr>
            <p:ph type="subTitle" idx="1"/>
          </p:nvPr>
        </p:nvSpPr>
        <p:spPr/>
        <p:txBody>
          <a:bodyPr/>
          <a:lstStyle/>
          <a:p>
            <a:r>
              <a:rPr lang="en-US" dirty="0"/>
              <a:t>And markets</a:t>
            </a:r>
          </a:p>
        </p:txBody>
      </p:sp>
    </p:spTree>
    <p:extLst>
      <p:ext uri="{BB962C8B-B14F-4D97-AF65-F5344CB8AC3E}">
        <p14:creationId xmlns:p14="http://schemas.microsoft.com/office/powerpoint/2010/main" val="422175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C73A-332F-2048-A0E1-455F9F166F5B}"/>
              </a:ext>
            </a:extLst>
          </p:cNvPr>
          <p:cNvSpPr>
            <a:spLocks noGrp="1"/>
          </p:cNvSpPr>
          <p:nvPr>
            <p:ph type="title"/>
          </p:nvPr>
        </p:nvSpPr>
        <p:spPr/>
        <p:txBody>
          <a:bodyPr/>
          <a:lstStyle/>
          <a:p>
            <a:r>
              <a:rPr lang="en-US" dirty="0" err="1"/>
              <a:t>Geofile</a:t>
            </a:r>
            <a:r>
              <a:rPr lang="en-US" dirty="0"/>
              <a:t> Online: Fair </a:t>
            </a:r>
            <a:r>
              <a:rPr lang="en-US" dirty="0" err="1"/>
              <a:t>TRade</a:t>
            </a:r>
            <a:r>
              <a:rPr lang="en-US" dirty="0"/>
              <a:t> No 499</a:t>
            </a:r>
          </a:p>
        </p:txBody>
      </p:sp>
      <p:pic>
        <p:nvPicPr>
          <p:cNvPr id="5" name="Content Placeholder 4">
            <a:extLst>
              <a:ext uri="{FF2B5EF4-FFF2-40B4-BE49-F238E27FC236}">
                <a16:creationId xmlns:a16="http://schemas.microsoft.com/office/drawing/2014/main" id="{F80DA8DF-11E9-7248-8D3E-2AB7A31B3F8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16402" y="222342"/>
            <a:ext cx="4432838" cy="6645154"/>
          </a:xfrm>
          <a:prstGeom prst="rect">
            <a:avLst/>
          </a:prstGeom>
        </p:spPr>
      </p:pic>
      <p:sp>
        <p:nvSpPr>
          <p:cNvPr id="4" name="Text Placeholder 3">
            <a:extLst>
              <a:ext uri="{FF2B5EF4-FFF2-40B4-BE49-F238E27FC236}">
                <a16:creationId xmlns:a16="http://schemas.microsoft.com/office/drawing/2014/main" id="{14A81685-B369-3D4F-8836-C7CECCB64C01}"/>
              </a:ext>
            </a:extLst>
          </p:cNvPr>
          <p:cNvSpPr>
            <a:spLocks noGrp="1"/>
          </p:cNvSpPr>
          <p:nvPr>
            <p:ph type="body" sz="half" idx="2"/>
          </p:nvPr>
        </p:nvSpPr>
        <p:spPr/>
        <p:txBody>
          <a:bodyPr/>
          <a:lstStyle/>
          <a:p>
            <a:r>
              <a:rPr lang="en-US" dirty="0"/>
              <a:t>Complete Questions 1-5 on the back of the </a:t>
            </a:r>
            <a:r>
              <a:rPr lang="en-US" dirty="0" err="1"/>
              <a:t>Geofile</a:t>
            </a:r>
            <a:endParaRPr lang="en-US" dirty="0"/>
          </a:p>
        </p:txBody>
      </p:sp>
      <p:pic>
        <p:nvPicPr>
          <p:cNvPr id="6" name="Picture 5">
            <a:extLst>
              <a:ext uri="{FF2B5EF4-FFF2-40B4-BE49-F238E27FC236}">
                <a16:creationId xmlns:a16="http://schemas.microsoft.com/office/drawing/2014/main" id="{4F2EBBDD-4E63-3D4A-9BE1-66B52CD937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0009" y="3336326"/>
            <a:ext cx="4859262" cy="3067878"/>
          </a:xfrm>
          <a:prstGeom prst="rect">
            <a:avLst/>
          </a:prstGeom>
        </p:spPr>
      </p:pic>
    </p:spTree>
    <p:extLst>
      <p:ext uri="{BB962C8B-B14F-4D97-AF65-F5344CB8AC3E}">
        <p14:creationId xmlns:p14="http://schemas.microsoft.com/office/powerpoint/2010/main" val="2427268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7412" y="0"/>
            <a:ext cx="5579389" cy="6858000"/>
          </a:xfrm>
          <a:prstGeom prst="rect">
            <a:avLst/>
          </a:prstGeom>
        </p:spPr>
      </p:pic>
    </p:spTree>
    <p:extLst>
      <p:ext uri="{BB962C8B-B14F-4D97-AF65-F5344CB8AC3E}">
        <p14:creationId xmlns:p14="http://schemas.microsoft.com/office/powerpoint/2010/main" val="148090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8A926-0F26-F34F-B31C-6E6BBCB626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2497" y="0"/>
            <a:ext cx="9707006" cy="6858000"/>
          </a:xfrm>
          <a:prstGeom prst="rect">
            <a:avLst/>
          </a:prstGeom>
        </p:spPr>
      </p:pic>
    </p:spTree>
    <p:extLst>
      <p:ext uri="{BB962C8B-B14F-4D97-AF65-F5344CB8AC3E}">
        <p14:creationId xmlns:p14="http://schemas.microsoft.com/office/powerpoint/2010/main" val="281820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0E96-3323-D844-8E0B-6513A540E2F7}"/>
              </a:ext>
            </a:extLst>
          </p:cNvPr>
          <p:cNvSpPr>
            <a:spLocks noGrp="1"/>
          </p:cNvSpPr>
          <p:nvPr>
            <p:ph type="title"/>
          </p:nvPr>
        </p:nvSpPr>
        <p:spPr>
          <a:xfrm>
            <a:off x="1069848" y="484632"/>
            <a:ext cx="10645074" cy="1609344"/>
          </a:xfrm>
        </p:spPr>
        <p:txBody>
          <a:bodyPr>
            <a:normAutofit fontScale="90000"/>
          </a:bodyPr>
          <a:lstStyle/>
          <a:p>
            <a:r>
              <a:rPr lang="en-US" dirty="0">
                <a:solidFill>
                  <a:srgbClr val="0070C0"/>
                </a:solidFill>
              </a:rPr>
              <a:t>RESEARCH TASK: World trade in one food commodity or one manufacturing product</a:t>
            </a:r>
          </a:p>
        </p:txBody>
      </p:sp>
      <p:sp>
        <p:nvSpPr>
          <p:cNvPr id="3" name="Content Placeholder 2">
            <a:extLst>
              <a:ext uri="{FF2B5EF4-FFF2-40B4-BE49-F238E27FC236}">
                <a16:creationId xmlns:a16="http://schemas.microsoft.com/office/drawing/2014/main" id="{12E3E7E2-D36B-5345-B6D5-17DB83B9819D}"/>
              </a:ext>
            </a:extLst>
          </p:cNvPr>
          <p:cNvSpPr>
            <a:spLocks noGrp="1"/>
          </p:cNvSpPr>
          <p:nvPr>
            <p:ph idx="1"/>
          </p:nvPr>
        </p:nvSpPr>
        <p:spPr>
          <a:xfrm>
            <a:off x="1069847" y="2121408"/>
            <a:ext cx="10319332" cy="4736592"/>
          </a:xfrm>
        </p:spPr>
        <p:txBody>
          <a:bodyPr>
            <a:normAutofit/>
          </a:bodyPr>
          <a:lstStyle/>
          <a:p>
            <a:pPr marL="457200" indent="-457200">
              <a:buFont typeface="+mj-lt"/>
              <a:buAutoNum type="arabicPeriod"/>
            </a:pPr>
            <a:r>
              <a:rPr lang="en-US" dirty="0"/>
              <a:t>Build a case study on the global trade of a food commodity or manufactured product. Make sure you consider/answer the following:</a:t>
            </a:r>
          </a:p>
          <a:p>
            <a:pPr lvl="2"/>
            <a:r>
              <a:rPr lang="en-US" dirty="0"/>
              <a:t>Cash crops such as </a:t>
            </a:r>
            <a:r>
              <a:rPr lang="en-US" b="1" dirty="0"/>
              <a:t>bananas</a:t>
            </a:r>
            <a:r>
              <a:rPr lang="en-US" dirty="0"/>
              <a:t>, coffee and </a:t>
            </a:r>
            <a:r>
              <a:rPr lang="fil-PH" dirty="0"/>
              <a:t>cocoa have </a:t>
            </a:r>
            <a:r>
              <a:rPr lang="fil-PH" b="1" dirty="0"/>
              <a:t>great discussion potential </a:t>
            </a:r>
            <a:r>
              <a:rPr lang="fil-PH" dirty="0"/>
              <a:t>here due to their production largely focused in LICs. </a:t>
            </a:r>
            <a:endParaRPr lang="en-GB" dirty="0"/>
          </a:p>
          <a:p>
            <a:pPr lvl="2"/>
            <a:r>
              <a:rPr lang="en-US" dirty="0"/>
              <a:t>Make sure you include a </a:t>
            </a:r>
            <a:r>
              <a:rPr lang="en-US" b="1" dirty="0"/>
              <a:t>map of global trade </a:t>
            </a:r>
            <a:r>
              <a:rPr lang="en-US" dirty="0"/>
              <a:t>for your product – trade patterns</a:t>
            </a:r>
          </a:p>
          <a:p>
            <a:pPr lvl="2"/>
            <a:r>
              <a:rPr lang="en-US" b="1" dirty="0"/>
              <a:t>Describe</a:t>
            </a:r>
            <a:r>
              <a:rPr lang="en-US" dirty="0"/>
              <a:t> world trade </a:t>
            </a:r>
            <a:r>
              <a:rPr lang="fil-PH" dirty="0"/>
              <a:t>for your food commodity and/or manufactured product where does the commodity come from (</a:t>
            </a:r>
            <a:r>
              <a:rPr lang="fil-PH" b="1" dirty="0"/>
              <a:t>where is it grown?)</a:t>
            </a:r>
            <a:r>
              <a:rPr lang="fil-PH" dirty="0"/>
              <a:t>and where does it travel to (</a:t>
            </a:r>
            <a:r>
              <a:rPr lang="fil-PH" b="1" dirty="0"/>
              <a:t>export to</a:t>
            </a:r>
            <a:r>
              <a:rPr lang="fil-PH" dirty="0"/>
              <a:t>)? (</a:t>
            </a:r>
            <a:r>
              <a:rPr lang="fil-PH" dirty="0">
                <a:solidFill>
                  <a:srgbClr val="0070C0"/>
                </a:solidFill>
              </a:rPr>
              <a:t>See next slide</a:t>
            </a:r>
            <a:r>
              <a:rPr lang="fil-PH" dirty="0"/>
              <a:t>) Can you draw a diagram or map the chain of production – distribution -consumption</a:t>
            </a:r>
            <a:endParaRPr lang="en-GB" dirty="0"/>
          </a:p>
          <a:p>
            <a:pPr lvl="2"/>
            <a:r>
              <a:rPr lang="en-US" dirty="0"/>
              <a:t> </a:t>
            </a:r>
            <a:r>
              <a:rPr lang="en-US" b="1" dirty="0"/>
              <a:t>Which countries and/or trade agreements</a:t>
            </a:r>
            <a:r>
              <a:rPr lang="en-US" dirty="0"/>
              <a:t> are responsible for and involved in world trade of your food commodity or manufactured product, and </a:t>
            </a:r>
            <a:r>
              <a:rPr lang="en-US" b="1" dirty="0"/>
              <a:t>why</a:t>
            </a:r>
          </a:p>
          <a:p>
            <a:pPr lvl="2"/>
            <a:r>
              <a:rPr lang="fil-PH" dirty="0"/>
              <a:t>Are there any </a:t>
            </a:r>
            <a:r>
              <a:rPr lang="fil-PH" b="1" dirty="0"/>
              <a:t>barriers to trade </a:t>
            </a:r>
            <a:r>
              <a:rPr lang="en-GB" b="1" dirty="0"/>
              <a:t>or conflicts </a:t>
            </a:r>
            <a:r>
              <a:rPr lang="en-GB" dirty="0"/>
              <a:t>around trade in your choice of </a:t>
            </a:r>
            <a:r>
              <a:rPr lang="en-US" dirty="0"/>
              <a:t>food commodity or manufactured product?</a:t>
            </a:r>
          </a:p>
          <a:p>
            <a:pPr lvl="2"/>
            <a:r>
              <a:rPr lang="en-GB" dirty="0"/>
              <a:t>What are trade wars? Are they relevant to your chosen food commodity or manufactured product?</a:t>
            </a:r>
          </a:p>
          <a:p>
            <a:pPr lvl="2"/>
            <a:r>
              <a:rPr lang="en-GB" dirty="0"/>
              <a:t>How are companies trying to resolve these issues?</a:t>
            </a:r>
          </a:p>
          <a:p>
            <a:pPr marL="457200" indent="-457200">
              <a:buFont typeface="+mj-lt"/>
              <a:buAutoNum type="arabicPeriod"/>
            </a:pPr>
            <a:r>
              <a:rPr lang="en-US" dirty="0">
                <a:solidFill>
                  <a:srgbClr val="0070C0"/>
                </a:solidFill>
              </a:rPr>
              <a:t>Resources for research: see final section in your booklet for resources. You can research this as a small group.</a:t>
            </a:r>
          </a:p>
          <a:p>
            <a:pPr marL="457200" indent="-457200">
              <a:buFont typeface="+mj-lt"/>
              <a:buAutoNum type="arabicPeriod"/>
            </a:pPr>
            <a:endParaRPr lang="en-US" dirty="0">
              <a:solidFill>
                <a:srgbClr val="0070C0"/>
              </a:solidFill>
            </a:endParaRPr>
          </a:p>
          <a:p>
            <a:pPr marL="457200" indent="-457200">
              <a:buFont typeface="+mj-lt"/>
              <a:buAutoNum type="arabicPeriod"/>
            </a:pPr>
            <a:endParaRPr lang="en-US" dirty="0">
              <a:solidFill>
                <a:srgbClr val="0070C0"/>
              </a:solidFill>
            </a:endParaRPr>
          </a:p>
        </p:txBody>
      </p:sp>
    </p:spTree>
    <p:extLst>
      <p:ext uri="{BB962C8B-B14F-4D97-AF65-F5344CB8AC3E}">
        <p14:creationId xmlns:p14="http://schemas.microsoft.com/office/powerpoint/2010/main" val="124838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26DFB8-727D-4B98-93CA-8F39EB43BB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76306" y="249020"/>
            <a:ext cx="7200601" cy="6471685"/>
          </a:xfrm>
          <a:prstGeom prst="rect">
            <a:avLst/>
          </a:prstGeom>
        </p:spPr>
      </p:pic>
      <p:sp>
        <p:nvSpPr>
          <p:cNvPr id="3" name="Title 2">
            <a:extLst>
              <a:ext uri="{FF2B5EF4-FFF2-40B4-BE49-F238E27FC236}">
                <a16:creationId xmlns:a16="http://schemas.microsoft.com/office/drawing/2014/main" id="{2C53AE14-3C04-4474-8C22-A6E001371602}"/>
              </a:ext>
            </a:extLst>
          </p:cNvPr>
          <p:cNvSpPr>
            <a:spLocks noGrp="1"/>
          </p:cNvSpPr>
          <p:nvPr>
            <p:ph type="title"/>
          </p:nvPr>
        </p:nvSpPr>
        <p:spPr>
          <a:xfrm>
            <a:off x="306914" y="249020"/>
            <a:ext cx="11319030" cy="1138910"/>
          </a:xfrm>
        </p:spPr>
        <p:txBody>
          <a:bodyPr>
            <a:normAutofit/>
          </a:bodyPr>
          <a:lstStyle/>
          <a:p>
            <a:r>
              <a:rPr lang="en-GB" dirty="0"/>
              <a:t>Research</a:t>
            </a:r>
          </a:p>
        </p:txBody>
      </p:sp>
      <p:sp>
        <p:nvSpPr>
          <p:cNvPr id="4" name="Rectangle 3">
            <a:extLst>
              <a:ext uri="{FF2B5EF4-FFF2-40B4-BE49-F238E27FC236}">
                <a16:creationId xmlns:a16="http://schemas.microsoft.com/office/drawing/2014/main" id="{131B6082-0492-42B6-9B45-38216762078B}"/>
              </a:ext>
            </a:extLst>
          </p:cNvPr>
          <p:cNvSpPr/>
          <p:nvPr/>
        </p:nvSpPr>
        <p:spPr>
          <a:xfrm>
            <a:off x="306914" y="1570655"/>
            <a:ext cx="2820007" cy="923330"/>
          </a:xfrm>
          <a:prstGeom prst="rect">
            <a:avLst/>
          </a:prstGeom>
        </p:spPr>
        <p:txBody>
          <a:bodyPr wrap="square">
            <a:spAutoFit/>
          </a:bodyPr>
          <a:lstStyle/>
          <a:p>
            <a:r>
              <a:rPr lang="en-GB" dirty="0"/>
              <a:t>Use the website to investigate trade in your food commodity</a:t>
            </a:r>
          </a:p>
        </p:txBody>
      </p:sp>
    </p:spTree>
    <p:extLst>
      <p:ext uri="{BB962C8B-B14F-4D97-AF65-F5344CB8AC3E}">
        <p14:creationId xmlns:p14="http://schemas.microsoft.com/office/powerpoint/2010/main" val="902246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3742E7-9679-D546-93C4-22BE25EB267B}"/>
              </a:ext>
            </a:extLst>
          </p:cNvPr>
          <p:cNvPicPr>
            <a:picLocks noChangeAspect="1"/>
          </p:cNvPicPr>
          <p:nvPr/>
        </p:nvPicPr>
        <p:blipFill>
          <a:blip r:embed="rId2"/>
          <a:stretch>
            <a:fillRect/>
          </a:stretch>
        </p:blipFill>
        <p:spPr>
          <a:xfrm>
            <a:off x="333830" y="2206171"/>
            <a:ext cx="6419470" cy="3660322"/>
          </a:xfrm>
          <a:prstGeom prst="rect">
            <a:avLst/>
          </a:prstGeom>
        </p:spPr>
      </p:pic>
      <p:pic>
        <p:nvPicPr>
          <p:cNvPr id="3" name="Picture 2">
            <a:extLst>
              <a:ext uri="{FF2B5EF4-FFF2-40B4-BE49-F238E27FC236}">
                <a16:creationId xmlns:a16="http://schemas.microsoft.com/office/drawing/2014/main" id="{545CDE15-318E-564A-886F-422FAF65A105}"/>
              </a:ext>
            </a:extLst>
          </p:cNvPr>
          <p:cNvPicPr>
            <a:picLocks noChangeAspect="1"/>
          </p:cNvPicPr>
          <p:nvPr/>
        </p:nvPicPr>
        <p:blipFill>
          <a:blip r:embed="rId3"/>
          <a:stretch>
            <a:fillRect/>
          </a:stretch>
        </p:blipFill>
        <p:spPr>
          <a:xfrm>
            <a:off x="6763971" y="0"/>
            <a:ext cx="5428029" cy="6633029"/>
          </a:xfrm>
          <a:prstGeom prst="rect">
            <a:avLst/>
          </a:prstGeom>
        </p:spPr>
      </p:pic>
    </p:spTree>
    <p:extLst>
      <p:ext uri="{BB962C8B-B14F-4D97-AF65-F5344CB8AC3E}">
        <p14:creationId xmlns:p14="http://schemas.microsoft.com/office/powerpoint/2010/main" val="489738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68E3-1509-ED4A-B243-D439CEDF9BD4}"/>
              </a:ext>
            </a:extLst>
          </p:cNvPr>
          <p:cNvSpPr>
            <a:spLocks noGrp="1"/>
          </p:cNvSpPr>
          <p:nvPr>
            <p:ph type="title"/>
          </p:nvPr>
        </p:nvSpPr>
        <p:spPr/>
        <p:txBody>
          <a:bodyPr/>
          <a:lstStyle/>
          <a:p>
            <a:r>
              <a:rPr lang="en-US" dirty="0"/>
              <a:t>review questions</a:t>
            </a:r>
          </a:p>
        </p:txBody>
      </p:sp>
      <p:sp>
        <p:nvSpPr>
          <p:cNvPr id="3" name="Content Placeholder 2">
            <a:extLst>
              <a:ext uri="{FF2B5EF4-FFF2-40B4-BE49-F238E27FC236}">
                <a16:creationId xmlns:a16="http://schemas.microsoft.com/office/drawing/2014/main" id="{FF8A1158-5EB5-ED4E-8AEE-B8C5177F0BF0}"/>
              </a:ext>
            </a:extLst>
          </p:cNvPr>
          <p:cNvSpPr>
            <a:spLocks noGrp="1"/>
          </p:cNvSpPr>
          <p:nvPr>
            <p:ph idx="1"/>
          </p:nvPr>
        </p:nvSpPr>
        <p:spPr>
          <a:xfrm>
            <a:off x="1069848" y="2121407"/>
            <a:ext cx="9945815" cy="3179255"/>
          </a:xfrm>
        </p:spPr>
        <p:txBody>
          <a:bodyPr>
            <a:normAutofit/>
          </a:bodyPr>
          <a:lstStyle/>
          <a:p>
            <a:r>
              <a:rPr lang="en-US" dirty="0"/>
              <a:t>Explain the pattern and processes involved in the world trade of one food commodity or one manufacturing product (6 marks)</a:t>
            </a:r>
          </a:p>
          <a:p>
            <a:endParaRPr lang="en-US" dirty="0"/>
          </a:p>
          <a:p>
            <a:endParaRPr lang="en-US" dirty="0"/>
          </a:p>
          <a:p>
            <a:endParaRPr lang="en-US" dirty="0"/>
          </a:p>
          <a:p>
            <a:endParaRPr lang="en-US" dirty="0"/>
          </a:p>
          <a:p>
            <a:r>
              <a:rPr lang="en-US" dirty="0"/>
              <a:t>Finally, complete the questions on page 33 in the Oxford Textbook</a:t>
            </a:r>
          </a:p>
          <a:p>
            <a:endParaRPr lang="en-US" dirty="0"/>
          </a:p>
        </p:txBody>
      </p:sp>
      <p:pic>
        <p:nvPicPr>
          <p:cNvPr id="4" name="Picture 3">
            <a:extLst>
              <a:ext uri="{FF2B5EF4-FFF2-40B4-BE49-F238E27FC236}">
                <a16:creationId xmlns:a16="http://schemas.microsoft.com/office/drawing/2014/main" id="{4C88FADC-E325-E443-BDB2-842EC9D6763F}"/>
              </a:ext>
            </a:extLst>
          </p:cNvPr>
          <p:cNvPicPr>
            <a:picLocks noChangeAspect="1"/>
          </p:cNvPicPr>
          <p:nvPr/>
        </p:nvPicPr>
        <p:blipFill>
          <a:blip r:embed="rId2"/>
          <a:stretch>
            <a:fillRect/>
          </a:stretch>
        </p:blipFill>
        <p:spPr>
          <a:xfrm>
            <a:off x="1069848" y="2944137"/>
            <a:ext cx="8382000" cy="1270000"/>
          </a:xfrm>
          <a:prstGeom prst="rect">
            <a:avLst/>
          </a:prstGeom>
        </p:spPr>
      </p:pic>
    </p:spTree>
    <p:extLst>
      <p:ext uri="{BB962C8B-B14F-4D97-AF65-F5344CB8AC3E}">
        <p14:creationId xmlns:p14="http://schemas.microsoft.com/office/powerpoint/2010/main" val="226432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0FC2-025B-2341-901A-FA48EE000E3A}"/>
              </a:ext>
            </a:extLst>
          </p:cNvPr>
          <p:cNvSpPr>
            <a:spLocks noGrp="1"/>
          </p:cNvSpPr>
          <p:nvPr>
            <p:ph type="title"/>
          </p:nvPr>
        </p:nvSpPr>
        <p:spPr/>
        <p:txBody>
          <a:bodyPr/>
          <a:lstStyle/>
          <a:p>
            <a:r>
              <a:rPr lang="en-US" dirty="0" err="1"/>
              <a:t>REsources</a:t>
            </a:r>
            <a:endParaRPr lang="en-US" dirty="0"/>
          </a:p>
        </p:txBody>
      </p:sp>
      <p:sp>
        <p:nvSpPr>
          <p:cNvPr id="3" name="Content Placeholder 2">
            <a:extLst>
              <a:ext uri="{FF2B5EF4-FFF2-40B4-BE49-F238E27FC236}">
                <a16:creationId xmlns:a16="http://schemas.microsoft.com/office/drawing/2014/main" id="{CAB69AF4-7B82-6A4B-85BB-E29B8E976EEC}"/>
              </a:ext>
            </a:extLst>
          </p:cNvPr>
          <p:cNvSpPr>
            <a:spLocks noGrp="1"/>
          </p:cNvSpPr>
          <p:nvPr>
            <p:ph idx="1"/>
          </p:nvPr>
        </p:nvSpPr>
        <p:spPr/>
        <p:txBody>
          <a:bodyPr/>
          <a:lstStyle/>
          <a:p>
            <a:r>
              <a:rPr lang="en-US" dirty="0">
                <a:hlinkClick r:id="rId2"/>
              </a:rPr>
              <a:t>https://www.fairtrade.org.uk/Buying-Fairtrade</a:t>
            </a:r>
            <a:r>
              <a:rPr lang="en-US" dirty="0"/>
              <a:t> for different food commodities</a:t>
            </a:r>
          </a:p>
        </p:txBody>
      </p:sp>
    </p:spTree>
    <p:extLst>
      <p:ext uri="{BB962C8B-B14F-4D97-AF65-F5344CB8AC3E}">
        <p14:creationId xmlns:p14="http://schemas.microsoft.com/office/powerpoint/2010/main" val="213566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792A-DB74-4BE1-8EC7-7308DE4C7313}"/>
              </a:ext>
            </a:extLst>
          </p:cNvPr>
          <p:cNvSpPr>
            <a:spLocks noGrp="1"/>
          </p:cNvSpPr>
          <p:nvPr>
            <p:ph type="title"/>
          </p:nvPr>
        </p:nvSpPr>
        <p:spPr/>
        <p:txBody>
          <a:bodyPr/>
          <a:lstStyle/>
          <a:p>
            <a:r>
              <a:rPr lang="en-GB" dirty="0">
                <a:highlight>
                  <a:srgbClr val="FFFF00"/>
                </a:highlight>
              </a:rPr>
              <a:t>Pre-work/Homework</a:t>
            </a:r>
          </a:p>
        </p:txBody>
      </p:sp>
      <p:sp>
        <p:nvSpPr>
          <p:cNvPr id="3" name="Content Placeholder 2">
            <a:extLst>
              <a:ext uri="{FF2B5EF4-FFF2-40B4-BE49-F238E27FC236}">
                <a16:creationId xmlns:a16="http://schemas.microsoft.com/office/drawing/2014/main" id="{A602BC60-0740-4B9F-900A-EF0B7CCA83DD}"/>
              </a:ext>
            </a:extLst>
          </p:cNvPr>
          <p:cNvSpPr>
            <a:spLocks noGrp="1"/>
          </p:cNvSpPr>
          <p:nvPr>
            <p:ph idx="1"/>
          </p:nvPr>
        </p:nvSpPr>
        <p:spPr/>
        <p:txBody>
          <a:bodyPr/>
          <a:lstStyle/>
          <a:p>
            <a:pPr marL="0" indent="0">
              <a:spcBef>
                <a:spcPts val="750"/>
              </a:spcBef>
              <a:spcAft>
                <a:spcPts val="600"/>
              </a:spcAft>
              <a:buNone/>
            </a:pPr>
            <a:r>
              <a:rPr lang="fil-PH" dirty="0">
                <a:solidFill>
                  <a:srgbClr val="000000"/>
                </a:solidFill>
                <a:latin typeface="AQA Chevin Pro Medium"/>
                <a:ea typeface="Times New Roman" panose="02020603050405020304" pitchFamily="18" charset="0"/>
                <a:cs typeface="Times New Roman" panose="02020603050405020304" pitchFamily="18" charset="0"/>
              </a:rPr>
              <a:t>Using Hodder textbook p306-308 produce a mind map/notes on ‘Nature and role of TNCs’</a:t>
            </a:r>
          </a:p>
          <a:p>
            <a:pPr>
              <a:spcBef>
                <a:spcPts val="750"/>
              </a:spcBef>
              <a:spcAft>
                <a:spcPts val="600"/>
              </a:spcAft>
            </a:pPr>
            <a:r>
              <a:rPr lang="fil-PH" dirty="0">
                <a:solidFill>
                  <a:srgbClr val="000000"/>
                </a:solidFill>
                <a:latin typeface="AQA Chevin Pro Medium"/>
                <a:ea typeface="Times New Roman" panose="02020603050405020304" pitchFamily="18" charset="0"/>
                <a:cs typeface="Times New Roman" panose="02020603050405020304" pitchFamily="18" charset="0"/>
              </a:rPr>
              <a:t>Reasons for operating in more than one country</a:t>
            </a:r>
          </a:p>
          <a:p>
            <a:pPr>
              <a:spcBef>
                <a:spcPts val="750"/>
              </a:spcBef>
              <a:spcAft>
                <a:spcPts val="600"/>
              </a:spcAft>
            </a:pPr>
            <a:r>
              <a:rPr lang="fil-PH" dirty="0">
                <a:solidFill>
                  <a:srgbClr val="000000"/>
                </a:solidFill>
                <a:latin typeface="AQA Chevin Pro Medium"/>
                <a:ea typeface="Times New Roman" panose="02020603050405020304" pitchFamily="18" charset="0"/>
                <a:cs typeface="Times New Roman" panose="02020603050405020304" pitchFamily="18" charset="0"/>
              </a:rPr>
              <a:t>Why 21st century TNCs are called ‘globally integrated enterprise’</a:t>
            </a:r>
          </a:p>
          <a:p>
            <a:pPr>
              <a:spcBef>
                <a:spcPts val="750"/>
              </a:spcBef>
              <a:spcAft>
                <a:spcPts val="600"/>
              </a:spcAft>
            </a:pPr>
            <a:r>
              <a:rPr lang="fil-PH" dirty="0">
                <a:solidFill>
                  <a:srgbClr val="000000"/>
                </a:solidFill>
                <a:latin typeface="AQA Chevin Pro Medium"/>
                <a:ea typeface="Times New Roman" panose="02020603050405020304" pitchFamily="18" charset="0"/>
                <a:cs typeface="Times New Roman" panose="02020603050405020304" pitchFamily="18" charset="0"/>
              </a:rPr>
              <a:t> Spatial organisation and production of primary, secondary and service based TNCs.</a:t>
            </a:r>
            <a:endParaRPr lang="en-GB" sz="3200" dirty="0">
              <a:solidFill>
                <a:srgbClr val="000000"/>
              </a:solidFill>
              <a:latin typeface="AQA Chevin Pro Medium"/>
              <a:ea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79284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AADC-29FC-2E4B-A417-DEEAF88439B8}"/>
              </a:ext>
            </a:extLst>
          </p:cNvPr>
          <p:cNvSpPr>
            <a:spLocks noGrp="1"/>
          </p:cNvSpPr>
          <p:nvPr>
            <p:ph type="title"/>
          </p:nvPr>
        </p:nvSpPr>
        <p:spPr>
          <a:xfrm>
            <a:off x="8549640" y="393412"/>
            <a:ext cx="3200400" cy="1737360"/>
          </a:xfrm>
        </p:spPr>
        <p:txBody>
          <a:bodyPr>
            <a:normAutofit fontScale="90000"/>
          </a:bodyPr>
          <a:lstStyle/>
          <a:p>
            <a:r>
              <a:rPr lang="en-US" dirty="0"/>
              <a:t>INTERNATIONAL TRADE AND ACCESS TO MARKETS</a:t>
            </a:r>
          </a:p>
        </p:txBody>
      </p:sp>
      <p:sp>
        <p:nvSpPr>
          <p:cNvPr id="3" name="Content Placeholder 2">
            <a:extLst>
              <a:ext uri="{FF2B5EF4-FFF2-40B4-BE49-F238E27FC236}">
                <a16:creationId xmlns:a16="http://schemas.microsoft.com/office/drawing/2014/main" id="{B55F227A-D595-4540-AE4E-1E14128AE61E}"/>
              </a:ext>
            </a:extLst>
          </p:cNvPr>
          <p:cNvSpPr>
            <a:spLocks noGrp="1"/>
          </p:cNvSpPr>
          <p:nvPr>
            <p:ph idx="1"/>
          </p:nvPr>
        </p:nvSpPr>
        <p:spPr>
          <a:xfrm>
            <a:off x="838200" y="1316736"/>
            <a:ext cx="6711696" cy="4389120"/>
          </a:xfrm>
        </p:spPr>
        <p:txBody>
          <a:bodyPr>
            <a:normAutofit/>
          </a:bodyPr>
          <a:lstStyle/>
          <a:p>
            <a:r>
              <a:rPr lang="fil-PH" dirty="0"/>
              <a:t>Students understand the issues which can result from differential access to trade markets and the impacts on economic and societal well-being.</a:t>
            </a:r>
          </a:p>
          <a:p>
            <a:endParaRPr lang="en-GB" dirty="0"/>
          </a:p>
          <a:p>
            <a:r>
              <a:rPr lang="fil-PH" dirty="0"/>
              <a:t> </a:t>
            </a:r>
            <a:r>
              <a:rPr lang="en-GB" dirty="0">
                <a:ea typeface="Times New Roman" panose="02020603050405020304" pitchFamily="18" charset="0"/>
              </a:rPr>
              <a:t>Students can identify a number of strategies that seek to deal with these issues, in particular:</a:t>
            </a:r>
          </a:p>
          <a:p>
            <a:pPr lvl="1"/>
            <a:r>
              <a:rPr lang="en-GB" dirty="0">
                <a:ea typeface="Times New Roman" panose="02020603050405020304" pitchFamily="18" charset="0"/>
              </a:rPr>
              <a:t>Fair trade over free trade</a:t>
            </a:r>
          </a:p>
          <a:p>
            <a:pPr marL="0" indent="0">
              <a:buNone/>
            </a:pPr>
            <a:endParaRPr lang="en-GB" dirty="0"/>
          </a:p>
          <a:p>
            <a:r>
              <a:rPr lang="fil-PH" dirty="0"/>
              <a:t>Students are able to describe world trade for a </a:t>
            </a:r>
            <a:r>
              <a:rPr lang="fil-PH" u="sng" dirty="0"/>
              <a:t>food commodity  </a:t>
            </a:r>
            <a:r>
              <a:rPr lang="fil-PH" dirty="0"/>
              <a:t>(bananas) and/or manufactured product.</a:t>
            </a:r>
            <a:endParaRPr lang="en-GB" dirty="0"/>
          </a:p>
          <a:p>
            <a:endParaRPr lang="en-US" dirty="0"/>
          </a:p>
        </p:txBody>
      </p:sp>
      <p:sp>
        <p:nvSpPr>
          <p:cNvPr id="4" name="Text Placeholder 3">
            <a:extLst>
              <a:ext uri="{FF2B5EF4-FFF2-40B4-BE49-F238E27FC236}">
                <a16:creationId xmlns:a16="http://schemas.microsoft.com/office/drawing/2014/main" id="{AA50083B-DD3B-454B-BF75-AEA332F4CFC8}"/>
              </a:ext>
            </a:extLst>
          </p:cNvPr>
          <p:cNvSpPr>
            <a:spLocks noGrp="1"/>
          </p:cNvSpPr>
          <p:nvPr>
            <p:ph type="body" sz="half" idx="2"/>
          </p:nvPr>
        </p:nvSpPr>
        <p:spPr>
          <a:xfrm>
            <a:off x="8549640" y="2423160"/>
            <a:ext cx="3200400" cy="3904488"/>
          </a:xfrm>
        </p:spPr>
        <p:txBody>
          <a:bodyPr>
            <a:noAutofit/>
          </a:bodyPr>
          <a:lstStyle/>
          <a:p>
            <a:r>
              <a:rPr lang="en-US" sz="1600" b="1" dirty="0"/>
              <a:t>KEY WORDS:</a:t>
            </a:r>
          </a:p>
          <a:p>
            <a:r>
              <a:rPr lang="en-US" sz="1600" dirty="0"/>
              <a:t>Free trade</a:t>
            </a:r>
          </a:p>
          <a:p>
            <a:r>
              <a:rPr lang="en-US" sz="1600" dirty="0"/>
              <a:t>Fair trade</a:t>
            </a:r>
          </a:p>
          <a:p>
            <a:r>
              <a:rPr lang="en-US" sz="1600" dirty="0"/>
              <a:t>Ethical Investment</a:t>
            </a:r>
          </a:p>
          <a:p>
            <a:r>
              <a:rPr lang="en-US" sz="1600" dirty="0"/>
              <a:t>Banana trade wars</a:t>
            </a:r>
          </a:p>
          <a:p>
            <a:endParaRPr lang="en-US" sz="1600" dirty="0"/>
          </a:p>
        </p:txBody>
      </p:sp>
      <p:sp>
        <p:nvSpPr>
          <p:cNvPr id="5" name="TextBox 4">
            <a:extLst>
              <a:ext uri="{FF2B5EF4-FFF2-40B4-BE49-F238E27FC236}">
                <a16:creationId xmlns:a16="http://schemas.microsoft.com/office/drawing/2014/main" id="{7C72FE22-CB60-2E42-A706-486DD7337FF2}"/>
              </a:ext>
            </a:extLst>
          </p:cNvPr>
          <p:cNvSpPr txBox="1"/>
          <p:nvPr/>
        </p:nvSpPr>
        <p:spPr>
          <a:xfrm>
            <a:off x="899160" y="393412"/>
            <a:ext cx="4139531" cy="584775"/>
          </a:xfrm>
          <a:prstGeom prst="rect">
            <a:avLst/>
          </a:prstGeom>
          <a:noFill/>
        </p:spPr>
        <p:txBody>
          <a:bodyPr wrap="none" rtlCol="0">
            <a:spAutoFit/>
          </a:bodyPr>
          <a:lstStyle/>
          <a:p>
            <a:r>
              <a:rPr lang="en-US" sz="3200" dirty="0"/>
              <a:t>Learning Objectives:</a:t>
            </a:r>
          </a:p>
        </p:txBody>
      </p:sp>
    </p:spTree>
    <p:extLst>
      <p:ext uri="{BB962C8B-B14F-4D97-AF65-F5344CB8AC3E}">
        <p14:creationId xmlns:p14="http://schemas.microsoft.com/office/powerpoint/2010/main" val="300463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1A5D-922F-6D49-BC52-044F1A837B58}"/>
              </a:ext>
            </a:extLst>
          </p:cNvPr>
          <p:cNvSpPr>
            <a:spLocks noGrp="1"/>
          </p:cNvSpPr>
          <p:nvPr>
            <p:ph type="title"/>
          </p:nvPr>
        </p:nvSpPr>
        <p:spPr/>
        <p:txBody>
          <a:bodyPr/>
          <a:lstStyle/>
          <a:p>
            <a:r>
              <a:rPr lang="en-US" dirty="0"/>
              <a:t>Fair trade and ethical investment</a:t>
            </a:r>
          </a:p>
        </p:txBody>
      </p:sp>
      <p:sp>
        <p:nvSpPr>
          <p:cNvPr id="3" name="Text Placeholder 2">
            <a:extLst>
              <a:ext uri="{FF2B5EF4-FFF2-40B4-BE49-F238E27FC236}">
                <a16:creationId xmlns:a16="http://schemas.microsoft.com/office/drawing/2014/main" id="{BA3EB370-41FC-C948-A024-E739DF64AF71}"/>
              </a:ext>
            </a:extLst>
          </p:cNvPr>
          <p:cNvSpPr>
            <a:spLocks noGrp="1"/>
          </p:cNvSpPr>
          <p:nvPr>
            <p:ph type="body" idx="1"/>
          </p:nvPr>
        </p:nvSpPr>
        <p:spPr>
          <a:xfrm>
            <a:off x="2165774" y="4982817"/>
            <a:ext cx="9081346" cy="1875183"/>
          </a:xfrm>
        </p:spPr>
        <p:txBody>
          <a:bodyPr>
            <a:normAutofit fontScale="85000" lnSpcReduction="20000"/>
          </a:bodyPr>
          <a:lstStyle/>
          <a:p>
            <a:pPr marL="457200" indent="-457200">
              <a:buFont typeface="+mj-lt"/>
              <a:buAutoNum type="arabicPeriod"/>
            </a:pPr>
            <a:r>
              <a:rPr lang="en-US" dirty="0">
                <a:solidFill>
                  <a:srgbClr val="0070C0"/>
                </a:solidFill>
              </a:rPr>
              <a:t>Define the term ‘</a:t>
            </a:r>
            <a:r>
              <a:rPr lang="en-US" b="1" dirty="0">
                <a:solidFill>
                  <a:srgbClr val="0070C0"/>
                </a:solidFill>
              </a:rPr>
              <a:t>Fair trade’</a:t>
            </a:r>
          </a:p>
          <a:p>
            <a:pPr marL="457200" indent="-457200">
              <a:buFont typeface="+mj-lt"/>
              <a:buAutoNum type="arabicPeriod"/>
            </a:pPr>
            <a:r>
              <a:rPr lang="en-US" dirty="0">
                <a:solidFill>
                  <a:srgbClr val="0070C0"/>
                </a:solidFill>
              </a:rPr>
              <a:t>Discuss alternative trading </a:t>
            </a:r>
            <a:r>
              <a:rPr lang="en-US" dirty="0" err="1">
                <a:solidFill>
                  <a:srgbClr val="0070C0"/>
                </a:solidFill>
              </a:rPr>
              <a:t>organisations</a:t>
            </a:r>
            <a:r>
              <a:rPr lang="en-US" dirty="0">
                <a:solidFill>
                  <a:srgbClr val="0070C0"/>
                </a:solidFill>
              </a:rPr>
              <a:t>:</a:t>
            </a:r>
          </a:p>
          <a:p>
            <a:pPr marL="800100" lvl="1" indent="-342900">
              <a:buFont typeface="+mj-lt"/>
              <a:buAutoNum type="arabicPeriod"/>
            </a:pPr>
            <a:r>
              <a:rPr lang="en-US" dirty="0" err="1">
                <a:solidFill>
                  <a:srgbClr val="0070C0"/>
                </a:solidFill>
              </a:rPr>
              <a:t>Cafedirect</a:t>
            </a:r>
            <a:r>
              <a:rPr lang="en-US" dirty="0">
                <a:solidFill>
                  <a:srgbClr val="0070C0"/>
                </a:solidFill>
              </a:rPr>
              <a:t> OR</a:t>
            </a:r>
          </a:p>
          <a:p>
            <a:pPr marL="800100" lvl="1" indent="-342900">
              <a:buFont typeface="+mj-lt"/>
              <a:buAutoNum type="arabicPeriod"/>
            </a:pPr>
            <a:r>
              <a:rPr lang="en-US" dirty="0" err="1">
                <a:solidFill>
                  <a:srgbClr val="0070C0"/>
                </a:solidFill>
              </a:rPr>
              <a:t>Traidcraft</a:t>
            </a:r>
            <a:endParaRPr lang="en-US" dirty="0">
              <a:solidFill>
                <a:srgbClr val="0070C0"/>
              </a:solidFill>
            </a:endParaRPr>
          </a:p>
          <a:p>
            <a:pPr marL="457200" indent="-457200">
              <a:buFont typeface="+mj-lt"/>
              <a:buAutoNum type="arabicPeriod"/>
            </a:pPr>
            <a:r>
              <a:rPr lang="en-US" dirty="0">
                <a:solidFill>
                  <a:srgbClr val="0070C0"/>
                </a:solidFill>
              </a:rPr>
              <a:t>Why are these </a:t>
            </a:r>
            <a:r>
              <a:rPr lang="en-US" dirty="0" err="1">
                <a:solidFill>
                  <a:srgbClr val="0070C0"/>
                </a:solidFill>
              </a:rPr>
              <a:t>organisations</a:t>
            </a:r>
            <a:r>
              <a:rPr lang="en-US" dirty="0">
                <a:solidFill>
                  <a:srgbClr val="0070C0"/>
                </a:solidFill>
              </a:rPr>
              <a:t> viewed as more ethical?</a:t>
            </a:r>
          </a:p>
          <a:p>
            <a:pPr marL="457200" indent="-457200">
              <a:buFont typeface="+mj-lt"/>
              <a:buAutoNum type="arabicPeriod"/>
            </a:pPr>
            <a:r>
              <a:rPr lang="en-US" dirty="0">
                <a:solidFill>
                  <a:srgbClr val="0070C0"/>
                </a:solidFill>
              </a:rPr>
              <a:t>How does Fairtrade differ to Free trade?</a:t>
            </a:r>
          </a:p>
        </p:txBody>
      </p:sp>
    </p:spTree>
    <p:extLst>
      <p:ext uri="{BB962C8B-B14F-4D97-AF65-F5344CB8AC3E}">
        <p14:creationId xmlns:p14="http://schemas.microsoft.com/office/powerpoint/2010/main" val="85349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2CEA-B248-074D-99F0-351642C54826}"/>
              </a:ext>
            </a:extLst>
          </p:cNvPr>
          <p:cNvSpPr>
            <a:spLocks noGrp="1"/>
          </p:cNvSpPr>
          <p:nvPr>
            <p:ph type="title"/>
          </p:nvPr>
        </p:nvSpPr>
        <p:spPr>
          <a:xfrm>
            <a:off x="1041273" y="141732"/>
            <a:ext cx="10058400" cy="1609344"/>
          </a:xfrm>
        </p:spPr>
        <p:txBody>
          <a:bodyPr/>
          <a:lstStyle/>
          <a:p>
            <a:r>
              <a:rPr lang="en-US" dirty="0"/>
              <a:t>introduction</a:t>
            </a:r>
          </a:p>
        </p:txBody>
      </p:sp>
      <p:pic>
        <p:nvPicPr>
          <p:cNvPr id="11" name="Content Placeholder 10">
            <a:extLst>
              <a:ext uri="{FF2B5EF4-FFF2-40B4-BE49-F238E27FC236}">
                <a16:creationId xmlns:a16="http://schemas.microsoft.com/office/drawing/2014/main" id="{1F640CFF-8E7C-AD4C-A881-49A5D99197B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00775" y="692350"/>
            <a:ext cx="4634081" cy="5236962"/>
          </a:xfrm>
          <a:prstGeom prst="rect">
            <a:avLst/>
          </a:prstGeom>
        </p:spPr>
      </p:pic>
      <p:pic>
        <p:nvPicPr>
          <p:cNvPr id="8" name="Content Placeholder 4">
            <a:extLst>
              <a:ext uri="{FF2B5EF4-FFF2-40B4-BE49-F238E27FC236}">
                <a16:creationId xmlns:a16="http://schemas.microsoft.com/office/drawing/2014/main" id="{54B98F34-65AE-674C-B93D-A30644F0B6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824" y="1436687"/>
            <a:ext cx="4547425" cy="4723208"/>
          </a:xfrm>
          <a:prstGeom prst="rect">
            <a:avLst/>
          </a:prstGeom>
        </p:spPr>
      </p:pic>
      <p:sp>
        <p:nvSpPr>
          <p:cNvPr id="3" name="Rectangle 2">
            <a:extLst>
              <a:ext uri="{FF2B5EF4-FFF2-40B4-BE49-F238E27FC236}">
                <a16:creationId xmlns:a16="http://schemas.microsoft.com/office/drawing/2014/main" id="{CEE316D1-147A-274D-BD03-5CFF5DCC437B}"/>
              </a:ext>
            </a:extLst>
          </p:cNvPr>
          <p:cNvSpPr/>
          <p:nvPr/>
        </p:nvSpPr>
        <p:spPr>
          <a:xfrm>
            <a:off x="3463872" y="6295264"/>
            <a:ext cx="5531514" cy="369332"/>
          </a:xfrm>
          <a:prstGeom prst="rect">
            <a:avLst/>
          </a:prstGeom>
        </p:spPr>
        <p:txBody>
          <a:bodyPr wrap="none">
            <a:spAutoFit/>
          </a:bodyPr>
          <a:lstStyle/>
          <a:p>
            <a:r>
              <a:rPr lang="en-US" dirty="0">
                <a:hlinkClick r:id="rId4"/>
              </a:rPr>
              <a:t>https://www.youtube.com/watch?v=JoIZWd2q2Ec</a:t>
            </a:r>
            <a:r>
              <a:rPr lang="en-US" dirty="0"/>
              <a:t> </a:t>
            </a:r>
          </a:p>
        </p:txBody>
      </p:sp>
    </p:spTree>
    <p:extLst>
      <p:ext uri="{BB962C8B-B14F-4D97-AF65-F5344CB8AC3E}">
        <p14:creationId xmlns:p14="http://schemas.microsoft.com/office/powerpoint/2010/main" val="284345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DD90-EBEB-964A-A969-3366C8566B78}"/>
              </a:ext>
            </a:extLst>
          </p:cNvPr>
          <p:cNvSpPr>
            <a:spLocks noGrp="1"/>
          </p:cNvSpPr>
          <p:nvPr>
            <p:ph type="title"/>
          </p:nvPr>
        </p:nvSpPr>
        <p:spPr/>
        <p:txBody>
          <a:bodyPr/>
          <a:lstStyle/>
          <a:p>
            <a:r>
              <a:rPr lang="en-US" dirty="0"/>
              <a:t>Fair Trade </a:t>
            </a:r>
          </a:p>
        </p:txBody>
      </p:sp>
      <p:sp>
        <p:nvSpPr>
          <p:cNvPr id="4" name="Content Placeholder 3">
            <a:extLst>
              <a:ext uri="{FF2B5EF4-FFF2-40B4-BE49-F238E27FC236}">
                <a16:creationId xmlns:a16="http://schemas.microsoft.com/office/drawing/2014/main" id="{6B2C520E-4302-1A4B-8C2B-8CA947B77498}"/>
              </a:ext>
            </a:extLst>
          </p:cNvPr>
          <p:cNvSpPr>
            <a:spLocks noGrp="1"/>
          </p:cNvSpPr>
          <p:nvPr>
            <p:ph sz="half" idx="2"/>
          </p:nvPr>
        </p:nvSpPr>
        <p:spPr>
          <a:xfrm>
            <a:off x="6869049" y="1623060"/>
            <a:ext cx="4754880" cy="3977640"/>
          </a:xfrm>
        </p:spPr>
        <p:txBody>
          <a:bodyPr/>
          <a:lstStyle/>
          <a:p>
            <a:r>
              <a:rPr lang="en-US" dirty="0"/>
              <a:t>We source our Fairtrade bananas from farmers in Central &amp; South America, the Caribbean and West Africa. </a:t>
            </a:r>
          </a:p>
          <a:p>
            <a:r>
              <a:rPr lang="en-US" dirty="0"/>
              <a:t>Fairtrade premiums are crucial to many smallholder farmers and workers who would otherwise see their livelihoods threatened by global competition.</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772275" y="4521251"/>
            <a:ext cx="4514850" cy="1679524"/>
          </a:xfrm>
          <a:prstGeom prst="rect">
            <a:avLst/>
          </a:prstGeom>
        </p:spPr>
      </p:pic>
      <p:sp>
        <p:nvSpPr>
          <p:cNvPr id="3" name="Content Placeholder 2">
            <a:extLst>
              <a:ext uri="{FF2B5EF4-FFF2-40B4-BE49-F238E27FC236}">
                <a16:creationId xmlns:a16="http://schemas.microsoft.com/office/drawing/2014/main" id="{6860E6C8-6D05-264E-A846-03A12110090C}"/>
              </a:ext>
            </a:extLst>
          </p:cNvPr>
          <p:cNvSpPr>
            <a:spLocks noGrp="1"/>
          </p:cNvSpPr>
          <p:nvPr>
            <p:ph sz="half" idx="1"/>
          </p:nvPr>
        </p:nvSpPr>
        <p:spPr/>
        <p:txBody>
          <a:bodyPr/>
          <a:lstStyle/>
          <a:p>
            <a:r>
              <a:rPr lang="en-GB" dirty="0">
                <a:solidFill>
                  <a:srgbClr val="000000"/>
                </a:solidFill>
                <a:latin typeface="HelveticaNeueW02-45Ligh"/>
              </a:rPr>
              <a:t>Fairtrade is about better prices, decent working conditions, local sustainability, and fair terms of trade for farmers and workers in the developing world. By requiring companies to pay sustainable prices (which must never fall lower than the market price), Fairtrade addresses the injustices of conventional trade, which traditionally discriminates against the poorest, weakest producers. It enables them to improve their position and have more control over their lives.</a:t>
            </a:r>
            <a:endParaRPr lang="en-US" dirty="0"/>
          </a:p>
          <a:p>
            <a:endParaRPr lang="en-US" dirty="0"/>
          </a:p>
        </p:txBody>
      </p:sp>
    </p:spTree>
    <p:extLst>
      <p:ext uri="{BB962C8B-B14F-4D97-AF65-F5344CB8AC3E}">
        <p14:creationId xmlns:p14="http://schemas.microsoft.com/office/powerpoint/2010/main" val="281516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9A0536-2E73-4771-85C1-5B45326B39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6832" y="594641"/>
            <a:ext cx="11573050" cy="4740294"/>
          </a:xfrm>
          <a:prstGeom prst="rect">
            <a:avLst/>
          </a:prstGeom>
        </p:spPr>
      </p:pic>
      <p:sp>
        <p:nvSpPr>
          <p:cNvPr id="3" name="Rectangle 2">
            <a:extLst>
              <a:ext uri="{FF2B5EF4-FFF2-40B4-BE49-F238E27FC236}">
                <a16:creationId xmlns:a16="http://schemas.microsoft.com/office/drawing/2014/main" id="{C1BAE1A5-BB50-43EA-8AA0-98B5B48BA994}"/>
              </a:ext>
            </a:extLst>
          </p:cNvPr>
          <p:cNvSpPr/>
          <p:nvPr/>
        </p:nvSpPr>
        <p:spPr>
          <a:xfrm>
            <a:off x="784860" y="6089753"/>
            <a:ext cx="11034508" cy="369332"/>
          </a:xfrm>
          <a:prstGeom prst="rect">
            <a:avLst/>
          </a:prstGeom>
        </p:spPr>
        <p:txBody>
          <a:bodyPr wrap="square">
            <a:spAutoFit/>
          </a:bodyPr>
          <a:lstStyle/>
          <a:p>
            <a:r>
              <a:rPr lang="en-GB" dirty="0">
                <a:hlinkClick r:id="rId3"/>
              </a:rPr>
              <a:t>https://www.youtube.com/watch?time_continue=15&amp;v=PLKTGWH398Q&amp;feature=emb_logo</a:t>
            </a:r>
            <a:r>
              <a:rPr lang="en-GB" dirty="0"/>
              <a:t> </a:t>
            </a:r>
          </a:p>
        </p:txBody>
      </p:sp>
    </p:spTree>
    <p:extLst>
      <p:ext uri="{BB962C8B-B14F-4D97-AF65-F5344CB8AC3E}">
        <p14:creationId xmlns:p14="http://schemas.microsoft.com/office/powerpoint/2010/main" val="386623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B533-530F-5647-8BDA-71C39F5CC380}"/>
              </a:ext>
            </a:extLst>
          </p:cNvPr>
          <p:cNvSpPr>
            <a:spLocks noGrp="1"/>
          </p:cNvSpPr>
          <p:nvPr>
            <p:ph type="title"/>
          </p:nvPr>
        </p:nvSpPr>
        <p:spPr>
          <a:xfrm>
            <a:off x="1033272" y="0"/>
            <a:ext cx="10058400" cy="1609344"/>
          </a:xfrm>
        </p:spPr>
        <p:txBody>
          <a:bodyPr/>
          <a:lstStyle/>
          <a:p>
            <a:pPr>
              <a:defRPr/>
            </a:pPr>
            <a:r>
              <a:rPr lang="en-GB" dirty="0">
                <a:ea typeface="+mj-ea"/>
              </a:rPr>
              <a:t>Free Trade or Fair Trade?</a:t>
            </a:r>
          </a:p>
        </p:txBody>
      </p:sp>
      <p:graphicFrame>
        <p:nvGraphicFramePr>
          <p:cNvPr id="5" name="Table 4">
            <a:extLst>
              <a:ext uri="{FF2B5EF4-FFF2-40B4-BE49-F238E27FC236}">
                <a16:creationId xmlns:a16="http://schemas.microsoft.com/office/drawing/2014/main" id="{76B5C086-DA1C-D543-B2B9-2C86A02C049A}"/>
              </a:ext>
            </a:extLst>
          </p:cNvPr>
          <p:cNvGraphicFramePr>
            <a:graphicFrameLocks noGrp="1"/>
          </p:cNvGraphicFramePr>
          <p:nvPr>
            <p:extLst>
              <p:ext uri="{D42A27DB-BD31-4B8C-83A1-F6EECF244321}">
                <p14:modId xmlns:p14="http://schemas.microsoft.com/office/powerpoint/2010/main" val="3215885471"/>
              </p:ext>
            </p:extLst>
          </p:nvPr>
        </p:nvGraphicFramePr>
        <p:xfrm>
          <a:off x="1303927" y="1152145"/>
          <a:ext cx="8708328" cy="4634293"/>
        </p:xfrm>
        <a:graphic>
          <a:graphicData uri="http://schemas.openxmlformats.org/drawingml/2006/table">
            <a:tbl>
              <a:tblPr firstRow="1" bandRow="1">
                <a:tableStyleId>{5C22544A-7EE6-4342-B048-85BDC9FD1C3A}</a:tableStyleId>
              </a:tblPr>
              <a:tblGrid>
                <a:gridCol w="4354164">
                  <a:extLst>
                    <a:ext uri="{9D8B030D-6E8A-4147-A177-3AD203B41FA5}">
                      <a16:colId xmlns:a16="http://schemas.microsoft.com/office/drawing/2014/main" val="20000"/>
                    </a:ext>
                  </a:extLst>
                </a:gridCol>
                <a:gridCol w="4354164">
                  <a:extLst>
                    <a:ext uri="{9D8B030D-6E8A-4147-A177-3AD203B41FA5}">
                      <a16:colId xmlns:a16="http://schemas.microsoft.com/office/drawing/2014/main" val="20001"/>
                    </a:ext>
                  </a:extLst>
                </a:gridCol>
              </a:tblGrid>
              <a:tr h="383139">
                <a:tc>
                  <a:txBody>
                    <a:bodyPr/>
                    <a:lstStyle/>
                    <a:p>
                      <a:pPr algn="ctr"/>
                      <a:r>
                        <a:rPr lang="en-GB" sz="1800" dirty="0"/>
                        <a:t>Free Trade</a:t>
                      </a:r>
                    </a:p>
                  </a:txBody>
                  <a:tcPr marL="91439" marR="91439" marT="45723" marB="45723"/>
                </a:tc>
                <a:tc>
                  <a:txBody>
                    <a:bodyPr/>
                    <a:lstStyle/>
                    <a:p>
                      <a:pPr algn="ctr"/>
                      <a:r>
                        <a:rPr lang="en-GB" sz="1800" dirty="0"/>
                        <a:t>Fair Trade</a:t>
                      </a:r>
                    </a:p>
                  </a:txBody>
                  <a:tcPr marL="91439" marR="91439" marT="45723" marB="45723"/>
                </a:tc>
                <a:extLst>
                  <a:ext uri="{0D108BD9-81ED-4DB2-BD59-A6C34878D82A}">
                    <a16:rowId xmlns:a16="http://schemas.microsoft.com/office/drawing/2014/main" val="10000"/>
                  </a:ext>
                </a:extLst>
              </a:tr>
              <a:tr h="1228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mn-lt"/>
                          <a:ea typeface="+mn-ea"/>
                          <a:cs typeface="+mn-cs"/>
                        </a:rPr>
                        <a:t>Free Trade </a:t>
                      </a:r>
                      <a:r>
                        <a:rPr lang="en-GB" sz="1800" kern="1200" dirty="0">
                          <a:solidFill>
                            <a:schemeClr val="dk1"/>
                          </a:solidFill>
                          <a:latin typeface="+mn-lt"/>
                          <a:ea typeface="+mn-ea"/>
                          <a:cs typeface="+mn-cs"/>
                        </a:rPr>
                        <a:t>is the reduction of regulations and other constraints on businesses to increase international trade. </a:t>
                      </a:r>
                      <a:endParaRPr lang="en-GB" sz="1800" dirty="0"/>
                    </a:p>
                  </a:txBody>
                  <a:tcPr marL="91439" marR="91439"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mn-lt"/>
                          <a:ea typeface="+mn-ea"/>
                          <a:cs typeface="+mn-cs"/>
                        </a:rPr>
                        <a:t>Fair Trade </a:t>
                      </a:r>
                      <a:r>
                        <a:rPr lang="en-GB" sz="1800" kern="1200" dirty="0">
                          <a:solidFill>
                            <a:schemeClr val="dk1"/>
                          </a:solidFill>
                          <a:latin typeface="+mn-lt"/>
                          <a:ea typeface="+mn-ea"/>
                          <a:cs typeface="+mn-cs"/>
                        </a:rPr>
                        <a:t>is about making sure that farmers are paid a fair wage for their produce.</a:t>
                      </a:r>
                      <a:endParaRPr lang="en-GB" sz="1800" dirty="0"/>
                    </a:p>
                    <a:p>
                      <a:endParaRPr lang="en-GB" sz="1800" dirty="0"/>
                    </a:p>
                  </a:txBody>
                  <a:tcPr marL="91439" marR="91439" marT="45723" marB="45723"/>
                </a:tc>
                <a:extLst>
                  <a:ext uri="{0D108BD9-81ED-4DB2-BD59-A6C34878D82A}">
                    <a16:rowId xmlns:a16="http://schemas.microsoft.com/office/drawing/2014/main" val="10001"/>
                  </a:ext>
                </a:extLst>
              </a:tr>
              <a:tr h="1511452">
                <a:tc>
                  <a:txBody>
                    <a:bodyPr/>
                    <a:lstStyle/>
                    <a:p>
                      <a:r>
                        <a:rPr lang="en-GB" sz="1800" dirty="0"/>
                        <a:t>Tariffs and quotas</a:t>
                      </a:r>
                      <a:r>
                        <a:rPr lang="en-GB" sz="1800" baseline="0" dirty="0"/>
                        <a:t> are removed, so countries can respond to market forces.</a:t>
                      </a:r>
                      <a:endParaRPr lang="en-GB" sz="1800" dirty="0"/>
                    </a:p>
                  </a:txBody>
                  <a:tcPr marL="91439" marR="91439" marT="45723" marB="45723"/>
                </a:tc>
                <a:tc>
                  <a:txBody>
                    <a:bodyPr/>
                    <a:lstStyle/>
                    <a:p>
                      <a:r>
                        <a:rPr lang="en-GB" sz="1800" dirty="0"/>
                        <a:t>Fair trade gives farmers a guaranteed price for their products, no matter what the market does. This</a:t>
                      </a:r>
                      <a:r>
                        <a:rPr lang="en-GB" sz="1800" baseline="0" dirty="0"/>
                        <a:t> helps them plan and budget for the future.</a:t>
                      </a:r>
                      <a:endParaRPr lang="en-GB" sz="1800" dirty="0"/>
                    </a:p>
                  </a:txBody>
                  <a:tcPr marL="91439" marR="91439" marT="45723" marB="45723"/>
                </a:tc>
                <a:extLst>
                  <a:ext uri="{0D108BD9-81ED-4DB2-BD59-A6C34878D82A}">
                    <a16:rowId xmlns:a16="http://schemas.microsoft.com/office/drawing/2014/main" val="10002"/>
                  </a:ext>
                </a:extLst>
              </a:tr>
              <a:tr h="1511560">
                <a:tc>
                  <a:txBody>
                    <a:bodyPr/>
                    <a:lstStyle/>
                    <a:p>
                      <a:r>
                        <a:rPr lang="en-GB" sz="1800" kern="1200" dirty="0">
                          <a:solidFill>
                            <a:schemeClr val="dk1"/>
                          </a:solidFill>
                          <a:latin typeface="+mn-lt"/>
                          <a:ea typeface="+mn-ea"/>
                          <a:cs typeface="+mn-cs"/>
                        </a:rPr>
                        <a:t>It is based on the theory that every country will be better off if it specialises in producing goods which is comparatively more efficient. </a:t>
                      </a:r>
                      <a:endParaRPr lang="en-GB" sz="1800" dirty="0"/>
                    </a:p>
                  </a:txBody>
                  <a:tcPr marL="91439" marR="91439" marT="45723" marB="45723"/>
                </a:tc>
                <a:tc>
                  <a:txBody>
                    <a:bodyPr/>
                    <a:lstStyle/>
                    <a:p>
                      <a:r>
                        <a:rPr lang="en-GB" sz="1800" dirty="0"/>
                        <a:t>Fair trade encourages farmers to cooperate. This allows better conservation of the natural environment.</a:t>
                      </a:r>
                      <a:r>
                        <a:rPr lang="en-GB" sz="1800" baseline="0" dirty="0"/>
                        <a:t> It also encourages investment in local amenities.</a:t>
                      </a:r>
                      <a:endParaRPr lang="en-GB" sz="1800" dirty="0"/>
                    </a:p>
                  </a:txBody>
                  <a:tcPr marL="91439" marR="91439" marT="45723" marB="45723"/>
                </a:tc>
                <a:extLst>
                  <a:ext uri="{0D108BD9-81ED-4DB2-BD59-A6C34878D82A}">
                    <a16:rowId xmlns:a16="http://schemas.microsoft.com/office/drawing/2014/main" val="10003"/>
                  </a:ext>
                </a:extLst>
              </a:tr>
            </a:tbl>
          </a:graphicData>
        </a:graphic>
      </p:graphicFrame>
      <p:pic>
        <p:nvPicPr>
          <p:cNvPr id="97299" name="Picture 5" descr="400px-Cocoa_Pods.jpg">
            <a:extLst>
              <a:ext uri="{FF2B5EF4-FFF2-40B4-BE49-F238E27FC236}">
                <a16:creationId xmlns:a16="http://schemas.microsoft.com/office/drawing/2014/main" id="{15B9EF60-AAAF-CC4D-96E0-4290E7906E9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37551" y="4768057"/>
            <a:ext cx="1143000"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0" name="TextBox 6">
            <a:extLst>
              <a:ext uri="{FF2B5EF4-FFF2-40B4-BE49-F238E27FC236}">
                <a16:creationId xmlns:a16="http://schemas.microsoft.com/office/drawing/2014/main" id="{99365DEF-4E5E-FC4A-A046-9B128650B4DF}"/>
              </a:ext>
            </a:extLst>
          </p:cNvPr>
          <p:cNvSpPr txBox="1">
            <a:spLocks noChangeArrowheads="1"/>
          </p:cNvSpPr>
          <p:nvPr/>
        </p:nvSpPr>
        <p:spPr bwMode="auto">
          <a:xfrm>
            <a:off x="1554481" y="5982668"/>
            <a:ext cx="7632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n-US" sz="1800" dirty="0"/>
              <a:t>Why are many countries against Free Trade?</a:t>
            </a:r>
          </a:p>
          <a:p>
            <a:pPr eaLnBrk="1" hangingPunct="1">
              <a:buFont typeface="Arial" panose="020B0604020202020204" pitchFamily="34" charset="0"/>
              <a:buChar char="•"/>
            </a:pPr>
            <a:r>
              <a:rPr lang="en-GB" altLang="en-US" sz="1800" dirty="0"/>
              <a:t>Research an example of how Fair Trade has helped people in LEDCs</a:t>
            </a:r>
          </a:p>
        </p:txBody>
      </p:sp>
      <p:pic>
        <p:nvPicPr>
          <p:cNvPr id="97301" name="Picture 16" descr="new logo copy">
            <a:extLst>
              <a:ext uri="{FF2B5EF4-FFF2-40B4-BE49-F238E27FC236}">
                <a16:creationId xmlns:a16="http://schemas.microsoft.com/office/drawing/2014/main" id="{EC6E4C9B-6447-E14F-9A11-8500BA127A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637" y="6086835"/>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876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12E3-9F75-AE4C-9023-2E23FBF61F49}"/>
              </a:ext>
            </a:extLst>
          </p:cNvPr>
          <p:cNvSpPr>
            <a:spLocks noGrp="1"/>
          </p:cNvSpPr>
          <p:nvPr>
            <p:ph type="title"/>
          </p:nvPr>
        </p:nvSpPr>
        <p:spPr/>
        <p:txBody>
          <a:bodyPr/>
          <a:lstStyle/>
          <a:p>
            <a:r>
              <a:rPr lang="en-US" dirty="0"/>
              <a:t>Free </a:t>
            </a:r>
            <a:r>
              <a:rPr lang="en-US" dirty="0" err="1"/>
              <a:t>TRade</a:t>
            </a:r>
            <a:r>
              <a:rPr lang="en-US" dirty="0"/>
              <a:t> or Fair Trade?</a:t>
            </a:r>
          </a:p>
        </p:txBody>
      </p:sp>
      <p:pic>
        <p:nvPicPr>
          <p:cNvPr id="4" name="Content Placeholder 3">
            <a:extLst>
              <a:ext uri="{FF2B5EF4-FFF2-40B4-BE49-F238E27FC236}">
                <a16:creationId xmlns:a16="http://schemas.microsoft.com/office/drawing/2014/main" id="{4854AE14-32C7-E84D-8BE5-F9FAFCFBE38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831" y="94406"/>
            <a:ext cx="7018389" cy="5026233"/>
          </a:xfrm>
          <a:prstGeom prst="rect">
            <a:avLst/>
          </a:prstGeom>
        </p:spPr>
      </p:pic>
      <p:pic>
        <p:nvPicPr>
          <p:cNvPr id="8" name="Content Placeholder 4">
            <a:extLst>
              <a:ext uri="{FF2B5EF4-FFF2-40B4-BE49-F238E27FC236}">
                <a16:creationId xmlns:a16="http://schemas.microsoft.com/office/drawing/2014/main" id="{60B9374F-0CFF-C144-9083-7EC8E3FD6C3E}"/>
              </a:ext>
            </a:extLst>
          </p:cNvPr>
          <p:cNvPicPr>
            <a:picLocks noChangeAspect="1"/>
          </p:cNvPicPr>
          <p:nvPr/>
        </p:nvPicPr>
        <p:blipFill>
          <a:blip r:embed="rId3"/>
          <a:stretch>
            <a:fillRect/>
          </a:stretch>
        </p:blipFill>
        <p:spPr>
          <a:xfrm>
            <a:off x="6181344" y="4901183"/>
            <a:ext cx="6010655" cy="1863854"/>
          </a:xfrm>
          <a:prstGeom prst="rect">
            <a:avLst/>
          </a:prstGeom>
        </p:spPr>
      </p:pic>
    </p:spTree>
    <p:extLst>
      <p:ext uri="{BB962C8B-B14F-4D97-AF65-F5344CB8AC3E}">
        <p14:creationId xmlns:p14="http://schemas.microsoft.com/office/powerpoint/2010/main" val="166794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B2B1-4C4C-F345-8BC3-AAF7AF2BAC88}"/>
              </a:ext>
            </a:extLst>
          </p:cNvPr>
          <p:cNvSpPr>
            <a:spLocks noGrp="1"/>
          </p:cNvSpPr>
          <p:nvPr>
            <p:ph type="title"/>
          </p:nvPr>
        </p:nvSpPr>
        <p:spPr>
          <a:xfrm>
            <a:off x="8549640" y="0"/>
            <a:ext cx="3200400" cy="1737360"/>
          </a:xfrm>
        </p:spPr>
        <p:txBody>
          <a:bodyPr/>
          <a:lstStyle/>
          <a:p>
            <a:r>
              <a:rPr lang="en-US" dirty="0"/>
              <a:t>Fair </a:t>
            </a:r>
            <a:r>
              <a:rPr lang="en-US" dirty="0" err="1"/>
              <a:t>TRade</a:t>
            </a:r>
            <a:r>
              <a:rPr lang="en-US" dirty="0"/>
              <a:t> – </a:t>
            </a:r>
            <a:r>
              <a:rPr lang="en-US" dirty="0" err="1"/>
              <a:t>Geofile</a:t>
            </a:r>
            <a:endParaRPr lang="en-US" dirty="0"/>
          </a:p>
        </p:txBody>
      </p:sp>
      <p:pic>
        <p:nvPicPr>
          <p:cNvPr id="6" name="Content Placeholder 5">
            <a:extLst>
              <a:ext uri="{FF2B5EF4-FFF2-40B4-BE49-F238E27FC236}">
                <a16:creationId xmlns:a16="http://schemas.microsoft.com/office/drawing/2014/main" id="{9515F512-0F6F-6C46-B542-65F87411C03E}"/>
              </a:ext>
            </a:extLst>
          </p:cNvPr>
          <p:cNvPicPr>
            <a:picLocks noGrp="1" noChangeAspect="1"/>
          </p:cNvPicPr>
          <p:nvPr>
            <p:ph idx="1"/>
          </p:nvPr>
        </p:nvPicPr>
        <p:blipFill>
          <a:blip r:embed="rId2"/>
          <a:stretch>
            <a:fillRect/>
          </a:stretch>
        </p:blipFill>
        <p:spPr>
          <a:xfrm>
            <a:off x="1100138" y="18284"/>
            <a:ext cx="4786312" cy="6862973"/>
          </a:xfrm>
          <a:prstGeom prst="rect">
            <a:avLst/>
          </a:prstGeom>
        </p:spPr>
      </p:pic>
      <p:sp>
        <p:nvSpPr>
          <p:cNvPr id="8" name="Text Placeholder 7">
            <a:extLst>
              <a:ext uri="{FF2B5EF4-FFF2-40B4-BE49-F238E27FC236}">
                <a16:creationId xmlns:a16="http://schemas.microsoft.com/office/drawing/2014/main" id="{C58BCAA0-5BBB-E742-802F-C654255FC52A}"/>
              </a:ext>
            </a:extLst>
          </p:cNvPr>
          <p:cNvSpPr>
            <a:spLocks noGrp="1"/>
          </p:cNvSpPr>
          <p:nvPr>
            <p:ph type="body" sz="half" idx="2"/>
          </p:nvPr>
        </p:nvSpPr>
        <p:spPr>
          <a:xfrm>
            <a:off x="8549640" y="1803850"/>
            <a:ext cx="3200400" cy="4062476"/>
          </a:xfrm>
        </p:spPr>
        <p:txBody>
          <a:bodyPr>
            <a:noAutofit/>
          </a:bodyPr>
          <a:lstStyle/>
          <a:p>
            <a:r>
              <a:rPr lang="en-US" sz="1600" dirty="0"/>
              <a:t>Define Fairtrade</a:t>
            </a:r>
          </a:p>
          <a:p>
            <a:r>
              <a:rPr lang="en-US" sz="1600" dirty="0"/>
              <a:t>Discuss alternative trading </a:t>
            </a:r>
            <a:r>
              <a:rPr lang="en-US" sz="1600" dirty="0" err="1"/>
              <a:t>organisations</a:t>
            </a:r>
            <a:r>
              <a:rPr lang="en-US" sz="1600" dirty="0"/>
              <a:t>:</a:t>
            </a:r>
          </a:p>
          <a:p>
            <a:pPr lvl="1"/>
            <a:r>
              <a:rPr lang="en-US" sz="1600" dirty="0"/>
              <a:t>E.g. </a:t>
            </a:r>
            <a:r>
              <a:rPr lang="en-US" sz="1600" dirty="0" err="1"/>
              <a:t>Traidcraft</a:t>
            </a:r>
            <a:r>
              <a:rPr lang="en-US" sz="1600" dirty="0"/>
              <a:t> (</a:t>
            </a:r>
            <a:r>
              <a:rPr lang="en-US" sz="1600" dirty="0">
                <a:hlinkClick r:id="rId3"/>
              </a:rPr>
              <a:t>www.traidcraft.co.uk</a:t>
            </a:r>
            <a:r>
              <a:rPr lang="en-US" sz="1600" dirty="0"/>
              <a:t>) </a:t>
            </a:r>
            <a:r>
              <a:rPr lang="en-US" sz="1600" dirty="0" err="1"/>
              <a:t>Traidcraft</a:t>
            </a:r>
            <a:r>
              <a:rPr lang="en-US" sz="1600" dirty="0"/>
              <a:t> Tea Story: </a:t>
            </a:r>
            <a:r>
              <a:rPr lang="en-US" sz="1600" dirty="0">
                <a:hlinkClick r:id="rId4"/>
              </a:rPr>
              <a:t>https://www.youtube.com/watch?v=1Ssz_WtHiQk</a:t>
            </a:r>
            <a:r>
              <a:rPr lang="en-US" sz="1600" dirty="0"/>
              <a:t> </a:t>
            </a:r>
          </a:p>
          <a:p>
            <a:r>
              <a:rPr lang="en-US" sz="1600" dirty="0"/>
              <a:t>What are the aims of </a:t>
            </a:r>
            <a:r>
              <a:rPr lang="en-US" sz="1600" dirty="0" err="1"/>
              <a:t>Traidcraft</a:t>
            </a:r>
            <a:r>
              <a:rPr lang="en-US" sz="1600" dirty="0"/>
              <a:t>?</a:t>
            </a:r>
          </a:p>
          <a:p>
            <a:r>
              <a:rPr lang="en-US" sz="1600" dirty="0" err="1"/>
              <a:t>Summarise</a:t>
            </a:r>
            <a:r>
              <a:rPr lang="en-US" sz="1600" dirty="0"/>
              <a:t> the role of </a:t>
            </a:r>
            <a:r>
              <a:rPr lang="en-US" sz="1600" dirty="0" err="1"/>
              <a:t>Traidcraft</a:t>
            </a:r>
            <a:r>
              <a:rPr lang="en-US" sz="1600" dirty="0"/>
              <a:t> in Kenya</a:t>
            </a:r>
          </a:p>
          <a:p>
            <a:r>
              <a:rPr lang="en-US" sz="1600" dirty="0"/>
              <a:t>Why is an organization like </a:t>
            </a:r>
            <a:r>
              <a:rPr lang="en-US" sz="1600" dirty="0" err="1"/>
              <a:t>Traidcraft</a:t>
            </a:r>
            <a:r>
              <a:rPr lang="en-US" sz="1600" dirty="0"/>
              <a:t> viewed as more ethical?</a:t>
            </a:r>
          </a:p>
          <a:p>
            <a:endParaRPr lang="en-US" sz="1600" dirty="0"/>
          </a:p>
        </p:txBody>
      </p:sp>
      <p:pic>
        <p:nvPicPr>
          <p:cNvPr id="7" name="Picture 6">
            <a:extLst>
              <a:ext uri="{FF2B5EF4-FFF2-40B4-BE49-F238E27FC236}">
                <a16:creationId xmlns:a16="http://schemas.microsoft.com/office/drawing/2014/main" id="{D0036688-A248-5344-9A04-860DED90E8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2977" y="5866326"/>
            <a:ext cx="2836863" cy="801174"/>
          </a:xfrm>
          <a:prstGeom prst="rect">
            <a:avLst/>
          </a:prstGeom>
        </p:spPr>
      </p:pic>
    </p:spTree>
    <p:extLst>
      <p:ext uri="{BB962C8B-B14F-4D97-AF65-F5344CB8AC3E}">
        <p14:creationId xmlns:p14="http://schemas.microsoft.com/office/powerpoint/2010/main" val="2802406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3286</TotalTime>
  <Words>874</Words>
  <Application>Microsoft Macintosh PowerPoint</Application>
  <PresentationFormat>Widescreen</PresentationFormat>
  <Paragraphs>76</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AQA Chevin Pro Medium</vt:lpstr>
      <vt:lpstr>Arial</vt:lpstr>
      <vt:lpstr>Calibri</vt:lpstr>
      <vt:lpstr>HelveticaNeueW02-45Ligh</vt:lpstr>
      <vt:lpstr>Rockwell</vt:lpstr>
      <vt:lpstr>Rockwell Condensed</vt:lpstr>
      <vt:lpstr>Rockwell Extra Bold</vt:lpstr>
      <vt:lpstr>Wingdings</vt:lpstr>
      <vt:lpstr>Wood Type</vt:lpstr>
      <vt:lpstr>International trade</vt:lpstr>
      <vt:lpstr>INTERNATIONAL TRADE AND ACCESS TO MARKETS</vt:lpstr>
      <vt:lpstr>Fair trade and ethical investment</vt:lpstr>
      <vt:lpstr>introduction</vt:lpstr>
      <vt:lpstr>Fair Trade </vt:lpstr>
      <vt:lpstr>PowerPoint Presentation</vt:lpstr>
      <vt:lpstr>Free Trade or Fair Trade?</vt:lpstr>
      <vt:lpstr>Free TRade or Fair Trade?</vt:lpstr>
      <vt:lpstr>Fair TRade – Geofile</vt:lpstr>
      <vt:lpstr>Geofile Online: Fair TRade No 499</vt:lpstr>
      <vt:lpstr>PowerPoint Presentation</vt:lpstr>
      <vt:lpstr>PowerPoint Presentation</vt:lpstr>
      <vt:lpstr>RESEARCH TASK: World trade in one food commodity or one manufacturing product</vt:lpstr>
      <vt:lpstr>Research</vt:lpstr>
      <vt:lpstr>PowerPoint Presentation</vt:lpstr>
      <vt:lpstr>review questions</vt:lpstr>
      <vt:lpstr>REsources</vt:lpstr>
      <vt:lpstr>Pre-work/Homework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Lorna Cansfield</dc:creator>
  <cp:lastModifiedBy>Lorna Cansfield</cp:lastModifiedBy>
  <cp:revision>205</cp:revision>
  <dcterms:created xsi:type="dcterms:W3CDTF">2018-08-25T13:52:32Z</dcterms:created>
  <dcterms:modified xsi:type="dcterms:W3CDTF">2020-11-15T20:59:18Z</dcterms:modified>
</cp:coreProperties>
</file>