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2" r:id="rId1"/>
  </p:sldMasterIdLst>
  <p:sldIdLst>
    <p:sldId id="256" r:id="rId2"/>
    <p:sldId id="266" r:id="rId3"/>
    <p:sldId id="269" r:id="rId4"/>
    <p:sldId id="271" r:id="rId5"/>
    <p:sldId id="270" r:id="rId6"/>
    <p:sldId id="272" r:id="rId7"/>
    <p:sldId id="258" r:id="rId8"/>
    <p:sldId id="268" r:id="rId9"/>
    <p:sldId id="259" r:id="rId10"/>
    <p:sldId id="262" r:id="rId11"/>
    <p:sldId id="263" r:id="rId12"/>
    <p:sldId id="264" r:id="rId13"/>
    <p:sldId id="265" r:id="rId14"/>
    <p:sldId id="260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4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89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1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35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26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452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25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150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298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9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7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27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74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5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0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2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93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1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  <p:sldLayoutId id="214748387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1175" y="1772530"/>
            <a:ext cx="10210384" cy="152774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GB" sz="3200" dirty="0"/>
              <a:t>19.2 Know the various types of customers and the factors that influence their decisions to purchase (P2/M2).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1410" y="3585143"/>
            <a:ext cx="5457507" cy="550759"/>
          </a:xfrm>
          <a:solidFill>
            <a:srgbClr val="FFFF00"/>
          </a:solidFill>
        </p:spPr>
        <p:txBody>
          <a:bodyPr/>
          <a:lstStyle/>
          <a:p>
            <a:r>
              <a:rPr lang="en-GB" dirty="0"/>
              <a:t>Unit 19 – Personal Selling and Promotion</a:t>
            </a:r>
          </a:p>
        </p:txBody>
      </p:sp>
    </p:spTree>
    <p:extLst>
      <p:ext uri="{BB962C8B-B14F-4D97-AF65-F5344CB8AC3E}">
        <p14:creationId xmlns:p14="http://schemas.microsoft.com/office/powerpoint/2010/main" val="688593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u="sng" dirty="0"/>
              <a:t>b) Describe the “purchasing decision process”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/>
              <a:t>ii) Information search/identifying availability:</a:t>
            </a:r>
          </a:p>
          <a:p>
            <a:pPr>
              <a:buFontTx/>
              <a:buChar char="-"/>
            </a:pPr>
            <a:r>
              <a:rPr lang="en-GB" dirty="0"/>
              <a:t>Customer will undertake research to identify what is the best solution to meet their need.</a:t>
            </a:r>
          </a:p>
          <a:p>
            <a:pPr>
              <a:buFontTx/>
              <a:buChar char="-"/>
            </a:pPr>
            <a:r>
              <a:rPr lang="en-GB" dirty="0"/>
              <a:t>How can this information be found?</a:t>
            </a:r>
          </a:p>
          <a:p>
            <a:pPr>
              <a:buFontTx/>
              <a:buChar char="-"/>
            </a:pPr>
            <a:r>
              <a:rPr lang="en-GB" dirty="0"/>
              <a:t>Visual?  Research? Previous experience/knowledge.</a:t>
            </a:r>
          </a:p>
        </p:txBody>
      </p:sp>
    </p:spTree>
    <p:extLst>
      <p:ext uri="{BB962C8B-B14F-4D97-AF65-F5344CB8AC3E}">
        <p14:creationId xmlns:p14="http://schemas.microsoft.com/office/powerpoint/2010/main" val="366139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u="sng" dirty="0"/>
              <a:t>b) Describe the “purchasing decision process”: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/>
              <a:t>iii) Evaluating alternatives:</a:t>
            </a:r>
          </a:p>
          <a:p>
            <a:pPr>
              <a:buFontTx/>
              <a:buChar char="-"/>
            </a:pPr>
            <a:r>
              <a:rPr lang="en-GB" dirty="0"/>
              <a:t>Customer will evaluate different products/brands that they believe will meet their needs (deliver the benefits they are seeking)?</a:t>
            </a:r>
          </a:p>
          <a:p>
            <a:pPr>
              <a:buFontTx/>
              <a:buChar char="-"/>
            </a:pPr>
            <a:r>
              <a:rPr lang="en-GB" dirty="0"/>
              <a:t>Customer’s attitude and level of involvement will determine how many alternatives they consider.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44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u="sng" dirty="0"/>
              <a:t>b) Describe the “purchasing decision process”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/>
              <a:t>iv) Purchase Decision:</a:t>
            </a:r>
          </a:p>
          <a:p>
            <a:pPr>
              <a:buFontTx/>
              <a:buChar char="-"/>
            </a:pPr>
            <a:r>
              <a:rPr lang="en-GB" dirty="0"/>
              <a:t>The purchase takes place – what to buy/where to buy it.</a:t>
            </a:r>
          </a:p>
          <a:p>
            <a:pPr>
              <a:buFontTx/>
              <a:buChar char="-"/>
            </a:pPr>
            <a:r>
              <a:rPr lang="en-GB" dirty="0"/>
              <a:t>The intended purchase can be altered by a number of other influences.</a:t>
            </a:r>
          </a:p>
          <a:p>
            <a:pPr>
              <a:buFontTx/>
              <a:buChar char="-"/>
            </a:pPr>
            <a:r>
              <a:rPr lang="en-GB" dirty="0"/>
              <a:t>E.g. Out of stock, incentives from competitors or at the point of sale, peers.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15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u="sng" dirty="0"/>
              <a:t>b) Describe the “purchasing decision process”</a:t>
            </a:r>
          </a:p>
          <a:p>
            <a:pPr marL="400050" indent="-400050">
              <a:buAutoNum type="romanLcParenR"/>
            </a:pPr>
            <a:endParaRPr lang="en-GB" dirty="0"/>
          </a:p>
          <a:p>
            <a:pPr marL="0" indent="0">
              <a:buNone/>
            </a:pPr>
            <a:r>
              <a:rPr lang="en-GB" b="1" u="sng" dirty="0"/>
              <a:t>v) Post-purchase behaviour:</a:t>
            </a:r>
          </a:p>
          <a:p>
            <a:pPr>
              <a:buFontTx/>
              <a:buChar char="-"/>
            </a:pPr>
            <a:r>
              <a:rPr lang="en-GB" dirty="0"/>
              <a:t>Customers compare products with previous experience and will therefore be either satisfied or dissatisfied. (Factors that determine this?)</a:t>
            </a:r>
          </a:p>
          <a:p>
            <a:pPr>
              <a:buFontTx/>
              <a:buChar char="-"/>
            </a:pPr>
            <a:r>
              <a:rPr lang="en-GB" dirty="0"/>
              <a:t>This will impact future purchasing decisions.</a:t>
            </a:r>
          </a:p>
          <a:p>
            <a:pPr>
              <a:buFontTx/>
              <a:buChar char="-"/>
            </a:pPr>
            <a:r>
              <a:rPr lang="en-GB" dirty="0"/>
              <a:t>Brand loyalty means that in future, steps ii) and iii) will be unnecessary.</a:t>
            </a:r>
          </a:p>
          <a:p>
            <a:pPr>
              <a:buFontTx/>
              <a:buChar char="-"/>
            </a:pPr>
            <a:r>
              <a:rPr lang="en-GB" dirty="0"/>
              <a:t>Customers will then distribute their feedback about the product – How?</a:t>
            </a:r>
          </a:p>
          <a:p>
            <a:pPr>
              <a:buFontTx/>
              <a:buChar char="-"/>
            </a:pPr>
            <a:r>
              <a:rPr lang="en-GB" dirty="0"/>
              <a:t>Organisations should encourage customers to give positive feedback which can therefore attract other customers.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67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411" y="572351"/>
            <a:ext cx="10274299" cy="128089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GB" dirty="0"/>
              <a:t> Task 3) P2 (c): Factors influencing purchasing decisions.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683" y="2370826"/>
            <a:ext cx="10905555" cy="41967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000" b="1" u="sng" dirty="0"/>
              <a:t>c</a:t>
            </a:r>
            <a:r>
              <a:rPr lang="en-GB" sz="2800" b="1" u="sng" dirty="0"/>
              <a:t>) Describe how each of the following can impact on the purchasing decisions of customers to your 4 chosen businesses: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Price (VFM? Competitors?)</a:t>
            </a:r>
          </a:p>
          <a:p>
            <a:r>
              <a:rPr lang="en-GB" dirty="0"/>
              <a:t>Quality of the products and services on offer (Will needs/expectations be met?)</a:t>
            </a:r>
          </a:p>
          <a:p>
            <a:r>
              <a:rPr lang="en-GB" dirty="0"/>
              <a:t>Ability to purchase (Customer budget – affordability?)</a:t>
            </a:r>
          </a:p>
          <a:p>
            <a:r>
              <a:rPr lang="en-GB" dirty="0"/>
              <a:t>Reputation (PR, Reviews?)</a:t>
            </a:r>
          </a:p>
          <a:p>
            <a:r>
              <a:rPr lang="en-GB" dirty="0"/>
              <a:t>Customer loyalty (Memberships, loyalty schemes, positive experiences, location).</a:t>
            </a:r>
          </a:p>
          <a:p>
            <a:endParaRPr lang="en-GB" dirty="0"/>
          </a:p>
          <a:p>
            <a:r>
              <a:rPr lang="en-GB" dirty="0"/>
              <a:t>Discuss decisions on visiting the business as well as decisions on what to purchase/order once they are there.</a:t>
            </a:r>
          </a:p>
        </p:txBody>
      </p:sp>
    </p:spTree>
    <p:extLst>
      <p:ext uri="{BB962C8B-B14F-4D97-AF65-F5344CB8AC3E}">
        <p14:creationId xmlns:p14="http://schemas.microsoft.com/office/powerpoint/2010/main" val="275221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520" y="620371"/>
            <a:ext cx="11904453" cy="128089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3100" u="sng" dirty="0"/>
              <a:t>Task 4 (M2): </a:t>
            </a:r>
            <a:r>
              <a:rPr lang="en-GB" sz="3100" dirty="0"/>
              <a:t>Assess the factors that contribute to customer purchasing decisions for hospitality products.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547" y="2384341"/>
            <a:ext cx="10820400" cy="402412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Now you must write a 1200 word (minimum) conclusion to your report (see back page of P2/M2 hand out for plan.</a:t>
            </a:r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GB" dirty="0"/>
              <a:t>Your conclusion should </a:t>
            </a:r>
            <a:r>
              <a:rPr lang="en-GB" u="sng" dirty="0"/>
              <a:t>assess</a:t>
            </a:r>
            <a:r>
              <a:rPr lang="en-GB" dirty="0"/>
              <a:t> purchasing decision factors discussed in Task 3c (see previous slide), and explain the </a:t>
            </a:r>
            <a:r>
              <a:rPr lang="en-GB" b="1" dirty="0"/>
              <a:t>relative importance </a:t>
            </a:r>
            <a:r>
              <a:rPr lang="en-GB" dirty="0"/>
              <a:t>of these factors.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Focussing on customer purchases of at least 2 different types of products/services (from your 4 businesses), explain which purchasing decision factors are the most important for your businesses (and why).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/>
              <a:t>Which factors do you think are least important and why?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2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679611"/>
              </p:ext>
            </p:extLst>
          </p:nvPr>
        </p:nvGraphicFramePr>
        <p:xfrm>
          <a:off x="937927" y="2194560"/>
          <a:ext cx="10316145" cy="3436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3" imgW="5746008" imgH="1914288" progId="Word.Document.12">
                  <p:embed/>
                </p:oleObj>
              </mc:Choice>
              <mc:Fallback>
                <p:oleObj name="Document" r:id="rId3" imgW="5746008" imgH="191428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7927" y="2194560"/>
                        <a:ext cx="10316145" cy="3436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03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56800" y="1476406"/>
            <a:ext cx="1076006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000" u="sng" dirty="0">
                <a:latin typeface="Arial Rounded MT Bold" panose="020F0704030504030204" pitchFamily="34" charset="0"/>
                <a:ea typeface="Calibri" panose="020F0502020204030204" pitchFamily="34" charset="0"/>
                <a:cs typeface="Humanist531BT-BoldA"/>
              </a:rPr>
              <a:t>Task 1 (P2)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000" dirty="0">
                <a:latin typeface="Arial Rounded MT Bold" panose="020F0704030504030204" pitchFamily="34" charset="0"/>
                <a:ea typeface="Calibri" panose="020F0502020204030204" pitchFamily="34" charset="0"/>
                <a:cs typeface="Humanist531BT-BoldA"/>
              </a:rPr>
              <a:t>Design and carry out appropriate (primary and/or secondary) research into customers at four hospitality providers or businesses.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2000" dirty="0">
              <a:latin typeface="Arial Rounded MT Bold" panose="020F0704030504030204" pitchFamily="34" charset="0"/>
              <a:ea typeface="Calibri" panose="020F0502020204030204" pitchFamily="34" charset="0"/>
              <a:cs typeface="Humanist531BT-BoldA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000" dirty="0">
                <a:latin typeface="Arial Rounded MT Bold" panose="020F0704030504030204" pitchFamily="34" charset="0"/>
                <a:ea typeface="Calibri" panose="020F0502020204030204" pitchFamily="34" charset="0"/>
                <a:cs typeface="Humanist531BT-BoldA"/>
              </a:rPr>
              <a:t>Your research needs to identify the factors that influence their purchasing decisions. You must provide evidence of your research findings and summarise these into a report.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2000" dirty="0">
              <a:latin typeface="Arial Rounded MT Bold" panose="020F0704030504030204" pitchFamily="34" charset="0"/>
              <a:ea typeface="Calibri" panose="020F0502020204030204" pitchFamily="34" charset="0"/>
              <a:cs typeface="Humanist531BT-BoldA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000" dirty="0">
                <a:latin typeface="Arial Rounded MT Bold" panose="020F0704030504030204" pitchFamily="34" charset="0"/>
                <a:ea typeface="Calibri" panose="020F0502020204030204" pitchFamily="34" charset="0"/>
                <a:cs typeface="Humanist531BT-BoldA"/>
              </a:rPr>
              <a:t>You</a:t>
            </a:r>
            <a:r>
              <a:rPr lang="en-GB" sz="2000" u="sng" dirty="0">
                <a:latin typeface="Arial Rounded MT Bold" panose="020F0704030504030204" pitchFamily="34" charset="0"/>
                <a:ea typeface="Calibri" panose="020F0502020204030204" pitchFamily="34" charset="0"/>
                <a:cs typeface="Humanist531BT-BoldA"/>
              </a:rPr>
              <a:t> should cover:</a:t>
            </a:r>
            <a:endParaRPr lang="en-GB" sz="20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000" dirty="0">
                <a:latin typeface="Arial Rounded MT Bold" panose="020F0704030504030204" pitchFamily="34" charset="0"/>
                <a:ea typeface="Calibri" panose="020F0502020204030204" pitchFamily="34" charset="0"/>
                <a:cs typeface="Humanist531BT-BoldA"/>
              </a:rPr>
              <a:t>• one large coffee shop chain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000" dirty="0">
                <a:latin typeface="Arial Rounded MT Bold" panose="020F0704030504030204" pitchFamily="34" charset="0"/>
                <a:ea typeface="Calibri" panose="020F0502020204030204" pitchFamily="34" charset="0"/>
                <a:cs typeface="Humanist531BT-BoldA"/>
              </a:rPr>
              <a:t>• one independent hotel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000" dirty="0">
                <a:latin typeface="Arial Rounded MT Bold" panose="020F0704030504030204" pitchFamily="34" charset="0"/>
                <a:ea typeface="Calibri" panose="020F0502020204030204" pitchFamily="34" charset="0"/>
                <a:cs typeface="Humanist531BT-BoldA"/>
              </a:rPr>
              <a:t>• one licensed retail business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Arial Rounded MT Bold" panose="020F0704030504030204" pitchFamily="34" charset="0"/>
                <a:ea typeface="Calibri" panose="020F0502020204030204" pitchFamily="34" charset="0"/>
                <a:cs typeface="Humanist531BT-BoldA"/>
              </a:rPr>
              <a:t>• one restaurant brand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10646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5169" y="1408467"/>
            <a:ext cx="10983949" cy="5720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findings should be summarised as follows (for all of the 4 businesses):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Introduction: A description of the hospitality provider/business (including products and services, prices, location, environment, staffing, promotion).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endParaRPr lang="en-GB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description of the different types of customers who use the business.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endParaRPr lang="en-GB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description of the decision making process, customers are likely to follow when they visit the business.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endParaRPr lang="en-GB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description of the factors that influence customers’ purchasing decisions.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endParaRPr lang="en-GB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endParaRPr lang="en-GB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endParaRPr lang="en-GB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6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46" y="1171781"/>
            <a:ext cx="12407704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Types of customer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for each business identify…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Types e.g. individuals, groups, business, private, residential/non-residential;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Customer profiles e.g. age, gender, cultural background, lifestyle, disposable income, social class, special needs, special interests; identifying needs and wants;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Satisfied/dissatisfied customers – how would you define who these are?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1159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122" y="1420836"/>
            <a:ext cx="10962250" cy="4951829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2400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Decision to purchase</a:t>
            </a:r>
            <a:r>
              <a:rPr lang="en-GB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Discuss for each business…</a:t>
            </a: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Factors that impact on customers decision to purchase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e.g. price, quality, ability to purchase, reputation, customer loyalty;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decision process followed by customers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e.g. recognition of need, identifying availability, evaluating alternatives, purchase  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decision;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Post purchase behaviour (repeat visits, reviews, word of mouth etc.)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600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375" y="215733"/>
            <a:ext cx="11577711" cy="129302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GB" dirty="0"/>
              <a:t>Task 3 – P2 (a) : A description of different hospitality customers: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21" y="1789900"/>
            <a:ext cx="10718632" cy="4456155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a) A description of the different types of customers who use your 4 businesses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lvl="0">
              <a:buClr>
                <a:srgbClr val="A53010"/>
              </a:buClr>
            </a:pPr>
            <a:r>
              <a:rPr lang="en-GB" dirty="0"/>
              <a:t>Types e.g. individuals, groups, business, private, residential/non-residential;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Customer profiles e.g. age, gender, cultural background, lifestyle, disposable income, social class, special needs, special interests.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Identify main needs and wants of customers that you identify.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Who would you categorise as satisfied/dissatisfied customers?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77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504" y="328689"/>
            <a:ext cx="10970041" cy="128089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GB" dirty="0"/>
              <a:t>Task 3 – P2 (b) : A description of the purchasing decision making process.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504" y="2105465"/>
            <a:ext cx="10970041" cy="4140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Describe the “Purchasing Decision Process” for customers at each business.</a:t>
            </a:r>
          </a:p>
          <a:p>
            <a:pPr marL="400050" indent="-400050">
              <a:buAutoNum type="romanLcParenR"/>
            </a:pPr>
            <a:r>
              <a:rPr lang="en-GB" dirty="0"/>
              <a:t>Recognition of Need:</a:t>
            </a:r>
          </a:p>
          <a:p>
            <a:pPr marL="400050" indent="-400050">
              <a:buAutoNum type="romanLcParenR"/>
            </a:pPr>
            <a:r>
              <a:rPr lang="en-GB" dirty="0"/>
              <a:t>Information search/identifying availability</a:t>
            </a:r>
          </a:p>
          <a:p>
            <a:pPr marL="400050" indent="-400050">
              <a:buAutoNum type="romanLcParenR"/>
            </a:pPr>
            <a:r>
              <a:rPr lang="en-GB" dirty="0"/>
              <a:t>Evaluating alternatives</a:t>
            </a:r>
          </a:p>
          <a:p>
            <a:pPr marL="400050" indent="-400050">
              <a:buAutoNum type="romanLcParenR"/>
            </a:pPr>
            <a:r>
              <a:rPr lang="en-GB" dirty="0"/>
              <a:t>Purchase decision</a:t>
            </a:r>
          </a:p>
          <a:p>
            <a:pPr marL="400050" indent="-400050">
              <a:buAutoNum type="romanLcParenR"/>
            </a:pPr>
            <a:r>
              <a:rPr lang="en-GB" dirty="0"/>
              <a:t>Post purchase behaviour</a:t>
            </a:r>
          </a:p>
          <a:p>
            <a:pPr marL="400050" indent="-400050">
              <a:buAutoNum type="romanLcParenR"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See next slides</a:t>
            </a:r>
          </a:p>
          <a:p>
            <a:pPr marL="0" indent="0">
              <a:buNone/>
            </a:pP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4213762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302" y="356824"/>
            <a:ext cx="11240086" cy="140789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GB" dirty="0"/>
              <a:t>Task 3 – P2 (b) : A description of the purchasing decision making process.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u="sng" dirty="0"/>
              <a:t>b) Describe the “purchasing decision process</a:t>
            </a:r>
            <a:r>
              <a:rPr lang="en-GB" dirty="0"/>
              <a:t>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/>
              <a:t>i) Recognition of Need: Describe why customers NEED to visit the business.</a:t>
            </a:r>
          </a:p>
          <a:p>
            <a:pPr>
              <a:buFontTx/>
              <a:buChar char="-"/>
            </a:pPr>
            <a:r>
              <a:rPr lang="en-GB" dirty="0"/>
              <a:t>Hunger/Thirst?</a:t>
            </a:r>
          </a:p>
          <a:p>
            <a:pPr>
              <a:buFontTx/>
              <a:buChar char="-"/>
            </a:pPr>
            <a:r>
              <a:rPr lang="en-GB" dirty="0"/>
              <a:t>Social occasion?</a:t>
            </a:r>
          </a:p>
          <a:p>
            <a:pPr>
              <a:buFontTx/>
              <a:buChar char="-"/>
            </a:pPr>
            <a:r>
              <a:rPr lang="en-GB" dirty="0"/>
              <a:t>Accommodation?</a:t>
            </a:r>
          </a:p>
          <a:p>
            <a:pPr>
              <a:buFontTx/>
              <a:buChar char="-"/>
            </a:pPr>
            <a:r>
              <a:rPr lang="en-GB" dirty="0"/>
              <a:t>Stimulated by advertising/promotions?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79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0</TotalTime>
  <Words>1018</Words>
  <Application>Microsoft Office PowerPoint</Application>
  <PresentationFormat>Widescreen</PresentationFormat>
  <Paragraphs>114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Rounded MT Bold</vt:lpstr>
      <vt:lpstr>Calibri</vt:lpstr>
      <vt:lpstr>Century Gothic</vt:lpstr>
      <vt:lpstr>Vapor Trail</vt:lpstr>
      <vt:lpstr>Document</vt:lpstr>
      <vt:lpstr>19.2 Know the various types of customers and the factors that influence their decisions to purchase (P2/M2).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Task 3 – P2 (a) : A description of different hospitality customers:</vt:lpstr>
      <vt:lpstr>Task 3 – P2 (b) : A description of the purchasing decision making process.</vt:lpstr>
      <vt:lpstr>Task 3 – P2 (b) : A description of the purchasing decision making process.</vt:lpstr>
      <vt:lpstr>PowerPoint Presentation</vt:lpstr>
      <vt:lpstr>PowerPoint Presentation</vt:lpstr>
      <vt:lpstr>PowerPoint Presentation</vt:lpstr>
      <vt:lpstr>PowerPoint Presentation</vt:lpstr>
      <vt:lpstr> Task 3) P2 (c): Factors influencing purchasing decisions.</vt:lpstr>
      <vt:lpstr>Task 4 (M2): Assess the factors that contribute to customer purchasing decisions for hospitality products.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19.2 Know the various types of customers and the factors that influence their decisions to purchase</dc:title>
  <dc:creator>James Shepherd</dc:creator>
  <cp:lastModifiedBy>James Shepherd</cp:lastModifiedBy>
  <cp:revision>43</cp:revision>
  <dcterms:created xsi:type="dcterms:W3CDTF">2016-11-25T13:44:50Z</dcterms:created>
  <dcterms:modified xsi:type="dcterms:W3CDTF">2020-11-16T09:31:30Z</dcterms:modified>
</cp:coreProperties>
</file>