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8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78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8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45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72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4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82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7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1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21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DC54A-9A58-4CDC-935E-F66A0D39BAE8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5B070-CFF1-4F8F-9871-1F2CA3B18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5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Ratio Analysis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to measure and judge the PROFITABILITY and LIQUIDITY of a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2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Task:</a:t>
            </a:r>
            <a:br>
              <a:rPr lang="en-GB" dirty="0" smtClean="0"/>
            </a:br>
            <a:r>
              <a:rPr lang="en-GB" dirty="0" smtClean="0"/>
              <a:t>Sparkles is a jewellery shop, selling expensive, high-end jewellery on the High Street.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460172"/>
              </p:ext>
            </p:extLst>
          </p:nvPr>
        </p:nvGraphicFramePr>
        <p:xfrm>
          <a:off x="838200" y="203517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669723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36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8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Sales Revenue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1 500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Cost of Sales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aseline="0" dirty="0" smtClean="0"/>
                        <a:t>1 050 000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127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GROSS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450 000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8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Expenses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315 000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NET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135 000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7661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036502"/>
            <a:ext cx="1021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Using the accounts above, work out their Gross Profit Margin and their Net Profit Margin.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2430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ANSWER to GPM: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181715"/>
              </p:ext>
            </p:extLst>
          </p:nvPr>
        </p:nvGraphicFramePr>
        <p:xfrm>
          <a:off x="838200" y="143827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669723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36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8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Sales Revenue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1 500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Cost of Sales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aseline="0" dirty="0" smtClean="0"/>
                        <a:t>1 050 000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127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GROSS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450 000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8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Expenses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315 000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NET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135 000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7661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4304665"/>
            <a:ext cx="1021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GPM	 = (£450 000 ÷ £1 500 000) x 100</a:t>
            </a:r>
          </a:p>
          <a:p>
            <a:r>
              <a:rPr lang="en-GB" sz="2400" dirty="0" smtClean="0"/>
              <a:t>	= 0.3 x 100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= 30%</a:t>
            </a:r>
          </a:p>
          <a:p>
            <a:r>
              <a:rPr lang="en-GB" sz="2400" dirty="0" smtClean="0"/>
              <a:t>Sparkles keeps 30% of their Revenue as Gross Profit and spends 70% on Cost of Sales. This is a low figure! Can you think why…?</a:t>
            </a:r>
          </a:p>
          <a:p>
            <a:r>
              <a:rPr lang="en-GB" sz="2400" dirty="0" smtClean="0"/>
              <a:t>Clue: Think about what they sell in their shop.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29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ANSWER to NPM: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181715"/>
              </p:ext>
            </p:extLst>
          </p:nvPr>
        </p:nvGraphicFramePr>
        <p:xfrm>
          <a:off x="838200" y="143827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669723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36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8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Sales Revenue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1 500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Cost of Sales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aseline="0" dirty="0" smtClean="0"/>
                        <a:t>1 050 000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127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GROSS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450 000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8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Expenses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315 000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NET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135 000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7661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269244"/>
            <a:ext cx="1021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NPM	 = (£135 000÷ £1 500 000) x 100</a:t>
            </a:r>
          </a:p>
          <a:p>
            <a:r>
              <a:rPr lang="en-GB" sz="2400" dirty="0" smtClean="0"/>
              <a:t>	= 0.09 x 100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= 9%</a:t>
            </a:r>
          </a:p>
          <a:p>
            <a:r>
              <a:rPr lang="en-GB" sz="2400" dirty="0" smtClean="0"/>
              <a:t>Sparkles keeps 9% of their Revenue as Net Profit and spends 91% on Cost of Sales and Expenses.</a:t>
            </a:r>
            <a:br>
              <a:rPr lang="en-GB" sz="2400" dirty="0" smtClean="0"/>
            </a:br>
            <a:r>
              <a:rPr lang="en-GB" sz="2400" dirty="0" smtClean="0"/>
              <a:t>Is this acceptable?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79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Practise…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Please practise the GPM and NPM calculations using the worksheet on GOL.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99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Consider this Income Statement for Honey Bees Farm Shop, year ending 1</a:t>
            </a:r>
            <a:r>
              <a:rPr lang="en-GB" baseline="30000" dirty="0" smtClean="0"/>
              <a:t>st</a:t>
            </a:r>
            <a:r>
              <a:rPr lang="en-GB" dirty="0" smtClean="0"/>
              <a:t> November 2020: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52459"/>
              </p:ext>
            </p:extLst>
          </p:nvPr>
        </p:nvGraphicFramePr>
        <p:xfrm>
          <a:off x="1854200" y="2888774"/>
          <a:ext cx="541866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628834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10422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£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16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Sales Revenue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50</a:t>
                      </a:r>
                      <a:r>
                        <a:rPr lang="en-GB" sz="2800" baseline="0" dirty="0" smtClean="0"/>
                        <a:t>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3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Cost</a:t>
                      </a:r>
                      <a:r>
                        <a:rPr lang="en-GB" sz="2800" baseline="0" dirty="0" smtClean="0"/>
                        <a:t> of Sales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24 000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4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GROSS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67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Expenses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10 000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1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NET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6164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95683" y="2616200"/>
            <a:ext cx="3035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Question: Is this business doing well, or is it doing badly?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266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ANSWER: Apart from realising they are making a profit, it is hard to say!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652459"/>
              </p:ext>
            </p:extLst>
          </p:nvPr>
        </p:nvGraphicFramePr>
        <p:xfrm>
          <a:off x="1854200" y="2888774"/>
          <a:ext cx="541866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628834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10422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£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16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Sales Revenue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50</a:t>
                      </a:r>
                      <a:r>
                        <a:rPr lang="en-GB" sz="2800" baseline="0" dirty="0" smtClean="0"/>
                        <a:t>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3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Cost</a:t>
                      </a:r>
                      <a:r>
                        <a:rPr lang="en-GB" sz="2800" baseline="0" dirty="0" smtClean="0"/>
                        <a:t> of Sales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24 000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4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GROSS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67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Expenses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10 000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1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NET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6164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29500" y="2527300"/>
            <a:ext cx="4445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There are two things you can do to ASSESS whether a business is making a GOOD amount of profit:</a:t>
            </a:r>
          </a:p>
          <a:p>
            <a:endParaRPr lang="en-GB" sz="2000" dirty="0"/>
          </a:p>
          <a:p>
            <a:r>
              <a:rPr lang="en-GB" sz="2000" dirty="0" smtClean="0"/>
              <a:t>It is no good working hard all year to earn £50 000 sales revenue if you go and spend it all on COST OF SALES and/or EXPENSES.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Look at how much of the SALES REVENUE is ‘kept’ by the firm as GROSS PROFIT and NET PROFIT.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0448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WORK OUT THE PROFITABILITY RATIOS: </a:t>
            </a:r>
            <a:br>
              <a:rPr lang="en-GB" sz="2400" dirty="0" smtClean="0"/>
            </a:br>
            <a:r>
              <a:rPr lang="en-GB" sz="2400" dirty="0" smtClean="0"/>
              <a:t>The GROSS PROFIT MARGIN (G.P.M.) and the NET PROFIT MARGIN (N.P.M.)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37677"/>
              </p:ext>
            </p:extLst>
          </p:nvPr>
        </p:nvGraphicFramePr>
        <p:xfrm>
          <a:off x="508000" y="2901474"/>
          <a:ext cx="541866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628834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10422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£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16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Sales Revenue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50</a:t>
                      </a:r>
                      <a:r>
                        <a:rPr lang="en-GB" sz="2800" baseline="0" dirty="0" smtClean="0"/>
                        <a:t>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3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Cost</a:t>
                      </a:r>
                      <a:r>
                        <a:rPr lang="en-GB" sz="2800" baseline="0" dirty="0" smtClean="0"/>
                        <a:t> of Sales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24 000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4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GROSS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67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Expenses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10 000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1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NET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6164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0" y="2535009"/>
            <a:ext cx="5384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u="sng" dirty="0" smtClean="0"/>
              <a:t>FORMULAE</a:t>
            </a:r>
            <a:r>
              <a:rPr lang="en-GB" sz="2000" dirty="0" smtClean="0"/>
              <a:t>: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GROSS </a:t>
            </a:r>
            <a:r>
              <a:rPr lang="en-GB" sz="2000" dirty="0" smtClean="0"/>
              <a:t>PROFIT </a:t>
            </a:r>
            <a:r>
              <a:rPr lang="en-GB" sz="2000" dirty="0" smtClean="0"/>
              <a:t>MARGIN =    GROSS PROFIT </a:t>
            </a:r>
          </a:p>
          <a:p>
            <a:r>
              <a:rPr lang="en-GB" sz="2000" dirty="0" smtClean="0"/>
              <a:t>			SALES REVENUE</a:t>
            </a:r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smtClean="0"/>
              <a:t>NET </a:t>
            </a:r>
            <a:r>
              <a:rPr lang="en-GB" sz="2000" smtClean="0"/>
              <a:t>PROFIT </a:t>
            </a:r>
            <a:r>
              <a:rPr lang="en-GB" sz="2000" dirty="0" smtClean="0"/>
              <a:t>MARGIN =    NET PROFIT </a:t>
            </a:r>
          </a:p>
          <a:p>
            <a:r>
              <a:rPr lang="en-GB" sz="2000" dirty="0" smtClean="0"/>
              <a:t>		         SALES REVENUE</a:t>
            </a:r>
          </a:p>
          <a:p>
            <a:endParaRPr lang="en-GB" sz="2000" dirty="0"/>
          </a:p>
          <a:p>
            <a:r>
              <a:rPr lang="en-GB" sz="2000" dirty="0" smtClean="0"/>
              <a:t>These two ratios help you understand how much sales revenue is ‘kept’ as Gross </a:t>
            </a:r>
            <a:r>
              <a:rPr lang="en-GB" sz="2000" dirty="0"/>
              <a:t>P</a:t>
            </a:r>
            <a:r>
              <a:rPr lang="en-GB" sz="2000" dirty="0" smtClean="0"/>
              <a:t>rofit (G.P.M.) and how much sales revenue is ‘kept’ as Net Profit (N.P.M.)</a:t>
            </a:r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8788400" y="35179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97116" y="3368635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100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470900" y="4680466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680700" y="4500792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100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61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953164"/>
              </p:ext>
            </p:extLst>
          </p:nvPr>
        </p:nvGraphicFramePr>
        <p:xfrm>
          <a:off x="474134" y="1940838"/>
          <a:ext cx="541866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7628834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10422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£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16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Sales Revenue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50</a:t>
                      </a:r>
                      <a:r>
                        <a:rPr lang="en-GB" sz="2800" baseline="0" dirty="0" smtClean="0"/>
                        <a:t>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3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Cost</a:t>
                      </a:r>
                      <a:r>
                        <a:rPr lang="en-GB" sz="2800" baseline="0" dirty="0" smtClean="0"/>
                        <a:t> of Sales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24 000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42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GROSS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26 000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67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Expenses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10 000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71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NET PROFIT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 smtClean="0"/>
                        <a:t>16 000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6164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87558" y="379408"/>
            <a:ext cx="54842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u="sng" dirty="0" smtClean="0"/>
              <a:t>FORMULAE</a:t>
            </a:r>
            <a:r>
              <a:rPr lang="en-GB" sz="2000" dirty="0" smtClean="0"/>
              <a:t>: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GROSS PROFIT MARGIN =    GROSS PROFIT </a:t>
            </a:r>
          </a:p>
          <a:p>
            <a:r>
              <a:rPr lang="en-GB" sz="2000" dirty="0" smtClean="0"/>
              <a:t>			SALES REVENUE</a:t>
            </a:r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NET PROFIT MARGIN =    NET PROFIT </a:t>
            </a:r>
          </a:p>
          <a:p>
            <a:r>
              <a:rPr lang="en-GB" sz="2000" dirty="0" smtClean="0"/>
              <a:t>		         SALES REVENUE</a:t>
            </a:r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8949266" y="1320800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966450" y="1136134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100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606366" y="2521466"/>
            <a:ext cx="1905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23033" y="2350283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100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287558" y="3415456"/>
            <a:ext cx="5484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G.P.M. =  	£26 000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	£50 000 			=  52%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N.P.M. = 	£16 000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£50 000			= 32%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133166" y="3702968"/>
            <a:ext cx="944034" cy="5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55000" y="3508130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X 100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195078" y="4843700"/>
            <a:ext cx="944034" cy="5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271932" y="4647791"/>
            <a:ext cx="77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X 100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508" y="5205123"/>
            <a:ext cx="11214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Businesses want to see a </a:t>
            </a:r>
            <a:r>
              <a:rPr lang="en-GB" b="1" u="sng" dirty="0" smtClean="0"/>
              <a:t>G.P.M. of anything above 40%</a:t>
            </a:r>
            <a:br>
              <a:rPr lang="en-GB" b="1" u="sng" dirty="0" smtClean="0"/>
            </a:br>
            <a:r>
              <a:rPr lang="en-GB" dirty="0" smtClean="0"/>
              <a:t>They would also like to see a </a:t>
            </a:r>
            <a:r>
              <a:rPr lang="en-GB" b="1" u="sng" dirty="0" smtClean="0"/>
              <a:t>N.P.M. of anything above 20%.</a:t>
            </a:r>
          </a:p>
          <a:p>
            <a:r>
              <a:rPr lang="en-GB" b="1" u="sng" dirty="0" smtClean="0"/>
              <a:t>The higher the number, the better the profitability</a:t>
            </a:r>
            <a:r>
              <a:rPr lang="en-GB" dirty="0" smtClean="0"/>
              <a:t>. </a:t>
            </a:r>
          </a:p>
          <a:p>
            <a:r>
              <a:rPr lang="en-GB" dirty="0" smtClean="0"/>
              <a:t>If the </a:t>
            </a:r>
            <a:r>
              <a:rPr lang="en-GB" b="1" u="sng" dirty="0" smtClean="0"/>
              <a:t>G.P.M. increases</a:t>
            </a:r>
            <a:r>
              <a:rPr lang="en-GB" dirty="0" smtClean="0"/>
              <a:t>, this is also a good thing.</a:t>
            </a:r>
            <a:br>
              <a:rPr lang="en-GB" dirty="0" smtClean="0"/>
            </a:br>
            <a:r>
              <a:rPr lang="en-GB" dirty="0" smtClean="0"/>
              <a:t>			</a:t>
            </a:r>
            <a:r>
              <a:rPr lang="en-GB" sz="2000" b="1" dirty="0" smtClean="0">
                <a:solidFill>
                  <a:srgbClr val="C00000"/>
                </a:solidFill>
              </a:rPr>
              <a:t>So…….. This business is PROFITABLE. </a:t>
            </a:r>
            <a:endParaRPr lang="en-GB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7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Closer Look….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If Honey Bees has a Gross Profit Margin of 52% it means they are keeping 52% of their Sales Revenue as Gross Profit. They are spending 48% (the rest) of their Sales Revenue on COST OF SALES.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If Honey Bees has a Net Profit Margin of 32% it means they are keep 32% of their Sales Revenue as Net Profit. They are spending 68% (the rest) of their Sales Revenue on COST OF SALES and EXPENSES.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a business, costs are inevitable. But you don’t want to spend too much! You’ll have nothing left!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Task:</a:t>
            </a:r>
            <a:br>
              <a:rPr lang="en-GB" dirty="0" smtClean="0"/>
            </a:br>
            <a:r>
              <a:rPr lang="en-GB" dirty="0" err="1" smtClean="0"/>
              <a:t>Fluffy’s</a:t>
            </a:r>
            <a:r>
              <a:rPr lang="en-GB" dirty="0" smtClean="0"/>
              <a:t> is a small high street laundrette. They want to know how PROFITABLE they are.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838995"/>
              </p:ext>
            </p:extLst>
          </p:nvPr>
        </p:nvGraphicFramePr>
        <p:xfrm>
          <a:off x="838200" y="18256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669723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36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8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Sales Revenue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140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Cost of Sales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28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127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GROSS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112 000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8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Expenses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77 000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NET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7661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036502"/>
            <a:ext cx="1021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Using the accounts above, work out their Gross Profit Margin and their Net Profit Margin.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8190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ANSWER to GPM: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469768"/>
              </p:ext>
            </p:extLst>
          </p:nvPr>
        </p:nvGraphicFramePr>
        <p:xfrm>
          <a:off x="838200" y="14954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669723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36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8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Sales Revenue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140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Cost of Sales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28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127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GROSS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112 000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8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Expenses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77 000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NET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7661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304665"/>
            <a:ext cx="1021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GPM	 = (£112 000 ÷ £140 000) x 100</a:t>
            </a:r>
          </a:p>
          <a:p>
            <a:r>
              <a:rPr lang="en-GB" sz="2400" dirty="0" smtClean="0"/>
              <a:t>	= 0.8 x 100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= 80%</a:t>
            </a:r>
          </a:p>
          <a:p>
            <a:r>
              <a:rPr lang="en-GB" sz="2400" dirty="0" err="1" smtClean="0"/>
              <a:t>Fluffy’s</a:t>
            </a:r>
            <a:r>
              <a:rPr lang="en-GB" sz="2400" dirty="0" smtClean="0"/>
              <a:t> keeps 80% of their Revenue as Gross Profit and spends 20% on Cost of Sales. This is a high figure! Can you think why…?</a:t>
            </a:r>
          </a:p>
          <a:p>
            <a:r>
              <a:rPr lang="en-GB" sz="2400" dirty="0" smtClean="0"/>
              <a:t>Clue: They are a service sector business.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2462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ANSWER to NPM: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838995"/>
              </p:ext>
            </p:extLst>
          </p:nvPr>
        </p:nvGraphicFramePr>
        <p:xfrm>
          <a:off x="838200" y="18256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6669723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136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88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Sales Revenue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140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537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Cost of Sales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28</a:t>
                      </a:r>
                      <a:r>
                        <a:rPr lang="en-GB" sz="2400" baseline="0" dirty="0" smtClean="0"/>
                        <a:t>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127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GROSS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112 000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68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Expenses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77 000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712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NET PROFIT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35 000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67661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5200" y="4617402"/>
            <a:ext cx="1021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NPM	 = (£35 000 ÷ £140 000) x 100</a:t>
            </a:r>
          </a:p>
          <a:p>
            <a:r>
              <a:rPr lang="en-GB" sz="2800" dirty="0" smtClean="0"/>
              <a:t>	= 0.25 x 100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= 25%</a:t>
            </a:r>
          </a:p>
          <a:p>
            <a:r>
              <a:rPr lang="en-GB" sz="2800" dirty="0" err="1" smtClean="0"/>
              <a:t>Fluffy’s</a:t>
            </a:r>
            <a:r>
              <a:rPr lang="en-GB" sz="2800" dirty="0" smtClean="0"/>
              <a:t> keeps 25% of their Revenue as Net Profit and spends 20% on Cost of Sales and Expenses.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5011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50E38E-23A0-4500-A40E-A3967BE1F5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0301946-DFD6-4152-92C8-22CA4C0EE0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065BD3-9439-4E68-BC7C-111B40692786}">
  <ds:schemaRefs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1012</Words>
  <Application>Microsoft Office PowerPoint</Application>
  <PresentationFormat>Widescreen</PresentationFormat>
  <Paragraphs>190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Ratio Analysis</vt:lpstr>
      <vt:lpstr>PROFITABILITY</vt:lpstr>
      <vt:lpstr>PROFITABILITY</vt:lpstr>
      <vt:lpstr>PROFITABILITY</vt:lpstr>
      <vt:lpstr>PROFITABILITY</vt:lpstr>
      <vt:lpstr>A Closer Look….</vt:lpstr>
      <vt:lpstr>Task: Fluffy’s is a small high street laundrette. They want to know how PROFITABLE they are.</vt:lpstr>
      <vt:lpstr>ANSWER to GPM:</vt:lpstr>
      <vt:lpstr>ANSWER to NPM:</vt:lpstr>
      <vt:lpstr>Task: Sparkles is a jewellery shop, selling expensive, high-end jewellery on the High Street.</vt:lpstr>
      <vt:lpstr>ANSWER to GPM:</vt:lpstr>
      <vt:lpstr>ANSWER to NPM:</vt:lpstr>
      <vt:lpstr>Practise…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 Analysis</dc:title>
  <dc:creator>Anne E Lomas</dc:creator>
  <cp:lastModifiedBy>Anne E Lomas</cp:lastModifiedBy>
  <cp:revision>12</cp:revision>
  <dcterms:created xsi:type="dcterms:W3CDTF">2020-11-16T09:25:46Z</dcterms:created>
  <dcterms:modified xsi:type="dcterms:W3CDTF">2020-11-16T16:16:12Z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