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6" r:id="rId3"/>
    <p:sldId id="269" r:id="rId4"/>
    <p:sldId id="275" r:id="rId5"/>
    <p:sldId id="276" r:id="rId6"/>
    <p:sldId id="277" r:id="rId7"/>
    <p:sldId id="278" r:id="rId8"/>
    <p:sldId id="279" r:id="rId9"/>
    <p:sldId id="280" r:id="rId10"/>
    <p:sldId id="281" r:id="rId11"/>
    <p:sldId id="271" r:id="rId12"/>
    <p:sldId id="282" r:id="rId13"/>
    <p:sldId id="272" r:id="rId14"/>
    <p:sldId id="273" r:id="rId15"/>
    <p:sldId id="283" r:id="rId16"/>
    <p:sldId id="274" r:id="rId17"/>
    <p:sldId id="284" r:id="rId18"/>
    <p:sldId id="285" r:id="rId19"/>
    <p:sldId id="258" r:id="rId20"/>
    <p:sldId id="260" r:id="rId21"/>
    <p:sldId id="261" r:id="rId22"/>
    <p:sldId id="262" r:id="rId23"/>
    <p:sldId id="263" r:id="rId24"/>
    <p:sldId id="264" r:id="rId25"/>
    <p:sldId id="265" r:id="rId26"/>
    <p:sldId id="266"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3DDC3-FC3F-46B1-91A5-2B79246EA85B}" type="doc">
      <dgm:prSet loTypeId="urn:microsoft.com/office/officeart/2005/8/layout/hierarchy1" loCatId="Inbox" qsTypeId="urn:microsoft.com/office/officeart/2005/8/quickstyle/simple4" qsCatId="simple" csTypeId="urn:microsoft.com/office/officeart/2005/8/colors/accent5_3" csCatId="accent5" phldr="1"/>
      <dgm:spPr/>
      <dgm:t>
        <a:bodyPr/>
        <a:lstStyle/>
        <a:p>
          <a:endParaRPr lang="en-US"/>
        </a:p>
      </dgm:t>
    </dgm:pt>
    <dgm:pt modelId="{AA47C2A1-51A7-4F2E-A04F-A04EE8D03D5F}">
      <dgm:prSet/>
      <dgm:spPr/>
      <dgm:t>
        <a:bodyPr/>
        <a:lstStyle/>
        <a:p>
          <a:r>
            <a:rPr lang="en-GB" dirty="0"/>
            <a:t>Look back through the </a:t>
          </a:r>
          <a:r>
            <a:rPr lang="en-GB" dirty="0" smtClean="0"/>
            <a:t>notes.</a:t>
          </a:r>
          <a:endParaRPr lang="en-US" dirty="0"/>
        </a:p>
      </dgm:t>
    </dgm:pt>
    <dgm:pt modelId="{0BBCCD51-A5D1-4FEC-93E8-BAF6AF0F8067}" type="parTrans" cxnId="{13E46CDE-BD00-4DA5-9FFA-DCB6F2470A2F}">
      <dgm:prSet/>
      <dgm:spPr/>
      <dgm:t>
        <a:bodyPr/>
        <a:lstStyle/>
        <a:p>
          <a:endParaRPr lang="en-US"/>
        </a:p>
      </dgm:t>
    </dgm:pt>
    <dgm:pt modelId="{6A15042B-B359-4684-894D-E6483EE258BD}" type="sibTrans" cxnId="{13E46CDE-BD00-4DA5-9FFA-DCB6F2470A2F}">
      <dgm:prSet/>
      <dgm:spPr/>
      <dgm:t>
        <a:bodyPr/>
        <a:lstStyle/>
        <a:p>
          <a:endParaRPr lang="en-US"/>
        </a:p>
      </dgm:t>
    </dgm:pt>
    <dgm:pt modelId="{DD9BEA59-7032-4C74-A1B2-4D3306223273}">
      <dgm:prSet/>
      <dgm:spPr/>
      <dgm:t>
        <a:bodyPr/>
        <a:lstStyle/>
        <a:p>
          <a:r>
            <a:rPr lang="en-GB"/>
            <a:t>Decide what the most interesting thing you have learned from another group’s presentation.</a:t>
          </a:r>
          <a:endParaRPr lang="en-US"/>
        </a:p>
      </dgm:t>
    </dgm:pt>
    <dgm:pt modelId="{E199F7A6-F952-4B1F-BFB7-58C217F6A1FC}" type="parTrans" cxnId="{7D56F780-9B64-4400-BFA9-8E251C2AD53E}">
      <dgm:prSet/>
      <dgm:spPr/>
      <dgm:t>
        <a:bodyPr/>
        <a:lstStyle/>
        <a:p>
          <a:endParaRPr lang="en-US"/>
        </a:p>
      </dgm:t>
    </dgm:pt>
    <dgm:pt modelId="{756012B8-665A-4D0D-8DBF-9B9BD7A9458A}" type="sibTrans" cxnId="{7D56F780-9B64-4400-BFA9-8E251C2AD53E}">
      <dgm:prSet/>
      <dgm:spPr/>
      <dgm:t>
        <a:bodyPr/>
        <a:lstStyle/>
        <a:p>
          <a:endParaRPr lang="en-US"/>
        </a:p>
      </dgm:t>
    </dgm:pt>
    <dgm:pt modelId="{D1EEA956-62DE-42E8-9EEA-404F33DFD89B}" type="pres">
      <dgm:prSet presAssocID="{5A73DDC3-FC3F-46B1-91A5-2B79246EA85B}" presName="hierChild1" presStyleCnt="0">
        <dgm:presLayoutVars>
          <dgm:chPref val="1"/>
          <dgm:dir/>
          <dgm:animOne val="branch"/>
          <dgm:animLvl val="lvl"/>
          <dgm:resizeHandles/>
        </dgm:presLayoutVars>
      </dgm:prSet>
      <dgm:spPr/>
      <dgm:t>
        <a:bodyPr/>
        <a:lstStyle/>
        <a:p>
          <a:endParaRPr lang="en-GB"/>
        </a:p>
      </dgm:t>
    </dgm:pt>
    <dgm:pt modelId="{563654CE-5E98-41AD-9A7C-89272739CCEA}" type="pres">
      <dgm:prSet presAssocID="{AA47C2A1-51A7-4F2E-A04F-A04EE8D03D5F}" presName="hierRoot1" presStyleCnt="0"/>
      <dgm:spPr/>
    </dgm:pt>
    <dgm:pt modelId="{C5D32C6D-0ECA-4832-AFAA-67C1058B5B14}" type="pres">
      <dgm:prSet presAssocID="{AA47C2A1-51A7-4F2E-A04F-A04EE8D03D5F}" presName="composite" presStyleCnt="0"/>
      <dgm:spPr/>
    </dgm:pt>
    <dgm:pt modelId="{9BAFBEAE-DFA1-4D88-B6A2-AD98DDA308B7}" type="pres">
      <dgm:prSet presAssocID="{AA47C2A1-51A7-4F2E-A04F-A04EE8D03D5F}" presName="background" presStyleLbl="node0" presStyleIdx="0" presStyleCnt="2"/>
      <dgm:spPr/>
    </dgm:pt>
    <dgm:pt modelId="{D0454B6A-42CC-4C1C-BE2B-9CCA3352CC53}" type="pres">
      <dgm:prSet presAssocID="{AA47C2A1-51A7-4F2E-A04F-A04EE8D03D5F}" presName="text" presStyleLbl="fgAcc0" presStyleIdx="0" presStyleCnt="2">
        <dgm:presLayoutVars>
          <dgm:chPref val="3"/>
        </dgm:presLayoutVars>
      </dgm:prSet>
      <dgm:spPr/>
      <dgm:t>
        <a:bodyPr/>
        <a:lstStyle/>
        <a:p>
          <a:endParaRPr lang="en-GB"/>
        </a:p>
      </dgm:t>
    </dgm:pt>
    <dgm:pt modelId="{71A5F5D6-19A8-405B-8216-142B5798F21D}" type="pres">
      <dgm:prSet presAssocID="{AA47C2A1-51A7-4F2E-A04F-A04EE8D03D5F}" presName="hierChild2" presStyleCnt="0"/>
      <dgm:spPr/>
    </dgm:pt>
    <dgm:pt modelId="{432A22F5-6E14-400E-BF82-C113FACF9400}" type="pres">
      <dgm:prSet presAssocID="{DD9BEA59-7032-4C74-A1B2-4D3306223273}" presName="hierRoot1" presStyleCnt="0"/>
      <dgm:spPr/>
    </dgm:pt>
    <dgm:pt modelId="{7F6878ED-FA98-4E63-8002-4FA001972E9C}" type="pres">
      <dgm:prSet presAssocID="{DD9BEA59-7032-4C74-A1B2-4D3306223273}" presName="composite" presStyleCnt="0"/>
      <dgm:spPr/>
    </dgm:pt>
    <dgm:pt modelId="{05ECEA1F-2FC2-48F9-B210-3E4991B6920F}" type="pres">
      <dgm:prSet presAssocID="{DD9BEA59-7032-4C74-A1B2-4D3306223273}" presName="background" presStyleLbl="node0" presStyleIdx="1" presStyleCnt="2"/>
      <dgm:spPr/>
    </dgm:pt>
    <dgm:pt modelId="{A8A806A0-3745-49FB-BC95-6531CD88EEDF}" type="pres">
      <dgm:prSet presAssocID="{DD9BEA59-7032-4C74-A1B2-4D3306223273}" presName="text" presStyleLbl="fgAcc0" presStyleIdx="1" presStyleCnt="2">
        <dgm:presLayoutVars>
          <dgm:chPref val="3"/>
        </dgm:presLayoutVars>
      </dgm:prSet>
      <dgm:spPr/>
      <dgm:t>
        <a:bodyPr/>
        <a:lstStyle/>
        <a:p>
          <a:endParaRPr lang="en-GB"/>
        </a:p>
      </dgm:t>
    </dgm:pt>
    <dgm:pt modelId="{411EDBFF-C520-4B31-B646-E7B9B13B8558}" type="pres">
      <dgm:prSet presAssocID="{DD9BEA59-7032-4C74-A1B2-4D3306223273}" presName="hierChild2" presStyleCnt="0"/>
      <dgm:spPr/>
    </dgm:pt>
  </dgm:ptLst>
  <dgm:cxnLst>
    <dgm:cxn modelId="{7D56F780-9B64-4400-BFA9-8E251C2AD53E}" srcId="{5A73DDC3-FC3F-46B1-91A5-2B79246EA85B}" destId="{DD9BEA59-7032-4C74-A1B2-4D3306223273}" srcOrd="1" destOrd="0" parTransId="{E199F7A6-F952-4B1F-BFB7-58C217F6A1FC}" sibTransId="{756012B8-665A-4D0D-8DBF-9B9BD7A9458A}"/>
    <dgm:cxn modelId="{EF9E1CB4-C658-4B7D-96D8-713EAC8B770E}" type="presOf" srcId="{5A73DDC3-FC3F-46B1-91A5-2B79246EA85B}" destId="{D1EEA956-62DE-42E8-9EEA-404F33DFD89B}" srcOrd="0" destOrd="0" presId="urn:microsoft.com/office/officeart/2005/8/layout/hierarchy1"/>
    <dgm:cxn modelId="{84CB27D3-0B2D-4271-85F2-C82193A47468}" type="presOf" srcId="{AA47C2A1-51A7-4F2E-A04F-A04EE8D03D5F}" destId="{D0454B6A-42CC-4C1C-BE2B-9CCA3352CC53}" srcOrd="0" destOrd="0" presId="urn:microsoft.com/office/officeart/2005/8/layout/hierarchy1"/>
    <dgm:cxn modelId="{13E46CDE-BD00-4DA5-9FFA-DCB6F2470A2F}" srcId="{5A73DDC3-FC3F-46B1-91A5-2B79246EA85B}" destId="{AA47C2A1-51A7-4F2E-A04F-A04EE8D03D5F}" srcOrd="0" destOrd="0" parTransId="{0BBCCD51-A5D1-4FEC-93E8-BAF6AF0F8067}" sibTransId="{6A15042B-B359-4684-894D-E6483EE258BD}"/>
    <dgm:cxn modelId="{61384138-8EC0-4225-8018-D302076E4FE2}" type="presOf" srcId="{DD9BEA59-7032-4C74-A1B2-4D3306223273}" destId="{A8A806A0-3745-49FB-BC95-6531CD88EEDF}" srcOrd="0" destOrd="0" presId="urn:microsoft.com/office/officeart/2005/8/layout/hierarchy1"/>
    <dgm:cxn modelId="{CB1449D7-96E4-4183-ACFD-CD5055A92A30}" type="presParOf" srcId="{D1EEA956-62DE-42E8-9EEA-404F33DFD89B}" destId="{563654CE-5E98-41AD-9A7C-89272739CCEA}" srcOrd="0" destOrd="0" presId="urn:microsoft.com/office/officeart/2005/8/layout/hierarchy1"/>
    <dgm:cxn modelId="{0D7492F0-2453-4270-9791-3F2292D85F0F}" type="presParOf" srcId="{563654CE-5E98-41AD-9A7C-89272739CCEA}" destId="{C5D32C6D-0ECA-4832-AFAA-67C1058B5B14}" srcOrd="0" destOrd="0" presId="urn:microsoft.com/office/officeart/2005/8/layout/hierarchy1"/>
    <dgm:cxn modelId="{D53E647C-D8D8-45ED-B4FF-BEEF872A68E1}" type="presParOf" srcId="{C5D32C6D-0ECA-4832-AFAA-67C1058B5B14}" destId="{9BAFBEAE-DFA1-4D88-B6A2-AD98DDA308B7}" srcOrd="0" destOrd="0" presId="urn:microsoft.com/office/officeart/2005/8/layout/hierarchy1"/>
    <dgm:cxn modelId="{1C832DEA-9993-4591-8F8C-F381BEC926A5}" type="presParOf" srcId="{C5D32C6D-0ECA-4832-AFAA-67C1058B5B14}" destId="{D0454B6A-42CC-4C1C-BE2B-9CCA3352CC53}" srcOrd="1" destOrd="0" presId="urn:microsoft.com/office/officeart/2005/8/layout/hierarchy1"/>
    <dgm:cxn modelId="{090F2FAC-E149-4517-8820-FA1B7DFFE962}" type="presParOf" srcId="{563654CE-5E98-41AD-9A7C-89272739CCEA}" destId="{71A5F5D6-19A8-405B-8216-142B5798F21D}" srcOrd="1" destOrd="0" presId="urn:microsoft.com/office/officeart/2005/8/layout/hierarchy1"/>
    <dgm:cxn modelId="{B5C7422B-2745-454A-9F53-2D1B7A3AAAEB}" type="presParOf" srcId="{D1EEA956-62DE-42E8-9EEA-404F33DFD89B}" destId="{432A22F5-6E14-400E-BF82-C113FACF9400}" srcOrd="1" destOrd="0" presId="urn:microsoft.com/office/officeart/2005/8/layout/hierarchy1"/>
    <dgm:cxn modelId="{E5854509-85D8-4064-A07C-A0C3073DE139}" type="presParOf" srcId="{432A22F5-6E14-400E-BF82-C113FACF9400}" destId="{7F6878ED-FA98-4E63-8002-4FA001972E9C}" srcOrd="0" destOrd="0" presId="urn:microsoft.com/office/officeart/2005/8/layout/hierarchy1"/>
    <dgm:cxn modelId="{D80F4CBD-1AEC-46D0-A244-E76915B7A8FF}" type="presParOf" srcId="{7F6878ED-FA98-4E63-8002-4FA001972E9C}" destId="{05ECEA1F-2FC2-48F9-B210-3E4991B6920F}" srcOrd="0" destOrd="0" presId="urn:microsoft.com/office/officeart/2005/8/layout/hierarchy1"/>
    <dgm:cxn modelId="{37739287-1B28-4109-BC65-B51253DBF266}" type="presParOf" srcId="{7F6878ED-FA98-4E63-8002-4FA001972E9C}" destId="{A8A806A0-3745-49FB-BC95-6531CD88EEDF}" srcOrd="1" destOrd="0" presId="urn:microsoft.com/office/officeart/2005/8/layout/hierarchy1"/>
    <dgm:cxn modelId="{D089C1B4-F6DD-4A9E-AA45-36B8CDA44870}" type="presParOf" srcId="{432A22F5-6E14-400E-BF82-C113FACF9400}" destId="{411EDBFF-C520-4B31-B646-E7B9B13B85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FBEAE-DFA1-4D88-B6A2-AD98DDA308B7}">
      <dsp:nvSpPr>
        <dsp:cNvPr id="0" name=""/>
        <dsp:cNvSpPr/>
      </dsp:nvSpPr>
      <dsp:spPr>
        <a:xfrm>
          <a:off x="1172" y="324019"/>
          <a:ext cx="4115155" cy="2613123"/>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454B6A-42CC-4C1C-BE2B-9CCA3352CC53}">
      <dsp:nvSpPr>
        <dsp:cNvPr id="0" name=""/>
        <dsp:cNvSpPr/>
      </dsp:nvSpPr>
      <dsp:spPr>
        <a:xfrm>
          <a:off x="458411" y="758396"/>
          <a:ext cx="4115155" cy="2613123"/>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Look back through the </a:t>
          </a:r>
          <a:r>
            <a:rPr lang="en-GB" sz="3100" kern="1200" dirty="0" smtClean="0"/>
            <a:t>notes.</a:t>
          </a:r>
          <a:endParaRPr lang="en-US" sz="3100" kern="1200" dirty="0"/>
        </a:p>
      </dsp:txBody>
      <dsp:txXfrm>
        <a:off x="534947" y="834932"/>
        <a:ext cx="3962083" cy="2460051"/>
      </dsp:txXfrm>
    </dsp:sp>
    <dsp:sp modelId="{05ECEA1F-2FC2-48F9-B210-3E4991B6920F}">
      <dsp:nvSpPr>
        <dsp:cNvPr id="0" name=""/>
        <dsp:cNvSpPr/>
      </dsp:nvSpPr>
      <dsp:spPr>
        <a:xfrm>
          <a:off x="5030807" y="324019"/>
          <a:ext cx="4115155" cy="2613123"/>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A806A0-3745-49FB-BC95-6531CD88EEDF}">
      <dsp:nvSpPr>
        <dsp:cNvPr id="0" name=""/>
        <dsp:cNvSpPr/>
      </dsp:nvSpPr>
      <dsp:spPr>
        <a:xfrm>
          <a:off x="5488046" y="758396"/>
          <a:ext cx="4115155" cy="2613123"/>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a:t>Decide what the most interesting thing you have learned from another group’s presentation.</a:t>
          </a:r>
          <a:endParaRPr lang="en-US" sz="3100" kern="1200"/>
        </a:p>
      </dsp:txBody>
      <dsp:txXfrm>
        <a:off x="5564582" y="834932"/>
        <a:ext cx="3962083" cy="24600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DF600-236B-4222-8DE4-F5808817D082}"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82BBD-E9F7-473A-A1C4-536A8D685A0B}" type="slidenum">
              <a:rPr lang="en-GB" smtClean="0"/>
              <a:t>‹#›</a:t>
            </a:fld>
            <a:endParaRPr lang="en-GB"/>
          </a:p>
        </p:txBody>
      </p:sp>
    </p:spTree>
    <p:extLst>
      <p:ext uri="{BB962C8B-B14F-4D97-AF65-F5344CB8AC3E}">
        <p14:creationId xmlns:p14="http://schemas.microsoft.com/office/powerpoint/2010/main" val="340101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aims and objectives – to finish presentations, to analyse up to Chapter 21; to work on repetitions and motifs in these chapters.</a:t>
            </a:r>
          </a:p>
        </p:txBody>
      </p:sp>
      <p:sp>
        <p:nvSpPr>
          <p:cNvPr id="4" name="Slide Number Placeholder 3"/>
          <p:cNvSpPr>
            <a:spLocks noGrp="1"/>
          </p:cNvSpPr>
          <p:nvPr>
            <p:ph type="sldNum" sz="quarter" idx="10"/>
          </p:nvPr>
        </p:nvSpPr>
        <p:spPr/>
        <p:txBody>
          <a:bodyPr/>
          <a:lstStyle/>
          <a:p>
            <a:fld id="{7827C735-21A8-4C1B-A3B4-BD759361A805}" type="slidenum">
              <a:rPr lang="en-GB" smtClean="0"/>
              <a:t>1</a:t>
            </a:fld>
            <a:endParaRPr lang="en-GB"/>
          </a:p>
        </p:txBody>
      </p:sp>
    </p:spTree>
    <p:extLst>
      <p:ext uri="{BB962C8B-B14F-4D97-AF65-F5344CB8AC3E}">
        <p14:creationId xmlns:p14="http://schemas.microsoft.com/office/powerpoint/2010/main" val="244017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27C735-21A8-4C1B-A3B4-BD759361A805}" type="slidenum">
              <a:rPr lang="en-GB" smtClean="0"/>
              <a:t>19</a:t>
            </a:fld>
            <a:endParaRPr lang="en-GB"/>
          </a:p>
        </p:txBody>
      </p:sp>
    </p:spTree>
    <p:extLst>
      <p:ext uri="{BB962C8B-B14F-4D97-AF65-F5344CB8AC3E}">
        <p14:creationId xmlns:p14="http://schemas.microsoft.com/office/powerpoint/2010/main" val="74754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27C735-21A8-4C1B-A3B4-BD759361A805}" type="slidenum">
              <a:rPr lang="en-GB" smtClean="0"/>
              <a:t>24</a:t>
            </a:fld>
            <a:endParaRPr lang="en-GB"/>
          </a:p>
        </p:txBody>
      </p:sp>
    </p:spTree>
    <p:extLst>
      <p:ext uri="{BB962C8B-B14F-4D97-AF65-F5344CB8AC3E}">
        <p14:creationId xmlns:p14="http://schemas.microsoft.com/office/powerpoint/2010/main" val="104235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responses before revealing the PowerPoint version</a:t>
            </a:r>
          </a:p>
        </p:txBody>
      </p:sp>
      <p:sp>
        <p:nvSpPr>
          <p:cNvPr id="4" name="Slide Number Placeholder 3"/>
          <p:cNvSpPr>
            <a:spLocks noGrp="1"/>
          </p:cNvSpPr>
          <p:nvPr>
            <p:ph type="sldNum" sz="quarter" idx="10"/>
          </p:nvPr>
        </p:nvSpPr>
        <p:spPr/>
        <p:txBody>
          <a:bodyPr/>
          <a:lstStyle/>
          <a:p>
            <a:fld id="{7827C735-21A8-4C1B-A3B4-BD759361A805}" type="slidenum">
              <a:rPr lang="en-GB" smtClean="0"/>
              <a:t>25</a:t>
            </a:fld>
            <a:endParaRPr lang="en-GB"/>
          </a:p>
        </p:txBody>
      </p:sp>
    </p:spTree>
    <p:extLst>
      <p:ext uri="{BB962C8B-B14F-4D97-AF65-F5344CB8AC3E}">
        <p14:creationId xmlns:p14="http://schemas.microsoft.com/office/powerpoint/2010/main" val="256530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27C735-21A8-4C1B-A3B4-BD759361A805}" type="slidenum">
              <a:rPr lang="en-GB" smtClean="0"/>
              <a:t>26</a:t>
            </a:fld>
            <a:endParaRPr lang="en-GB"/>
          </a:p>
        </p:txBody>
      </p:sp>
    </p:spTree>
    <p:extLst>
      <p:ext uri="{BB962C8B-B14F-4D97-AF65-F5344CB8AC3E}">
        <p14:creationId xmlns:p14="http://schemas.microsoft.com/office/powerpoint/2010/main" val="290249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27C735-21A8-4C1B-A3B4-BD759361A805}" type="slidenum">
              <a:rPr lang="en-GB" smtClean="0"/>
              <a:t>27</a:t>
            </a:fld>
            <a:endParaRPr lang="en-GB"/>
          </a:p>
        </p:txBody>
      </p:sp>
    </p:spTree>
    <p:extLst>
      <p:ext uri="{BB962C8B-B14F-4D97-AF65-F5344CB8AC3E}">
        <p14:creationId xmlns:p14="http://schemas.microsoft.com/office/powerpoint/2010/main" val="297862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843A21-0F7E-42AD-9914-04151E11B6D6}"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335739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843A21-0F7E-42AD-9914-04151E11B6D6}"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15407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843A21-0F7E-42AD-9914-04151E11B6D6}"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198689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843A21-0F7E-42AD-9914-04151E11B6D6}"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426360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843A21-0F7E-42AD-9914-04151E11B6D6}"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237328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843A21-0F7E-42AD-9914-04151E11B6D6}"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288627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843A21-0F7E-42AD-9914-04151E11B6D6}"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193555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843A21-0F7E-42AD-9914-04151E11B6D6}"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90930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43A21-0F7E-42AD-9914-04151E11B6D6}"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19447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843A21-0F7E-42AD-9914-04151E11B6D6}"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173355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843A21-0F7E-42AD-9914-04151E11B6D6}"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E3B29-7B23-4D94-88EC-E2F37A8D2A51}" type="slidenum">
              <a:rPr lang="en-GB" smtClean="0"/>
              <a:t>‹#›</a:t>
            </a:fld>
            <a:endParaRPr lang="en-GB"/>
          </a:p>
        </p:txBody>
      </p:sp>
    </p:spTree>
    <p:extLst>
      <p:ext uri="{BB962C8B-B14F-4D97-AF65-F5344CB8AC3E}">
        <p14:creationId xmlns:p14="http://schemas.microsoft.com/office/powerpoint/2010/main" val="343409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43A21-0F7E-42AD-9914-04151E11B6D6}" type="datetimeFigureOut">
              <a:rPr lang="en-GB" smtClean="0"/>
              <a:t>10/11/2020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E3B29-7B23-4D94-88EC-E2F37A8D2A51}" type="slidenum">
              <a:rPr lang="en-GB" smtClean="0"/>
              <a:t>‹#›</a:t>
            </a:fld>
            <a:endParaRPr lang="en-GB"/>
          </a:p>
        </p:txBody>
      </p:sp>
    </p:spTree>
    <p:extLst>
      <p:ext uri="{BB962C8B-B14F-4D97-AF65-F5344CB8AC3E}">
        <p14:creationId xmlns:p14="http://schemas.microsoft.com/office/powerpoint/2010/main" val="185279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mall boat in a body of water&#10;&#10;Description generated with high confidence">
            <a:extLst>
              <a:ext uri="{FF2B5EF4-FFF2-40B4-BE49-F238E27FC236}">
                <a16:creationId xmlns:a16="http://schemas.microsoft.com/office/drawing/2014/main" xmlns="" id="{95D3C97C-8CF4-4314-8923-19AB91ED61DC}"/>
              </a:ext>
            </a:extLst>
          </p:cNvPr>
          <p:cNvPicPr>
            <a:picLocks noChangeAspect="1"/>
          </p:cNvPicPr>
          <p:nvPr/>
        </p:nvPicPr>
        <p:blipFill rotWithShape="1">
          <a:blip r:embed="rId3"/>
          <a:srcRect t="9091" r="9093"/>
          <a:stretch/>
        </p:blipFill>
        <p:spPr>
          <a:xfrm>
            <a:off x="2" y="10"/>
            <a:ext cx="12191695" cy="6857990"/>
          </a:xfrm>
          <a:prstGeom prst="rect">
            <a:avLst/>
          </a:prstGeom>
        </p:spPr>
      </p:pic>
      <p:sp>
        <p:nvSpPr>
          <p:cNvPr id="2" name="Title 1">
            <a:extLst>
              <a:ext uri="{FF2B5EF4-FFF2-40B4-BE49-F238E27FC236}">
                <a16:creationId xmlns:a16="http://schemas.microsoft.com/office/drawing/2014/main" xmlns="" id="{4F5C5042-E9EE-4BF0-903B-DC0E90B26D6D}"/>
              </a:ext>
            </a:extLst>
          </p:cNvPr>
          <p:cNvSpPr>
            <a:spLocks noGrp="1"/>
          </p:cNvSpPr>
          <p:nvPr>
            <p:ph type="ctrTitle"/>
          </p:nvPr>
        </p:nvSpPr>
        <p:spPr>
          <a:xfrm>
            <a:off x="1388350" y="3236470"/>
            <a:ext cx="6741219" cy="1252601"/>
          </a:xfrm>
        </p:spPr>
        <p:txBody>
          <a:bodyPr>
            <a:normAutofit/>
          </a:bodyPr>
          <a:lstStyle/>
          <a:p>
            <a:pPr algn="r"/>
            <a:r>
              <a:rPr lang="en-GB" sz="4400" dirty="0">
                <a:solidFill>
                  <a:srgbClr val="FFFFFE"/>
                </a:solidFill>
              </a:rPr>
              <a:t>Week </a:t>
            </a:r>
            <a:r>
              <a:rPr lang="en-GB" sz="4400" dirty="0" smtClean="0">
                <a:solidFill>
                  <a:srgbClr val="FFFFFE"/>
                </a:solidFill>
              </a:rPr>
              <a:t>8 </a:t>
            </a:r>
            <a:r>
              <a:rPr lang="en-GB" sz="4400" i="1" dirty="0">
                <a:solidFill>
                  <a:srgbClr val="FFFFFE"/>
                </a:solidFill>
              </a:rPr>
              <a:t>Never Let Me Go</a:t>
            </a:r>
          </a:p>
        </p:txBody>
      </p:sp>
      <p:sp>
        <p:nvSpPr>
          <p:cNvPr id="3" name="Subtitle 2">
            <a:extLst>
              <a:ext uri="{FF2B5EF4-FFF2-40B4-BE49-F238E27FC236}">
                <a16:creationId xmlns:a16="http://schemas.microsoft.com/office/drawing/2014/main" xmlns="" id="{4496366C-8B3E-4B99-861C-D601898A0DAF}"/>
              </a:ext>
            </a:extLst>
          </p:cNvPr>
          <p:cNvSpPr>
            <a:spLocks noGrp="1"/>
          </p:cNvSpPr>
          <p:nvPr>
            <p:ph type="subTitle" idx="1"/>
          </p:nvPr>
        </p:nvSpPr>
        <p:spPr>
          <a:xfrm>
            <a:off x="1388350" y="4669144"/>
            <a:ext cx="6741218" cy="716529"/>
          </a:xfrm>
        </p:spPr>
        <p:txBody>
          <a:bodyPr>
            <a:normAutofit/>
          </a:bodyPr>
          <a:lstStyle/>
          <a:p>
            <a:pPr algn="r"/>
            <a:r>
              <a:rPr lang="en-GB" sz="1600" dirty="0">
                <a:solidFill>
                  <a:srgbClr val="FFFFFE"/>
                </a:solidFill>
              </a:rPr>
              <a:t>Chapters 18-21</a:t>
            </a:r>
          </a:p>
        </p:txBody>
      </p:sp>
    </p:spTree>
    <p:extLst>
      <p:ext uri="{BB962C8B-B14F-4D97-AF65-F5344CB8AC3E}">
        <p14:creationId xmlns:p14="http://schemas.microsoft.com/office/powerpoint/2010/main" val="3614887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Ideas about Chapter 15</a:t>
            </a:r>
            <a:endParaRPr lang="en-GB" dirty="0"/>
          </a:p>
        </p:txBody>
      </p:sp>
      <p:pic>
        <p:nvPicPr>
          <p:cNvPr id="4" name="Content Placeholder 3"/>
          <p:cNvPicPr>
            <a:picLocks noGrp="1" noChangeAspect="1"/>
          </p:cNvPicPr>
          <p:nvPr>
            <p:ph idx="1"/>
          </p:nvPr>
        </p:nvPicPr>
        <p:blipFill>
          <a:blip r:embed="rId2"/>
          <a:stretch>
            <a:fillRect/>
          </a:stretch>
        </p:blipFill>
        <p:spPr>
          <a:xfrm rot="10800000">
            <a:off x="746390" y="1871132"/>
            <a:ext cx="10525125" cy="4191000"/>
          </a:xfrm>
          <a:prstGeom prst="rect">
            <a:avLst/>
          </a:prstGeom>
        </p:spPr>
      </p:pic>
    </p:spTree>
    <p:extLst>
      <p:ext uri="{BB962C8B-B14F-4D97-AF65-F5344CB8AC3E}">
        <p14:creationId xmlns:p14="http://schemas.microsoft.com/office/powerpoint/2010/main" val="216147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741" y="0"/>
            <a:ext cx="10515600" cy="338203"/>
          </a:xfrm>
        </p:spPr>
        <p:txBody>
          <a:bodyPr>
            <a:normAutofit fontScale="90000"/>
          </a:bodyPr>
          <a:lstStyle/>
          <a:p>
            <a:r>
              <a:rPr lang="en-GB" sz="1800" dirty="0" smtClean="0"/>
              <a:t>Chapter 16</a:t>
            </a:r>
            <a:endParaRPr lang="en-GB" sz="1800" dirty="0"/>
          </a:p>
        </p:txBody>
      </p:sp>
      <p:pic>
        <p:nvPicPr>
          <p:cNvPr id="4" name="Content Placeholder 3"/>
          <p:cNvPicPr>
            <a:picLocks noGrp="1" noChangeAspect="1"/>
          </p:cNvPicPr>
          <p:nvPr>
            <p:ph idx="1"/>
          </p:nvPr>
        </p:nvPicPr>
        <p:blipFill>
          <a:blip r:embed="rId2"/>
          <a:stretch>
            <a:fillRect/>
          </a:stretch>
        </p:blipFill>
        <p:spPr>
          <a:xfrm>
            <a:off x="541885" y="242847"/>
            <a:ext cx="10126115" cy="6471220"/>
          </a:xfrm>
          <a:prstGeom prst="rect">
            <a:avLst/>
          </a:prstGeom>
        </p:spPr>
      </p:pic>
    </p:spTree>
    <p:extLst>
      <p:ext uri="{BB962C8B-B14F-4D97-AF65-F5344CB8AC3E}">
        <p14:creationId xmlns:p14="http://schemas.microsoft.com/office/powerpoint/2010/main" val="133845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Ideas about Chapter 16</a:t>
            </a:r>
            <a:endParaRPr lang="en-GB" dirty="0"/>
          </a:p>
        </p:txBody>
      </p:sp>
      <p:pic>
        <p:nvPicPr>
          <p:cNvPr id="4" name="Content Placeholder 3"/>
          <p:cNvPicPr>
            <a:picLocks noGrp="1" noChangeAspect="1"/>
          </p:cNvPicPr>
          <p:nvPr>
            <p:ph idx="1"/>
          </p:nvPr>
        </p:nvPicPr>
        <p:blipFill>
          <a:blip r:embed="rId2"/>
          <a:stretch>
            <a:fillRect/>
          </a:stretch>
        </p:blipFill>
        <p:spPr>
          <a:xfrm rot="10800000">
            <a:off x="204584" y="2175933"/>
            <a:ext cx="11446445" cy="3073400"/>
          </a:xfrm>
          <a:prstGeom prst="rect">
            <a:avLst/>
          </a:prstGeom>
        </p:spPr>
      </p:pic>
    </p:spTree>
    <p:extLst>
      <p:ext uri="{BB962C8B-B14F-4D97-AF65-F5344CB8AC3E}">
        <p14:creationId xmlns:p14="http://schemas.microsoft.com/office/powerpoint/2010/main" val="63623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17</a:t>
            </a:r>
            <a:endParaRPr lang="en-GB" dirty="0"/>
          </a:p>
        </p:txBody>
      </p:sp>
      <p:pic>
        <p:nvPicPr>
          <p:cNvPr id="4" name="Content Placeholder 3"/>
          <p:cNvPicPr>
            <a:picLocks noGrp="1" noChangeAspect="1"/>
          </p:cNvPicPr>
          <p:nvPr>
            <p:ph idx="1"/>
          </p:nvPr>
        </p:nvPicPr>
        <p:blipFill>
          <a:blip r:embed="rId2"/>
          <a:stretch>
            <a:fillRect/>
          </a:stretch>
        </p:blipFill>
        <p:spPr>
          <a:xfrm rot="10800000">
            <a:off x="959339" y="2116667"/>
            <a:ext cx="10394461" cy="3556000"/>
          </a:xfrm>
          <a:prstGeom prst="rect">
            <a:avLst/>
          </a:prstGeom>
        </p:spPr>
      </p:pic>
    </p:spTree>
    <p:extLst>
      <p:ext uri="{BB962C8B-B14F-4D97-AF65-F5344CB8AC3E}">
        <p14:creationId xmlns:p14="http://schemas.microsoft.com/office/powerpoint/2010/main" val="371068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18</a:t>
            </a:r>
            <a:endParaRPr lang="en-GB" dirty="0"/>
          </a:p>
        </p:txBody>
      </p:sp>
      <p:sp>
        <p:nvSpPr>
          <p:cNvPr id="3" name="Content Placeholder 2"/>
          <p:cNvSpPr>
            <a:spLocks noGrp="1"/>
          </p:cNvSpPr>
          <p:nvPr>
            <p:ph idx="1"/>
          </p:nvPr>
        </p:nvSpPr>
        <p:spPr/>
        <p:txBody>
          <a:bodyPr/>
          <a:lstStyle/>
          <a:p>
            <a:r>
              <a:rPr lang="en-GB" dirty="0" smtClean="0"/>
              <a:t>Headline:  Drifting and Separation</a:t>
            </a:r>
          </a:p>
          <a:p>
            <a:r>
              <a:rPr lang="en-GB" dirty="0" smtClean="0"/>
              <a:t>Setting:  seaside and carpark</a:t>
            </a:r>
          </a:p>
          <a:p>
            <a:r>
              <a:rPr lang="en-GB" dirty="0" smtClean="0"/>
              <a:t>Time/Season/date:  early morning – just before midday.  Shifting between past and present</a:t>
            </a:r>
          </a:p>
          <a:p>
            <a:r>
              <a:rPr lang="en-GB" dirty="0" smtClean="0"/>
              <a:t>Weather:  fresh</a:t>
            </a:r>
          </a:p>
          <a:p>
            <a:r>
              <a:rPr lang="en-GB" dirty="0" smtClean="0"/>
              <a:t>Quote:  “Once that happened there’d be no real sense in which those balloons belonged with each other anymore”</a:t>
            </a:r>
          </a:p>
        </p:txBody>
      </p:sp>
    </p:spTree>
    <p:extLst>
      <p:ext uri="{BB962C8B-B14F-4D97-AF65-F5344CB8AC3E}">
        <p14:creationId xmlns:p14="http://schemas.microsoft.com/office/powerpoint/2010/main" val="193872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Ideas about Chapter 18</a:t>
            </a:r>
            <a:endParaRPr lang="en-GB" dirty="0"/>
          </a:p>
        </p:txBody>
      </p:sp>
      <p:pic>
        <p:nvPicPr>
          <p:cNvPr id="4" name="Content Placeholder 3"/>
          <p:cNvPicPr>
            <a:picLocks noGrp="1" noChangeAspect="1"/>
          </p:cNvPicPr>
          <p:nvPr>
            <p:ph idx="1"/>
          </p:nvPr>
        </p:nvPicPr>
        <p:blipFill>
          <a:blip r:embed="rId2"/>
          <a:stretch>
            <a:fillRect/>
          </a:stretch>
        </p:blipFill>
        <p:spPr>
          <a:xfrm rot="10800000">
            <a:off x="978962" y="1913467"/>
            <a:ext cx="10292438" cy="4199465"/>
          </a:xfrm>
          <a:prstGeom prst="rect">
            <a:avLst/>
          </a:prstGeom>
        </p:spPr>
      </p:pic>
    </p:spTree>
    <p:extLst>
      <p:ext uri="{BB962C8B-B14F-4D97-AF65-F5344CB8AC3E}">
        <p14:creationId xmlns:p14="http://schemas.microsoft.com/office/powerpoint/2010/main" val="6046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19</a:t>
            </a:r>
            <a:endParaRPr lang="en-GB" dirty="0"/>
          </a:p>
        </p:txBody>
      </p:sp>
      <p:pic>
        <p:nvPicPr>
          <p:cNvPr id="4" name="Content Placeholder 3"/>
          <p:cNvPicPr>
            <a:picLocks noGrp="1" noChangeAspect="1"/>
          </p:cNvPicPr>
          <p:nvPr>
            <p:ph idx="1"/>
          </p:nvPr>
        </p:nvPicPr>
        <p:blipFill>
          <a:blip r:embed="rId2"/>
          <a:stretch>
            <a:fillRect/>
          </a:stretch>
        </p:blipFill>
        <p:spPr>
          <a:xfrm>
            <a:off x="1193800" y="1638681"/>
            <a:ext cx="8949870" cy="4313385"/>
          </a:xfrm>
          <a:prstGeom prst="rect">
            <a:avLst/>
          </a:prstGeom>
        </p:spPr>
      </p:pic>
    </p:spTree>
    <p:extLst>
      <p:ext uri="{BB962C8B-B14F-4D97-AF65-F5344CB8AC3E}">
        <p14:creationId xmlns:p14="http://schemas.microsoft.com/office/powerpoint/2010/main" val="123042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19</a:t>
            </a:r>
            <a:endParaRPr lang="en-GB" dirty="0"/>
          </a:p>
        </p:txBody>
      </p:sp>
      <p:pic>
        <p:nvPicPr>
          <p:cNvPr id="4" name="Content Placeholder 3"/>
          <p:cNvPicPr>
            <a:picLocks noGrp="1" noChangeAspect="1"/>
          </p:cNvPicPr>
          <p:nvPr>
            <p:ph idx="1"/>
          </p:nvPr>
        </p:nvPicPr>
        <p:blipFill>
          <a:blip r:embed="rId2"/>
          <a:stretch>
            <a:fillRect/>
          </a:stretch>
        </p:blipFill>
        <p:spPr>
          <a:xfrm>
            <a:off x="1159933" y="1767303"/>
            <a:ext cx="9173494" cy="4455697"/>
          </a:xfrm>
          <a:prstGeom prst="rect">
            <a:avLst/>
          </a:prstGeom>
        </p:spPr>
      </p:pic>
    </p:spTree>
    <p:extLst>
      <p:ext uri="{BB962C8B-B14F-4D97-AF65-F5344CB8AC3E}">
        <p14:creationId xmlns:p14="http://schemas.microsoft.com/office/powerpoint/2010/main" val="421348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19</a:t>
            </a:r>
            <a:endParaRPr lang="en-GB" dirty="0"/>
          </a:p>
        </p:txBody>
      </p:sp>
      <p:pic>
        <p:nvPicPr>
          <p:cNvPr id="4" name="Content Placeholder 3"/>
          <p:cNvPicPr>
            <a:picLocks noGrp="1" noChangeAspect="1"/>
          </p:cNvPicPr>
          <p:nvPr>
            <p:ph idx="1"/>
          </p:nvPr>
        </p:nvPicPr>
        <p:blipFill>
          <a:blip r:embed="rId2"/>
          <a:stretch>
            <a:fillRect/>
          </a:stretch>
        </p:blipFill>
        <p:spPr>
          <a:xfrm>
            <a:off x="918033" y="2483153"/>
            <a:ext cx="9999249" cy="2200539"/>
          </a:xfrm>
          <a:prstGeom prst="rect">
            <a:avLst/>
          </a:prstGeom>
        </p:spPr>
      </p:pic>
    </p:spTree>
    <p:extLst>
      <p:ext uri="{BB962C8B-B14F-4D97-AF65-F5344CB8AC3E}">
        <p14:creationId xmlns:p14="http://schemas.microsoft.com/office/powerpoint/2010/main" val="146121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32DEC-0260-4793-81A9-EB30D8166A75}"/>
              </a:ext>
            </a:extLst>
          </p:cNvPr>
          <p:cNvSpPr>
            <a:spLocks noGrp="1"/>
          </p:cNvSpPr>
          <p:nvPr>
            <p:ph type="title"/>
          </p:nvPr>
        </p:nvSpPr>
        <p:spPr>
          <a:xfrm>
            <a:off x="1534696" y="804519"/>
            <a:ext cx="9520158" cy="1049235"/>
          </a:xfrm>
        </p:spPr>
        <p:txBody>
          <a:bodyPr>
            <a:normAutofit/>
          </a:bodyPr>
          <a:lstStyle/>
          <a:p>
            <a:r>
              <a:rPr lang="en-GB" dirty="0" smtClean="0"/>
              <a:t>Reflecting on your </a:t>
            </a:r>
            <a:r>
              <a:rPr lang="en-GB" dirty="0"/>
              <a:t>presentations</a:t>
            </a:r>
          </a:p>
        </p:txBody>
      </p:sp>
      <p:graphicFrame>
        <p:nvGraphicFramePr>
          <p:cNvPr id="5" name="Content Placeholder 2"/>
          <p:cNvGraphicFramePr>
            <a:graphicFrameLocks noGrp="1"/>
          </p:cNvGraphicFramePr>
          <p:nvPr>
            <p:ph idx="1"/>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89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5190066" y="125398"/>
            <a:ext cx="5441417" cy="6732602"/>
          </a:xfrm>
          <a:prstGeom prst="rect">
            <a:avLst/>
          </a:prstGeom>
          <a:ln>
            <a:noFill/>
          </a:ln>
        </p:spPr>
      </p:pic>
      <p:sp>
        <p:nvSpPr>
          <p:cNvPr id="5" name="TextBox 4"/>
          <p:cNvSpPr txBox="1"/>
          <p:nvPr/>
        </p:nvSpPr>
        <p:spPr>
          <a:xfrm>
            <a:off x="1312333" y="2734733"/>
            <a:ext cx="3234267" cy="2831544"/>
          </a:xfrm>
          <a:prstGeom prst="rect">
            <a:avLst/>
          </a:prstGeom>
          <a:noFill/>
        </p:spPr>
        <p:txBody>
          <a:bodyPr wrap="square" rtlCol="0">
            <a:spAutoFit/>
          </a:bodyPr>
          <a:lstStyle/>
          <a:p>
            <a:r>
              <a:rPr lang="en-GB" sz="4000" dirty="0"/>
              <a:t>Name that extract!</a:t>
            </a:r>
            <a:br>
              <a:rPr lang="en-GB" sz="4000" dirty="0"/>
            </a:br>
            <a:r>
              <a:rPr lang="en-GB" sz="4000" dirty="0"/>
              <a:t>Page </a:t>
            </a:r>
            <a:r>
              <a:rPr lang="en-GB" sz="4000" dirty="0" smtClean="0"/>
              <a:t>number</a:t>
            </a:r>
            <a:r>
              <a:rPr lang="en-GB" sz="4000" dirty="0"/>
              <a:t>, </a:t>
            </a:r>
            <a:r>
              <a:rPr lang="en-GB" sz="4000" dirty="0" smtClean="0"/>
              <a:t>please …</a:t>
            </a:r>
            <a:endParaRPr lang="en-GB" sz="4000" dirty="0"/>
          </a:p>
          <a:p>
            <a:endParaRPr lang="en-GB" dirty="0"/>
          </a:p>
        </p:txBody>
      </p:sp>
      <p:sp>
        <p:nvSpPr>
          <p:cNvPr id="7" name="Rectangle 6"/>
          <p:cNvSpPr/>
          <p:nvPr/>
        </p:nvSpPr>
        <p:spPr>
          <a:xfrm>
            <a:off x="8449733" y="2387600"/>
            <a:ext cx="448733"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56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Chapter </a:t>
            </a:r>
            <a:r>
              <a:rPr lang="en-GB" dirty="0" smtClean="0"/>
              <a:t>19 – p 214  </a:t>
            </a:r>
            <a:r>
              <a:rPr lang="en-GB" b="1" dirty="0" smtClean="0"/>
              <a:t>Main </a:t>
            </a:r>
            <a:r>
              <a:rPr lang="en-GB" b="1" dirty="0"/>
              <a:t>events:  Kathy, Tommy and Ruth meet again at Kingsfield; they visit the boat; Ruth denies remembering the office; she asks Kathy for forgiveness; she gives Kathy Madame’s </a:t>
            </a:r>
            <a:r>
              <a:rPr lang="en-GB" b="1" dirty="0" smtClean="0"/>
              <a:t>address</a:t>
            </a:r>
            <a:endParaRPr lang="en-GB" dirty="0"/>
          </a:p>
        </p:txBody>
      </p:sp>
      <p:sp>
        <p:nvSpPr>
          <p:cNvPr id="3" name="Content Placeholder 2"/>
          <p:cNvSpPr>
            <a:spLocks noGrp="1"/>
          </p:cNvSpPr>
          <p:nvPr>
            <p:ph idx="1"/>
          </p:nvPr>
        </p:nvSpPr>
        <p:spPr>
          <a:xfrm>
            <a:off x="838200" y="3070951"/>
            <a:ext cx="10515600" cy="4351338"/>
          </a:xfrm>
        </p:spPr>
        <p:txBody>
          <a:bodyPr>
            <a:normAutofit/>
          </a:bodyPr>
          <a:lstStyle/>
          <a:p>
            <a:pPr lvl="0"/>
            <a:r>
              <a:rPr lang="en-GB" dirty="0" smtClean="0"/>
              <a:t>P </a:t>
            </a:r>
            <a:r>
              <a:rPr lang="en-GB" dirty="0"/>
              <a:t>214 – repetition of “out of the way” – physical and mental isolation of the clones  “fencing” as a motif – seen throughout the novel.</a:t>
            </a:r>
          </a:p>
          <a:p>
            <a:pPr lvl="0"/>
            <a:r>
              <a:rPr lang="en-GB" dirty="0"/>
              <a:t>Repeated reference to framed picture – sense of the past, sense of happier times (“ordinary families”) see p 245. (“pretty nice watercolour” of </a:t>
            </a:r>
            <a:r>
              <a:rPr lang="en-GB" dirty="0" err="1"/>
              <a:t>Hailsham</a:t>
            </a:r>
            <a:r>
              <a:rPr lang="en-GB" dirty="0"/>
              <a:t>) Repetition of the image of families – poignantly, the holiday camp is now empty of </a:t>
            </a:r>
            <a:r>
              <a:rPr lang="en-GB" dirty="0" smtClean="0"/>
              <a:t>families</a:t>
            </a:r>
            <a:endParaRPr lang="en-GB" dirty="0"/>
          </a:p>
        </p:txBody>
      </p:sp>
    </p:spTree>
    <p:extLst>
      <p:ext uri="{BB962C8B-B14F-4D97-AF65-F5344CB8AC3E}">
        <p14:creationId xmlns:p14="http://schemas.microsoft.com/office/powerpoint/2010/main" val="32885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215-218</a:t>
            </a:r>
            <a:endParaRPr lang="en-GB" dirty="0"/>
          </a:p>
        </p:txBody>
      </p:sp>
      <p:sp>
        <p:nvSpPr>
          <p:cNvPr id="3" name="Content Placeholder 2"/>
          <p:cNvSpPr>
            <a:spLocks noGrp="1"/>
          </p:cNvSpPr>
          <p:nvPr>
            <p:ph idx="1"/>
          </p:nvPr>
        </p:nvSpPr>
        <p:spPr/>
        <p:txBody>
          <a:bodyPr>
            <a:normAutofit fontScale="85000" lnSpcReduction="20000"/>
          </a:bodyPr>
          <a:lstStyle/>
          <a:p>
            <a:r>
              <a:rPr lang="en-GB" dirty="0"/>
              <a:t>P 215  Repeated sense of the spoken voice “of course”:  Kathy telling a story, seen, too on p 224  “maybe” – repeated twice</a:t>
            </a:r>
          </a:p>
          <a:p>
            <a:pPr lvl="0"/>
            <a:r>
              <a:rPr lang="en-GB" dirty="0" smtClean="0"/>
              <a:t>P216 </a:t>
            </a:r>
            <a:r>
              <a:rPr lang="en-GB" dirty="0"/>
              <a:t>– increasing sense of separation (“faint odour of something medical on him” – defined by his role) “we.. pulled away”  “Tommy and I were people in a play she was watching”) – roles then shift as “it was my turn to watch them” … “the donors were also watching”</a:t>
            </a:r>
          </a:p>
          <a:p>
            <a:pPr lvl="0"/>
            <a:r>
              <a:rPr lang="en-GB" dirty="0"/>
              <a:t>p217 - analogical function of the “empty countryside” reflecting the increasing sense of hopelessness.  Seen too, on p 223 the “chilly wind”</a:t>
            </a:r>
          </a:p>
          <a:p>
            <a:pPr lvl="0"/>
            <a:r>
              <a:rPr lang="en-GB" dirty="0"/>
              <a:t>p 218 – the symbolism of the “three distinct paths” – the idea of the direction the clones follow.  They enter the woods (literary associations with the sub-conscious, and confusion), and reach a “barbed wire fence” – significantly, Kathy helps Ruth through the fence.  “I let go of Ruth only to pass through the fence myself” – motif of “letting go/never letting go” – shift of Kathy’s power over Ruth – here Ruth is vulnerable physically, and emotionally.</a:t>
            </a:r>
          </a:p>
          <a:p>
            <a:endParaRPr lang="en-GB" dirty="0"/>
          </a:p>
        </p:txBody>
      </p:sp>
    </p:spTree>
    <p:extLst>
      <p:ext uri="{BB962C8B-B14F-4D97-AF65-F5344CB8AC3E}">
        <p14:creationId xmlns:p14="http://schemas.microsoft.com/office/powerpoint/2010/main" val="36102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221- p 228</a:t>
            </a:r>
            <a:endParaRPr lang="en-GB" dirty="0"/>
          </a:p>
        </p:txBody>
      </p:sp>
      <p:sp>
        <p:nvSpPr>
          <p:cNvPr id="3" name="Content Placeholder 2"/>
          <p:cNvSpPr>
            <a:spLocks noGrp="1"/>
          </p:cNvSpPr>
          <p:nvPr>
            <p:ph idx="1"/>
          </p:nvPr>
        </p:nvSpPr>
        <p:spPr/>
        <p:txBody>
          <a:bodyPr>
            <a:normAutofit lnSpcReduction="10000"/>
          </a:bodyPr>
          <a:lstStyle/>
          <a:p>
            <a:pPr lvl="0"/>
            <a:r>
              <a:rPr lang="en-GB" dirty="0"/>
              <a:t>p 221 – dream of </a:t>
            </a:r>
            <a:r>
              <a:rPr lang="en-GB" dirty="0" err="1"/>
              <a:t>Hailsham</a:t>
            </a:r>
            <a:r>
              <a:rPr lang="en-GB" dirty="0"/>
              <a:t> draws on the motif of rubbish – sense of resignation.  Contrast to the “plane…climbing into the sky” – the freedom of travel.</a:t>
            </a:r>
          </a:p>
          <a:p>
            <a:pPr lvl="0"/>
            <a:r>
              <a:rPr lang="en-GB" dirty="0"/>
              <a:t>p 225  repetition of verb “remember” “You remember”  “you remember”   “Don’t pretend you don’t remember” “remembering it now” “remember how you used to…” “like he’d only that second remembered” etc.  p226 “ don’t remember” “remember that’s what you wanted once”</a:t>
            </a:r>
          </a:p>
          <a:p>
            <a:pPr lvl="0"/>
            <a:r>
              <a:rPr lang="en-GB" dirty="0"/>
              <a:t>p 228 – time passing – repeated “It’s too late for that.  Way too late.  “it’s not too late, Kathy, listen, it’s not too late.” “it’s too late for all that now” – lexical repetition emphasises the running out of time</a:t>
            </a:r>
          </a:p>
          <a:p>
            <a:endParaRPr lang="en-GB" dirty="0"/>
          </a:p>
        </p:txBody>
      </p:sp>
    </p:spTree>
    <p:extLst>
      <p:ext uri="{BB962C8B-B14F-4D97-AF65-F5344CB8AC3E}">
        <p14:creationId xmlns:p14="http://schemas.microsoft.com/office/powerpoint/2010/main" val="13847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229-231 </a:t>
            </a:r>
            <a:endParaRPr lang="en-GB" dirty="0"/>
          </a:p>
        </p:txBody>
      </p:sp>
      <p:sp>
        <p:nvSpPr>
          <p:cNvPr id="3" name="Content Placeholder 2"/>
          <p:cNvSpPr>
            <a:spLocks noGrp="1"/>
          </p:cNvSpPr>
          <p:nvPr>
            <p:ph idx="1"/>
          </p:nvPr>
        </p:nvSpPr>
        <p:spPr/>
        <p:txBody>
          <a:bodyPr/>
          <a:lstStyle/>
          <a:p>
            <a:pPr lvl="0"/>
            <a:r>
              <a:rPr lang="en-GB" dirty="0"/>
              <a:t>p 229 – increasing expression of Kathy’s emotions “I’d started to sob…”</a:t>
            </a:r>
          </a:p>
          <a:p>
            <a:r>
              <a:rPr lang="en-GB" dirty="0"/>
              <a:t>p 231 – Ruth is separated “in a room by herself” by the anonymous “they”</a:t>
            </a:r>
          </a:p>
          <a:p>
            <a:endParaRPr lang="en-GB" dirty="0"/>
          </a:p>
        </p:txBody>
      </p:sp>
    </p:spTree>
    <p:extLst>
      <p:ext uri="{BB962C8B-B14F-4D97-AF65-F5344CB8AC3E}">
        <p14:creationId xmlns:p14="http://schemas.microsoft.com/office/powerpoint/2010/main" val="42401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BD1E9-A7C2-483F-9E6B-AE2E1299ED55}"/>
              </a:ext>
            </a:extLst>
          </p:cNvPr>
          <p:cNvSpPr>
            <a:spLocks noGrp="1"/>
          </p:cNvSpPr>
          <p:nvPr>
            <p:ph type="title"/>
          </p:nvPr>
        </p:nvSpPr>
        <p:spPr/>
        <p:txBody>
          <a:bodyPr/>
          <a:lstStyle/>
          <a:p>
            <a:r>
              <a:rPr lang="en-GB" dirty="0"/>
              <a:t>Chapters 19 – 21:  Repetition Rush.</a:t>
            </a:r>
          </a:p>
        </p:txBody>
      </p:sp>
      <p:sp>
        <p:nvSpPr>
          <p:cNvPr id="3" name="Content Placeholder 2">
            <a:extLst>
              <a:ext uri="{FF2B5EF4-FFF2-40B4-BE49-F238E27FC236}">
                <a16:creationId xmlns:a16="http://schemas.microsoft.com/office/drawing/2014/main" xmlns="" id="{6DBD88D2-CDE3-4CFA-8BB9-5651CFF6DB37}"/>
              </a:ext>
            </a:extLst>
          </p:cNvPr>
          <p:cNvSpPr>
            <a:spLocks noGrp="1"/>
          </p:cNvSpPr>
          <p:nvPr>
            <p:ph idx="1"/>
          </p:nvPr>
        </p:nvSpPr>
        <p:spPr/>
        <p:txBody>
          <a:bodyPr/>
          <a:lstStyle/>
          <a:p>
            <a:r>
              <a:rPr lang="en-GB" dirty="0" smtClean="0"/>
              <a:t>"Shout Out" </a:t>
            </a:r>
            <a:r>
              <a:rPr lang="en-GB" dirty="0" smtClean="0"/>
              <a:t>when </a:t>
            </a:r>
            <a:r>
              <a:rPr lang="en-GB" dirty="0"/>
              <a:t>you have found three references to/examples of:</a:t>
            </a:r>
          </a:p>
          <a:p>
            <a:r>
              <a:rPr lang="en-GB" dirty="0"/>
              <a:t>Spoken voice</a:t>
            </a:r>
          </a:p>
          <a:p>
            <a:r>
              <a:rPr lang="en-GB" dirty="0"/>
              <a:t>darkness</a:t>
            </a:r>
          </a:p>
          <a:p>
            <a:r>
              <a:rPr lang="en-GB" dirty="0"/>
              <a:t>memory</a:t>
            </a:r>
          </a:p>
          <a:p>
            <a:r>
              <a:rPr lang="en-GB" dirty="0"/>
              <a:t>separation</a:t>
            </a:r>
          </a:p>
          <a:p>
            <a:r>
              <a:rPr lang="en-GB" dirty="0"/>
              <a:t>fences</a:t>
            </a:r>
          </a:p>
          <a:p>
            <a:r>
              <a:rPr lang="en-GB" dirty="0"/>
              <a:t>time</a:t>
            </a:r>
          </a:p>
        </p:txBody>
      </p:sp>
    </p:spTree>
    <p:extLst>
      <p:ext uri="{BB962C8B-B14F-4D97-AF65-F5344CB8AC3E}">
        <p14:creationId xmlns:p14="http://schemas.microsoft.com/office/powerpoint/2010/main" val="31790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2DAF3-B214-4332-8BDD-87C989582E84}"/>
              </a:ext>
            </a:extLst>
          </p:cNvPr>
          <p:cNvSpPr>
            <a:spLocks noGrp="1"/>
          </p:cNvSpPr>
          <p:nvPr>
            <p:ph type="title"/>
          </p:nvPr>
        </p:nvSpPr>
        <p:spPr/>
        <p:txBody>
          <a:bodyPr/>
          <a:lstStyle/>
          <a:p>
            <a:r>
              <a:rPr lang="en-GB" dirty="0"/>
              <a:t>Significance of each?</a:t>
            </a:r>
          </a:p>
        </p:txBody>
      </p:sp>
      <p:sp>
        <p:nvSpPr>
          <p:cNvPr id="3" name="Content Placeholder 2">
            <a:extLst>
              <a:ext uri="{FF2B5EF4-FFF2-40B4-BE49-F238E27FC236}">
                <a16:creationId xmlns:a16="http://schemas.microsoft.com/office/drawing/2014/main" xmlns="" id="{6FC8A461-27F4-4667-B0D9-FFDD81858BE5}"/>
              </a:ext>
            </a:extLst>
          </p:cNvPr>
          <p:cNvSpPr>
            <a:spLocks noGrp="1"/>
          </p:cNvSpPr>
          <p:nvPr>
            <p:ph idx="1"/>
          </p:nvPr>
        </p:nvSpPr>
        <p:spPr/>
        <p:txBody>
          <a:bodyPr>
            <a:normAutofit/>
          </a:bodyPr>
          <a:lstStyle/>
          <a:p>
            <a:r>
              <a:rPr lang="en-GB" dirty="0"/>
              <a:t>darkness – </a:t>
            </a:r>
          </a:p>
          <a:p>
            <a:r>
              <a:rPr lang="en-GB" dirty="0"/>
              <a:t>sense of confusion and uncertainty – even the light makes the image of Hailsham so that “you could hardly make it out at all” p 244</a:t>
            </a:r>
          </a:p>
          <a:p>
            <a:r>
              <a:rPr lang="en-GB" dirty="0"/>
              <a:t>memory – </a:t>
            </a:r>
          </a:p>
          <a:p>
            <a:r>
              <a:rPr lang="en-GB" dirty="0"/>
              <a:t>in a novel where the role of memory is questioned in terms of its ability to create the truth, or simply to create a version of it:  “he wanted was not just to hear about Hailsham, but to remember Hailsham” (Chapter 1) “I’ve been getting the urge to order all these old memories” (Chapter 4)</a:t>
            </a:r>
          </a:p>
        </p:txBody>
      </p:sp>
    </p:spTree>
    <p:extLst>
      <p:ext uri="{BB962C8B-B14F-4D97-AF65-F5344CB8AC3E}">
        <p14:creationId xmlns:p14="http://schemas.microsoft.com/office/powerpoint/2010/main" val="30848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1FCB1-D7B3-4F32-B6B6-77A81A556F58}"/>
              </a:ext>
            </a:extLst>
          </p:cNvPr>
          <p:cNvSpPr>
            <a:spLocks noGrp="1"/>
          </p:cNvSpPr>
          <p:nvPr>
            <p:ph type="title"/>
          </p:nvPr>
        </p:nvSpPr>
        <p:spPr/>
        <p:txBody>
          <a:bodyPr/>
          <a:lstStyle/>
          <a:p>
            <a:r>
              <a:rPr lang="en-GB" dirty="0"/>
              <a:t>Significance of each?</a:t>
            </a:r>
          </a:p>
        </p:txBody>
      </p:sp>
      <p:sp>
        <p:nvSpPr>
          <p:cNvPr id="3" name="Content Placeholder 2">
            <a:extLst>
              <a:ext uri="{FF2B5EF4-FFF2-40B4-BE49-F238E27FC236}">
                <a16:creationId xmlns:a16="http://schemas.microsoft.com/office/drawing/2014/main" xmlns="" id="{28BB80D0-83C8-487A-9B4A-9D42A179936C}"/>
              </a:ext>
            </a:extLst>
          </p:cNvPr>
          <p:cNvSpPr>
            <a:spLocks noGrp="1"/>
          </p:cNvSpPr>
          <p:nvPr>
            <p:ph idx="1"/>
          </p:nvPr>
        </p:nvSpPr>
        <p:spPr/>
        <p:txBody>
          <a:bodyPr>
            <a:normAutofit/>
          </a:bodyPr>
          <a:lstStyle/>
          <a:p>
            <a:r>
              <a:rPr lang="en-GB" dirty="0"/>
              <a:t>separation –</a:t>
            </a:r>
          </a:p>
          <a:p>
            <a:r>
              <a:rPr lang="en-GB" dirty="0"/>
              <a:t>in a novel where the clones only have one another – they may separate but will come back together  - until their deaths</a:t>
            </a:r>
          </a:p>
          <a:p>
            <a:r>
              <a:rPr lang="en-GB" dirty="0"/>
              <a:t>fences - </a:t>
            </a:r>
          </a:p>
          <a:p>
            <a:r>
              <a:rPr lang="en-GB" dirty="0"/>
              <a:t>repeated motif throughout – fences that can be passed through in the film </a:t>
            </a:r>
            <a:r>
              <a:rPr lang="en-GB" i="1" dirty="0"/>
              <a:t>The Great Escape</a:t>
            </a:r>
            <a:r>
              <a:rPr lang="en-GB" dirty="0"/>
              <a:t>, and that cannot - at Hailsham, at Kingsfield.</a:t>
            </a:r>
          </a:p>
          <a:p>
            <a:r>
              <a:rPr lang="en-GB" dirty="0"/>
              <a:t>time - </a:t>
            </a:r>
          </a:p>
          <a:p>
            <a:r>
              <a:rPr lang="en-GB" dirty="0"/>
              <a:t>sense of the truncated lives of the clones – time running out.</a:t>
            </a:r>
          </a:p>
          <a:p>
            <a:endParaRPr lang="en-GB" dirty="0"/>
          </a:p>
        </p:txBody>
      </p:sp>
    </p:spTree>
    <p:extLst>
      <p:ext uri="{BB962C8B-B14F-4D97-AF65-F5344CB8AC3E}">
        <p14:creationId xmlns:p14="http://schemas.microsoft.com/office/powerpoint/2010/main" val="35929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12638-4DF5-4C98-9136-4264C7F5758A}"/>
              </a:ext>
            </a:extLst>
          </p:cNvPr>
          <p:cNvSpPr>
            <a:spLocks noGrp="1"/>
          </p:cNvSpPr>
          <p:nvPr>
            <p:ph type="title"/>
          </p:nvPr>
        </p:nvSpPr>
        <p:spPr/>
        <p:txBody>
          <a:bodyPr/>
          <a:lstStyle/>
          <a:p>
            <a:r>
              <a:rPr lang="en-GB"/>
              <a:t>Next </a:t>
            </a:r>
            <a:r>
              <a:rPr lang="en-GB" smtClean="0"/>
              <a:t>time:  </a:t>
            </a:r>
            <a:r>
              <a:rPr lang="en-GB" dirty="0"/>
              <a:t>finishing the novel</a:t>
            </a:r>
          </a:p>
        </p:txBody>
      </p:sp>
      <p:sp>
        <p:nvSpPr>
          <p:cNvPr id="3" name="Content Placeholder 2">
            <a:extLst>
              <a:ext uri="{FF2B5EF4-FFF2-40B4-BE49-F238E27FC236}">
                <a16:creationId xmlns:a16="http://schemas.microsoft.com/office/drawing/2014/main" xmlns="" id="{CFB82F24-7FFB-477E-ACB6-36818BD18921}"/>
              </a:ext>
            </a:extLst>
          </p:cNvPr>
          <p:cNvSpPr>
            <a:spLocks noGrp="1"/>
          </p:cNvSpPr>
          <p:nvPr>
            <p:ph idx="1"/>
          </p:nvPr>
        </p:nvSpPr>
        <p:spPr/>
        <p:txBody>
          <a:bodyPr/>
          <a:lstStyle/>
          <a:p>
            <a:r>
              <a:rPr lang="en-GB" dirty="0"/>
              <a:t>Read on to the end of the novel in preparation for a quiz on the last two chapters.</a:t>
            </a:r>
          </a:p>
        </p:txBody>
      </p:sp>
    </p:spTree>
    <p:extLst>
      <p:ext uri="{BB962C8B-B14F-4D97-AF65-F5344CB8AC3E}">
        <p14:creationId xmlns:p14="http://schemas.microsoft.com/office/powerpoint/2010/main" val="2210425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Notes on the Chapters</a:t>
            </a:r>
            <a:endParaRPr lang="en-GB" dirty="0"/>
          </a:p>
        </p:txBody>
      </p:sp>
      <p:sp>
        <p:nvSpPr>
          <p:cNvPr id="3" name="Content Placeholder 2"/>
          <p:cNvSpPr>
            <a:spLocks noGrp="1"/>
          </p:cNvSpPr>
          <p:nvPr>
            <p:ph idx="1"/>
          </p:nvPr>
        </p:nvSpPr>
        <p:spPr/>
        <p:txBody>
          <a:bodyPr/>
          <a:lstStyle/>
          <a:p>
            <a:r>
              <a:rPr lang="en-GB" dirty="0" smtClean="0"/>
              <a:t>Chapter 15:  Jessie B, Levi, Katie, Jessie G</a:t>
            </a:r>
          </a:p>
          <a:p>
            <a:r>
              <a:rPr lang="en-GB" dirty="0" smtClean="0"/>
              <a:t>Chapter 16:  Hannah, Will, Ellie H</a:t>
            </a:r>
          </a:p>
          <a:p>
            <a:r>
              <a:rPr lang="en-GB" dirty="0" smtClean="0"/>
              <a:t>Chapter 17:  Emily H, Darcy, Eve, </a:t>
            </a:r>
            <a:r>
              <a:rPr lang="en-GB" dirty="0" err="1" smtClean="0"/>
              <a:t>Ruqia</a:t>
            </a:r>
            <a:endParaRPr lang="en-GB" dirty="0" smtClean="0"/>
          </a:p>
          <a:p>
            <a:r>
              <a:rPr lang="en-GB" dirty="0" smtClean="0"/>
              <a:t>Chapter 18:  Sabrina, Ella, Harry, Luke</a:t>
            </a:r>
          </a:p>
          <a:p>
            <a:r>
              <a:rPr lang="en-GB" dirty="0" smtClean="0"/>
              <a:t>Chapter 19:  Sasha, Emily S, Max, Ellie</a:t>
            </a:r>
          </a:p>
          <a:p>
            <a:endParaRPr lang="en-GB" dirty="0"/>
          </a:p>
        </p:txBody>
      </p:sp>
    </p:spTree>
    <p:extLst>
      <p:ext uri="{BB962C8B-B14F-4D97-AF65-F5344CB8AC3E}">
        <p14:creationId xmlns:p14="http://schemas.microsoft.com/office/powerpoint/2010/main" val="102129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B18DB-084E-4CB0-B4F7-C4228CC5D8E3}"/>
              </a:ext>
            </a:extLst>
          </p:cNvPr>
          <p:cNvSpPr>
            <a:spLocks noGrp="1"/>
          </p:cNvSpPr>
          <p:nvPr>
            <p:ph type="ctrTitle"/>
          </p:nvPr>
        </p:nvSpPr>
        <p:spPr>
          <a:xfrm>
            <a:off x="3045368" y="2043663"/>
            <a:ext cx="6105194" cy="2031055"/>
          </a:xfrm>
        </p:spPr>
        <p:txBody>
          <a:bodyPr>
            <a:normAutofit/>
          </a:bodyPr>
          <a:lstStyle/>
          <a:p>
            <a:r>
              <a:rPr lang="en-GB" sz="5200" dirty="0">
                <a:solidFill>
                  <a:schemeClr val="tx2"/>
                </a:solidFill>
              </a:rPr>
              <a:t>CHAPTER 15</a:t>
            </a:r>
          </a:p>
        </p:txBody>
      </p:sp>
      <p:sp>
        <p:nvSpPr>
          <p:cNvPr id="3" name="Subtitle 2">
            <a:extLst>
              <a:ext uri="{FF2B5EF4-FFF2-40B4-BE49-F238E27FC236}">
                <a16:creationId xmlns:a16="http://schemas.microsoft.com/office/drawing/2014/main" xmlns="" id="{08A405FF-1057-49FD-885E-014851579102}"/>
              </a:ext>
            </a:extLst>
          </p:cNvPr>
          <p:cNvSpPr>
            <a:spLocks noGrp="1"/>
          </p:cNvSpPr>
          <p:nvPr>
            <p:ph type="subTitle" idx="1"/>
          </p:nvPr>
        </p:nvSpPr>
        <p:spPr>
          <a:xfrm>
            <a:off x="3045368" y="4160126"/>
            <a:ext cx="6105194" cy="682079"/>
          </a:xfrm>
        </p:spPr>
        <p:txBody>
          <a:bodyPr>
            <a:normAutofit/>
          </a:bodyPr>
          <a:lstStyle/>
          <a:p>
            <a:r>
              <a:rPr lang="en-GB" dirty="0">
                <a:solidFill>
                  <a:schemeClr val="tx2"/>
                </a:solidFill>
              </a:rPr>
              <a:t>Jessie B, Levi, Katie, Jessie G</a:t>
            </a:r>
          </a:p>
        </p:txBody>
      </p:sp>
    </p:spTree>
    <p:extLst>
      <p:ext uri="{BB962C8B-B14F-4D97-AF65-F5344CB8AC3E}">
        <p14:creationId xmlns:p14="http://schemas.microsoft.com/office/powerpoint/2010/main" val="122504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F7D18-9886-404E-81B6-1B05A04C0202}"/>
              </a:ext>
            </a:extLst>
          </p:cNvPr>
          <p:cNvSpPr>
            <a:spLocks noGrp="1"/>
          </p:cNvSpPr>
          <p:nvPr>
            <p:ph type="title"/>
          </p:nvPr>
        </p:nvSpPr>
        <p:spPr/>
        <p:txBody>
          <a:bodyPr/>
          <a:lstStyle/>
          <a:p>
            <a:r>
              <a:rPr lang="en-GB" dirty="0"/>
              <a:t>HEADLINE </a:t>
            </a:r>
          </a:p>
        </p:txBody>
      </p:sp>
      <p:sp>
        <p:nvSpPr>
          <p:cNvPr id="3" name="Content Placeholder 2">
            <a:extLst>
              <a:ext uri="{FF2B5EF4-FFF2-40B4-BE49-F238E27FC236}">
                <a16:creationId xmlns:a16="http://schemas.microsoft.com/office/drawing/2014/main" xmlns="" id="{A370C431-3B25-4A3C-915F-C7647566173B}"/>
              </a:ext>
            </a:extLst>
          </p:cNvPr>
          <p:cNvSpPr>
            <a:spLocks noGrp="1"/>
          </p:cNvSpPr>
          <p:nvPr>
            <p:ph idx="1"/>
          </p:nvPr>
        </p:nvSpPr>
        <p:spPr/>
        <p:txBody>
          <a:bodyPr>
            <a:normAutofit fontScale="77500" lnSpcReduction="20000"/>
          </a:bodyPr>
          <a:lstStyle/>
          <a:p>
            <a:r>
              <a:rPr lang="en-GB" b="0" i="0" dirty="0">
                <a:effectLst/>
                <a:latin typeface="Calibri" panose="020F0502020204030204" pitchFamily="34" charset="0"/>
              </a:rPr>
              <a:t>Tommy tells Kathy that he was looking for her </a:t>
            </a:r>
            <a:r>
              <a:rPr lang="en-GB" b="0" i="0" dirty="0">
                <a:effectLst/>
                <a:highlight>
                  <a:srgbClr val="FFFF00"/>
                </a:highlight>
                <a:latin typeface="Calibri" panose="020F0502020204030204" pitchFamily="34" charset="0"/>
              </a:rPr>
              <a:t>lost tape </a:t>
            </a:r>
            <a:r>
              <a:rPr lang="en-GB" b="0" i="0" dirty="0">
                <a:effectLst/>
                <a:latin typeface="Calibri" panose="020F0502020204030204" pitchFamily="34" charset="0"/>
              </a:rPr>
              <a:t>in Woolworth’s but he couldn’t remember the title of it. He recalls searching for the tape at Hailsham too, stating how Ruth had urged the other students to look for it. Tommy suggests that he and Kathy </a:t>
            </a:r>
            <a:r>
              <a:rPr lang="en-GB" b="0" i="0" dirty="0">
                <a:effectLst/>
                <a:highlight>
                  <a:srgbClr val="FFFF00"/>
                </a:highlight>
                <a:latin typeface="Calibri" panose="020F0502020204030204" pitchFamily="34" charset="0"/>
              </a:rPr>
              <a:t>continue the search </a:t>
            </a:r>
            <a:r>
              <a:rPr lang="en-GB" b="0" i="0" dirty="0">
                <a:effectLst/>
                <a:latin typeface="Calibri" panose="020F0502020204030204" pitchFamily="34" charset="0"/>
              </a:rPr>
              <a:t>in Norfolk, and they visit a number of second hand stores together. Kathy finds a copy of the tape at one of them and </a:t>
            </a:r>
            <a:r>
              <a:rPr lang="en-GB" b="0" i="0" dirty="0">
                <a:effectLst/>
                <a:highlight>
                  <a:srgbClr val="FFFF00"/>
                </a:highlight>
                <a:latin typeface="Calibri" panose="020F0502020204030204" pitchFamily="34" charset="0"/>
              </a:rPr>
              <a:t>Tommy buys it for her</a:t>
            </a:r>
            <a:r>
              <a:rPr lang="en-GB" b="0" i="0" dirty="0">
                <a:effectLst/>
                <a:latin typeface="Calibri" panose="020F0502020204030204" pitchFamily="34" charset="0"/>
              </a:rPr>
              <a:t>. On their walk back to the car, Tommy says that he thinks </a:t>
            </a:r>
            <a:r>
              <a:rPr lang="en-GB" b="0" i="0" dirty="0">
                <a:effectLst/>
                <a:highlight>
                  <a:srgbClr val="FFFF00"/>
                </a:highlight>
                <a:latin typeface="Calibri" panose="020F0502020204030204" pitchFamily="34" charset="0"/>
              </a:rPr>
              <a:t>deferrals are connected to Madame’s Gallery</a:t>
            </a:r>
            <a:r>
              <a:rPr lang="en-GB" b="0" i="0" dirty="0">
                <a:effectLst/>
                <a:latin typeface="Calibri" panose="020F0502020204030204" pitchFamily="34" charset="0"/>
              </a:rPr>
              <a:t>. Tommy remembers Miss Emily once telling another student that </a:t>
            </a:r>
            <a:r>
              <a:rPr lang="en-GB" b="0" i="0" dirty="0">
                <a:effectLst/>
                <a:highlight>
                  <a:srgbClr val="FFFF00"/>
                </a:highlight>
                <a:latin typeface="Calibri" panose="020F0502020204030204" pitchFamily="34" charset="0"/>
              </a:rPr>
              <a:t>artwork reveals the soul</a:t>
            </a:r>
            <a:r>
              <a:rPr lang="en-GB" b="0" i="0" dirty="0">
                <a:effectLst/>
                <a:latin typeface="Calibri" panose="020F0502020204030204" pitchFamily="34" charset="0"/>
              </a:rPr>
              <a:t>. His theory is that Madame’s Gallery is used to determine if couples who apply for deferrals are </a:t>
            </a:r>
            <a:r>
              <a:rPr lang="en-GB" b="0" i="0" dirty="0">
                <a:effectLst/>
                <a:highlight>
                  <a:srgbClr val="FFFF00"/>
                </a:highlight>
                <a:latin typeface="Calibri" panose="020F0502020204030204" pitchFamily="34" charset="0"/>
              </a:rPr>
              <a:t>truly in love</a:t>
            </a:r>
            <a:r>
              <a:rPr lang="en-GB" b="0" i="0" dirty="0">
                <a:effectLst/>
                <a:latin typeface="Calibri" panose="020F0502020204030204" pitchFamily="34" charset="0"/>
              </a:rPr>
              <a:t>. Tommy confirms that none of his artwork made it into Madame’s Gallery but reveals that he has </a:t>
            </a:r>
            <a:r>
              <a:rPr lang="en-GB" b="0" i="0" dirty="0">
                <a:effectLst/>
                <a:highlight>
                  <a:srgbClr val="FFFF00"/>
                </a:highlight>
                <a:latin typeface="Calibri" panose="020F0502020204030204" pitchFamily="34" charset="0"/>
              </a:rPr>
              <a:t>started drawing again just in case</a:t>
            </a:r>
            <a:r>
              <a:rPr lang="en-GB" b="0" i="0" dirty="0">
                <a:effectLst/>
                <a:latin typeface="Calibri" panose="020F0502020204030204" pitchFamily="34" charset="0"/>
              </a:rPr>
              <a:t>. Tommy says that Ruth does not know about his drawings or about his deferral theory. When they arrive back at the car, Tommy tells Kathy that he has a theory as to why she looks through the pornographic magazines. He thinks that she looks at them because she is searching for her possible. Kathy admits that she has strong sexual urges, which made her </a:t>
            </a:r>
            <a:r>
              <a:rPr lang="en-GB" b="0" i="0" dirty="0">
                <a:effectLst/>
                <a:highlight>
                  <a:srgbClr val="FFFF00"/>
                </a:highlight>
                <a:latin typeface="Calibri" panose="020F0502020204030204" pitchFamily="34" charset="0"/>
              </a:rPr>
              <a:t>think that her model might be in those magazines</a:t>
            </a:r>
            <a:r>
              <a:rPr lang="en-GB" b="0" i="0" dirty="0">
                <a:effectLst/>
                <a:latin typeface="Calibri" panose="020F0502020204030204" pitchFamily="34" charset="0"/>
              </a:rPr>
              <a:t>. Tommy assures Kathy that her desire for sex is not unusual and admits to having the same urges. Kathy </a:t>
            </a:r>
            <a:r>
              <a:rPr lang="en-GB" b="0" i="0" dirty="0">
                <a:effectLst/>
                <a:highlight>
                  <a:srgbClr val="FFFF00"/>
                </a:highlight>
                <a:latin typeface="Calibri" panose="020F0502020204030204" pitchFamily="34" charset="0"/>
              </a:rPr>
              <a:t>decides not to tell Ruth about the tape </a:t>
            </a:r>
            <a:r>
              <a:rPr lang="en-GB" b="0" i="0" dirty="0">
                <a:effectLst/>
                <a:latin typeface="Calibri" panose="020F0502020204030204" pitchFamily="34" charset="0"/>
              </a:rPr>
              <a:t>when they all arrive back at the car.</a:t>
            </a:r>
          </a:p>
        </p:txBody>
      </p:sp>
    </p:spTree>
    <p:extLst>
      <p:ext uri="{BB962C8B-B14F-4D97-AF65-F5344CB8AC3E}">
        <p14:creationId xmlns:p14="http://schemas.microsoft.com/office/powerpoint/2010/main" val="315968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4F0D65-6444-49F2-AA24-376F873E2B15}"/>
              </a:ext>
            </a:extLst>
          </p:cNvPr>
          <p:cNvSpPr>
            <a:spLocks noGrp="1"/>
          </p:cNvSpPr>
          <p:nvPr>
            <p:ph type="title"/>
          </p:nvPr>
        </p:nvSpPr>
        <p:spPr/>
        <p:txBody>
          <a:bodyPr/>
          <a:lstStyle/>
          <a:p>
            <a:r>
              <a:rPr lang="en-GB" dirty="0"/>
              <a:t>SETTING</a:t>
            </a:r>
          </a:p>
        </p:txBody>
      </p:sp>
      <p:sp>
        <p:nvSpPr>
          <p:cNvPr id="3" name="Content Placeholder 2">
            <a:extLst>
              <a:ext uri="{FF2B5EF4-FFF2-40B4-BE49-F238E27FC236}">
                <a16:creationId xmlns:a16="http://schemas.microsoft.com/office/drawing/2014/main" xmlns="" id="{778888E2-FD54-4386-B1FF-D0822E939B10}"/>
              </a:ext>
            </a:extLst>
          </p:cNvPr>
          <p:cNvSpPr>
            <a:spLocks noGrp="1"/>
          </p:cNvSpPr>
          <p:nvPr>
            <p:ph idx="1"/>
          </p:nvPr>
        </p:nvSpPr>
        <p:spPr/>
        <p:txBody>
          <a:bodyPr>
            <a:normAutofit fontScale="92500" lnSpcReduction="20000"/>
          </a:bodyPr>
          <a:lstStyle/>
          <a:p>
            <a:r>
              <a:rPr lang="en-GB" dirty="0"/>
              <a:t>P167 – Kathy calls Norfolk “the lost corner of England.” This links to the idea of </a:t>
            </a:r>
            <a:r>
              <a:rPr lang="en-GB" dirty="0">
                <a:highlight>
                  <a:srgbClr val="FFFF00"/>
                </a:highlight>
              </a:rPr>
              <a:t>hopefulness</a:t>
            </a:r>
            <a:r>
              <a:rPr lang="en-GB" dirty="0"/>
              <a:t> associated to Norfolk throughout the novel, as the Hailsham students have grown up believing that their lost things could be found there.</a:t>
            </a:r>
          </a:p>
          <a:p>
            <a:r>
              <a:rPr lang="en-GB" dirty="0" err="1">
                <a:highlight>
                  <a:srgbClr val="FFFF00"/>
                </a:highlight>
              </a:rPr>
              <a:t>Versimilitudinal</a:t>
            </a:r>
            <a:r>
              <a:rPr lang="en-GB" dirty="0">
                <a:highlight>
                  <a:srgbClr val="FFFF00"/>
                </a:highlight>
              </a:rPr>
              <a:t> </a:t>
            </a:r>
            <a:r>
              <a:rPr lang="en-GB" dirty="0"/>
              <a:t>function – Norfolk is a real place in our world, thus giving the novel a sense of </a:t>
            </a:r>
            <a:r>
              <a:rPr lang="en-GB" dirty="0">
                <a:highlight>
                  <a:srgbClr val="FFFF00"/>
                </a:highlight>
              </a:rPr>
              <a:t>credibility</a:t>
            </a:r>
            <a:r>
              <a:rPr lang="en-GB" dirty="0"/>
              <a:t>. As readers we can feel a more personal connection to the characters because of this. </a:t>
            </a:r>
          </a:p>
          <a:p>
            <a:r>
              <a:rPr lang="en-GB" dirty="0"/>
              <a:t>P171 – Tommy and Kathy talk about deferrals by “a kind of viewing area on the cliff edge with benches facing out to sea” which links to the motif of water running throughout the novel as the sea (which represents freedom and </a:t>
            </a:r>
            <a:r>
              <a:rPr lang="en-GB" dirty="0">
                <a:highlight>
                  <a:srgbClr val="FFFF00"/>
                </a:highlight>
              </a:rPr>
              <a:t>possibility</a:t>
            </a:r>
            <a:r>
              <a:rPr lang="en-GB" dirty="0"/>
              <a:t>) is at a distance to them, suggesting that they </a:t>
            </a:r>
            <a:r>
              <a:rPr lang="en-GB" dirty="0">
                <a:highlight>
                  <a:srgbClr val="FFFF00"/>
                </a:highlight>
              </a:rPr>
              <a:t>can never quite reach it</a:t>
            </a:r>
            <a:r>
              <a:rPr lang="en-GB" dirty="0"/>
              <a:t>. The idea of the sea and it’s sense of hopefulness links back to chapter 6, page 65, when it says that Norfolk was “jutting into the sea,” which further suggests the sense of </a:t>
            </a:r>
            <a:r>
              <a:rPr lang="en-GB" dirty="0">
                <a:highlight>
                  <a:srgbClr val="FFFF00"/>
                </a:highlight>
              </a:rPr>
              <a:t>hopefulness</a:t>
            </a:r>
            <a:r>
              <a:rPr lang="en-GB" dirty="0"/>
              <a:t> that Norfolk possesses.</a:t>
            </a:r>
          </a:p>
        </p:txBody>
      </p:sp>
    </p:spTree>
    <p:extLst>
      <p:ext uri="{BB962C8B-B14F-4D97-AF65-F5344CB8AC3E}">
        <p14:creationId xmlns:p14="http://schemas.microsoft.com/office/powerpoint/2010/main" val="52596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25044-E144-4C92-8A30-5C788937117D}"/>
              </a:ext>
            </a:extLst>
          </p:cNvPr>
          <p:cNvSpPr>
            <a:spLocks noGrp="1"/>
          </p:cNvSpPr>
          <p:nvPr>
            <p:ph type="title"/>
          </p:nvPr>
        </p:nvSpPr>
        <p:spPr/>
        <p:txBody>
          <a:bodyPr/>
          <a:lstStyle/>
          <a:p>
            <a:r>
              <a:rPr lang="en-GB" dirty="0"/>
              <a:t>TIME/SEASON/DATE</a:t>
            </a:r>
          </a:p>
        </p:txBody>
      </p:sp>
      <p:sp>
        <p:nvSpPr>
          <p:cNvPr id="3" name="Content Placeholder 2">
            <a:extLst>
              <a:ext uri="{FF2B5EF4-FFF2-40B4-BE49-F238E27FC236}">
                <a16:creationId xmlns:a16="http://schemas.microsoft.com/office/drawing/2014/main" xmlns="" id="{C00F8F18-7719-4860-9C6B-EB90D79A8A6F}"/>
              </a:ext>
            </a:extLst>
          </p:cNvPr>
          <p:cNvSpPr>
            <a:spLocks noGrp="1"/>
          </p:cNvSpPr>
          <p:nvPr>
            <p:ph idx="1"/>
          </p:nvPr>
        </p:nvSpPr>
        <p:spPr/>
        <p:txBody>
          <a:bodyPr>
            <a:normAutofit fontScale="62500" lnSpcReduction="20000"/>
          </a:bodyPr>
          <a:lstStyle/>
          <a:p>
            <a:r>
              <a:rPr lang="en-GB" sz="2200" dirty="0"/>
              <a:t> </a:t>
            </a:r>
            <a:r>
              <a:rPr lang="en-GB" sz="2900" dirty="0"/>
              <a:t>p169 – “an hour set aside, stretching ahead of us” – this description of time </a:t>
            </a:r>
            <a:r>
              <a:rPr lang="en-GB" sz="2900" dirty="0">
                <a:highlight>
                  <a:srgbClr val="FFFF00"/>
                </a:highlight>
              </a:rPr>
              <a:t>“stretching” </a:t>
            </a:r>
            <a:r>
              <a:rPr lang="en-GB" sz="2900" dirty="0"/>
              <a:t>suggests that an hour is to Kathy a lengthy period of time, which highlights the shortness of their life expectancy. She views this hour in a positive way, which suggests the </a:t>
            </a:r>
            <a:r>
              <a:rPr lang="en-GB" sz="2900" dirty="0">
                <a:highlight>
                  <a:srgbClr val="FFFF00"/>
                </a:highlight>
              </a:rPr>
              <a:t>lack of control </a:t>
            </a:r>
            <a:r>
              <a:rPr lang="en-GB" sz="2900" dirty="0"/>
              <a:t>that they have over their own lives as this hour is one of the view times in which the </a:t>
            </a:r>
            <a:r>
              <a:rPr lang="en-GB" sz="2900" dirty="0">
                <a:highlight>
                  <a:srgbClr val="FFFF00"/>
                </a:highlight>
              </a:rPr>
              <a:t>characters get to make choices for themselves</a:t>
            </a:r>
            <a:r>
              <a:rPr lang="en-GB" sz="2900" dirty="0"/>
              <a:t>. </a:t>
            </a:r>
          </a:p>
          <a:p>
            <a:pPr algn="l" rtl="0" fontAlgn="base"/>
            <a:r>
              <a:rPr lang="en-GB" sz="2900" b="0" i="0" dirty="0">
                <a:solidFill>
                  <a:srgbClr val="000000"/>
                </a:solidFill>
                <a:effectLst/>
                <a:latin typeface="Calibri" panose="020F0502020204030204" pitchFamily="34" charset="0"/>
              </a:rPr>
              <a:t>P169 - “I had to really hold myself back from giggling stupidly, or jumping up and down on the pavement like a little kid. Not long ago when I was caring for tommy” this quote emphasizes and shows the reader that </a:t>
            </a:r>
            <a:r>
              <a:rPr lang="en-GB" sz="2900" b="0" i="0" dirty="0">
                <a:solidFill>
                  <a:srgbClr val="000000"/>
                </a:solidFill>
                <a:effectLst/>
                <a:highlight>
                  <a:srgbClr val="FFFF00"/>
                </a:highlight>
                <a:latin typeface="Calibri" panose="020F0502020204030204" pitchFamily="34" charset="0"/>
              </a:rPr>
              <a:t>time is very unpredictable </a:t>
            </a:r>
            <a:r>
              <a:rPr lang="en-GB" sz="2900" b="0" i="0" dirty="0">
                <a:solidFill>
                  <a:srgbClr val="000000"/>
                </a:solidFill>
                <a:effectLst/>
                <a:latin typeface="Calibri" panose="020F0502020204030204" pitchFamily="34" charset="0"/>
              </a:rPr>
              <a:t>and something ultimately </a:t>
            </a:r>
            <a:r>
              <a:rPr lang="en-GB" sz="2900" b="0" i="0" dirty="0">
                <a:solidFill>
                  <a:srgbClr val="000000"/>
                </a:solidFill>
                <a:effectLst/>
                <a:highlight>
                  <a:srgbClr val="FFFF00"/>
                </a:highlight>
                <a:latin typeface="Calibri" panose="020F0502020204030204" pitchFamily="34" charset="0"/>
              </a:rPr>
              <a:t>no one can control</a:t>
            </a:r>
            <a:r>
              <a:rPr lang="en-GB" sz="2900" b="0" i="0" dirty="0">
                <a:solidFill>
                  <a:srgbClr val="000000"/>
                </a:solidFill>
                <a:effectLst/>
                <a:latin typeface="Calibri" panose="020F0502020204030204" pitchFamily="34" charset="0"/>
              </a:rPr>
              <a:t>. The fact that she says “when I was caring for tommy, and I brought up the Norfolk trip, he told me he felt exactually the same” which to the reader sounds like two people </a:t>
            </a:r>
            <a:r>
              <a:rPr lang="en-GB" sz="2900" b="0" i="0" dirty="0">
                <a:solidFill>
                  <a:srgbClr val="000000"/>
                </a:solidFill>
                <a:effectLst/>
                <a:highlight>
                  <a:srgbClr val="FFFF00"/>
                </a:highlight>
                <a:latin typeface="Calibri" panose="020F0502020204030204" pitchFamily="34" charset="0"/>
              </a:rPr>
              <a:t>enjoying time together away from the judgement of the cottages </a:t>
            </a:r>
            <a:r>
              <a:rPr lang="en-GB" sz="2900" b="0" i="0" dirty="0">
                <a:solidFill>
                  <a:srgbClr val="000000"/>
                </a:solidFill>
                <a:effectLst/>
                <a:latin typeface="Calibri" panose="020F0502020204030204" pitchFamily="34" charset="0"/>
              </a:rPr>
              <a:t>or the eyes of Hailsham but this quote has a </a:t>
            </a:r>
            <a:r>
              <a:rPr lang="en-GB" sz="2900" b="0" i="0" dirty="0">
                <a:solidFill>
                  <a:srgbClr val="000000"/>
                </a:solidFill>
                <a:effectLst/>
                <a:highlight>
                  <a:srgbClr val="FFFF00"/>
                </a:highlight>
                <a:latin typeface="Calibri" panose="020F0502020204030204" pitchFamily="34" charset="0"/>
              </a:rPr>
              <a:t>sadness</a:t>
            </a:r>
            <a:r>
              <a:rPr lang="en-GB" sz="2900" b="0" i="0" dirty="0">
                <a:solidFill>
                  <a:srgbClr val="000000"/>
                </a:solidFill>
                <a:effectLst/>
                <a:latin typeface="Calibri" panose="020F0502020204030204" pitchFamily="34" charset="0"/>
              </a:rPr>
              <a:t> which is clear throughout the novel which </a:t>
            </a:r>
            <a:r>
              <a:rPr lang="en-GB" sz="2900" b="0" i="0" dirty="0">
                <a:solidFill>
                  <a:srgbClr val="000000"/>
                </a:solidFill>
                <a:effectLst/>
                <a:highlight>
                  <a:srgbClr val="FFFF00"/>
                </a:highlight>
                <a:latin typeface="Calibri" panose="020F0502020204030204" pitchFamily="34" charset="0"/>
              </a:rPr>
              <a:t>overhangs even the happy moments</a:t>
            </a:r>
            <a:r>
              <a:rPr lang="en-GB" sz="2900" b="0" i="0" dirty="0">
                <a:solidFill>
                  <a:srgbClr val="000000"/>
                </a:solidFill>
                <a:effectLst/>
                <a:latin typeface="Calibri" panose="020F0502020204030204" pitchFamily="34" charset="0"/>
              </a:rPr>
              <a:t>.  </a:t>
            </a:r>
            <a:endParaRPr lang="en-GB" sz="2900" b="0" i="0" dirty="0">
              <a:solidFill>
                <a:srgbClr val="000000"/>
              </a:solidFill>
              <a:effectLst/>
              <a:latin typeface="Segoe UI" panose="020B0502040204020203" pitchFamily="34" charset="0"/>
            </a:endParaRPr>
          </a:p>
          <a:p>
            <a:pPr algn="l" rtl="0" fontAlgn="base"/>
            <a:r>
              <a:rPr lang="en-GB" sz="2900" b="0" i="0" dirty="0">
                <a:solidFill>
                  <a:srgbClr val="000000"/>
                </a:solidFill>
                <a:effectLst/>
                <a:latin typeface="Calibri" panose="020F0502020204030204" pitchFamily="34" charset="0"/>
              </a:rPr>
              <a:t>P169-170 - “I stood there quite still, looking at the plastic case, unsure whether or not I was delighted. For a second, it even felt like a mistake. The tape had been the perfect excuse for all this fun, and now it had turned up, we’d have to stop.” This quote emphasizes a theme of this novel: </a:t>
            </a:r>
            <a:r>
              <a:rPr lang="en-GB" sz="2900" b="0" i="0" dirty="0">
                <a:solidFill>
                  <a:srgbClr val="000000"/>
                </a:solidFill>
                <a:effectLst/>
                <a:highlight>
                  <a:srgbClr val="FFFF00"/>
                </a:highlight>
                <a:latin typeface="Calibri" panose="020F0502020204030204" pitchFamily="34" charset="0"/>
              </a:rPr>
              <a:t>not enough time together</a:t>
            </a:r>
            <a:r>
              <a:rPr lang="en-GB" sz="2900" b="0" i="0" dirty="0">
                <a:solidFill>
                  <a:srgbClr val="000000"/>
                </a:solidFill>
                <a:effectLst/>
                <a:latin typeface="Calibri" panose="020F0502020204030204" pitchFamily="34" charset="0"/>
              </a:rPr>
              <a:t>. The word </a:t>
            </a:r>
            <a:r>
              <a:rPr lang="en-GB" sz="2900" b="0" i="0" dirty="0">
                <a:solidFill>
                  <a:srgbClr val="000000"/>
                </a:solidFill>
                <a:effectLst/>
                <a:highlight>
                  <a:srgbClr val="FFFF00"/>
                </a:highlight>
                <a:latin typeface="Calibri" panose="020F0502020204030204" pitchFamily="34" charset="0"/>
              </a:rPr>
              <a:t>“stop” represents how quickly time can stop for someone</a:t>
            </a:r>
            <a:r>
              <a:rPr lang="en-GB" sz="2900" b="0" i="0" dirty="0">
                <a:solidFill>
                  <a:srgbClr val="000000"/>
                </a:solidFill>
                <a:effectLst/>
                <a:latin typeface="Calibri" panose="020F0502020204030204" pitchFamily="34" charset="0"/>
              </a:rPr>
              <a:t>, for example when Kathy finds the cassette player her fun stops and the reason they were there becomes the thing she was dreading the most. Because it </a:t>
            </a:r>
            <a:r>
              <a:rPr lang="en-GB" sz="2900" b="0" i="0" dirty="0">
                <a:solidFill>
                  <a:srgbClr val="000000"/>
                </a:solidFill>
                <a:effectLst/>
                <a:highlight>
                  <a:srgbClr val="FFFF00"/>
                </a:highlight>
                <a:latin typeface="Calibri" panose="020F0502020204030204" pitchFamily="34" charset="0"/>
              </a:rPr>
              <a:t>represents the end of her time with Tommy</a:t>
            </a:r>
            <a:r>
              <a:rPr lang="en-GB" sz="2900" b="0" i="0">
                <a:solidFill>
                  <a:srgbClr val="000000"/>
                </a:solidFill>
                <a:effectLst/>
                <a:highlight>
                  <a:srgbClr val="FFFF00"/>
                </a:highlight>
                <a:latin typeface="Calibri" panose="020F0502020204030204" pitchFamily="34" charset="0"/>
              </a:rPr>
              <a:t>.  </a:t>
            </a:r>
            <a:endParaRPr lang="en-GB" sz="2900" b="0" i="0" dirty="0">
              <a:solidFill>
                <a:srgbClr val="000000"/>
              </a:solidFill>
              <a:effectLst/>
              <a:highlight>
                <a:srgbClr val="FFFF00"/>
              </a:highlight>
              <a:latin typeface="Segoe UI" panose="020B0502040204020203" pitchFamily="34" charset="0"/>
            </a:endParaRPr>
          </a:p>
        </p:txBody>
      </p:sp>
    </p:spTree>
    <p:extLst>
      <p:ext uri="{BB962C8B-B14F-4D97-AF65-F5344CB8AC3E}">
        <p14:creationId xmlns:p14="http://schemas.microsoft.com/office/powerpoint/2010/main" val="180230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60A5B-E893-4917-BFD7-2C4A00DC273A}"/>
              </a:ext>
            </a:extLst>
          </p:cNvPr>
          <p:cNvSpPr>
            <a:spLocks noGrp="1"/>
          </p:cNvSpPr>
          <p:nvPr>
            <p:ph type="title"/>
          </p:nvPr>
        </p:nvSpPr>
        <p:spPr/>
        <p:txBody>
          <a:bodyPr/>
          <a:lstStyle/>
          <a:p>
            <a:r>
              <a:rPr lang="en-GB" dirty="0"/>
              <a:t>WEATHER</a:t>
            </a:r>
          </a:p>
        </p:txBody>
      </p:sp>
      <p:sp>
        <p:nvSpPr>
          <p:cNvPr id="3" name="Content Placeholder 2">
            <a:extLst>
              <a:ext uri="{FF2B5EF4-FFF2-40B4-BE49-F238E27FC236}">
                <a16:creationId xmlns:a16="http://schemas.microsoft.com/office/drawing/2014/main" xmlns="" id="{B9ECABA1-6A87-400B-BFE2-E1340445E2AF}"/>
              </a:ext>
            </a:extLst>
          </p:cNvPr>
          <p:cNvSpPr>
            <a:spLocks noGrp="1"/>
          </p:cNvSpPr>
          <p:nvPr>
            <p:ph idx="1"/>
          </p:nvPr>
        </p:nvSpPr>
        <p:spPr/>
        <p:txBody>
          <a:bodyPr>
            <a:normAutofit fontScale="70000" lnSpcReduction="20000"/>
          </a:bodyPr>
          <a:lstStyle/>
          <a:p>
            <a:r>
              <a:rPr lang="en-GB" dirty="0"/>
              <a:t>P169 – “That moment when we decided to go searching for my lost tape, it was like suddenly </a:t>
            </a:r>
            <a:r>
              <a:rPr lang="en-GB" dirty="0">
                <a:highlight>
                  <a:srgbClr val="FFFF00"/>
                </a:highlight>
              </a:rPr>
              <a:t>every cloud had blown away</a:t>
            </a:r>
            <a:r>
              <a:rPr lang="en-GB" dirty="0"/>
              <a:t>, and we had nothing but fun and laughter before us.” – Kathy uses the imagery of clouds moving away to suggest that “fun and laughter” are replacing the gloomy feeling she’s had hanging over her the whole day.</a:t>
            </a:r>
          </a:p>
          <a:p>
            <a:r>
              <a:rPr lang="en-GB" dirty="0"/>
              <a:t>P171 – “</a:t>
            </a:r>
            <a:r>
              <a:rPr lang="en-GB" dirty="0">
                <a:highlight>
                  <a:srgbClr val="FFFF00"/>
                </a:highlight>
              </a:rPr>
              <a:t>chilly</a:t>
            </a:r>
            <a:r>
              <a:rPr lang="en-GB" dirty="0"/>
              <a:t> wind” – weather here foreshadows the tone of the conversation Tommy and Kathy are about to have. On p174, Kathy gets a feeling during this conversation which mirrors the cold weather – “..it suddenly dawned on me, with a real chill..” This is an </a:t>
            </a:r>
            <a:r>
              <a:rPr lang="en-GB" dirty="0">
                <a:highlight>
                  <a:srgbClr val="FFFF00"/>
                </a:highlight>
              </a:rPr>
              <a:t>analogical function </a:t>
            </a:r>
            <a:r>
              <a:rPr lang="en-GB" dirty="0"/>
              <a:t>as Kathy’s state of mind is reflected by the weather.</a:t>
            </a:r>
          </a:p>
          <a:p>
            <a:r>
              <a:rPr lang="en-GB" dirty="0"/>
              <a:t>P177 – “the afternoon had </a:t>
            </a:r>
            <a:r>
              <a:rPr lang="en-GB" dirty="0">
                <a:highlight>
                  <a:srgbClr val="FFFF00"/>
                </a:highlight>
              </a:rPr>
              <a:t>clouded over </a:t>
            </a:r>
            <a:r>
              <a:rPr lang="en-GB" dirty="0"/>
              <a:t>and was growing pretty chilly..” – this suggests that the gloomy feeling from earlier has once again returned to Kathy. Throughout the novel there is the idea that </a:t>
            </a:r>
            <a:r>
              <a:rPr lang="en-GB" dirty="0">
                <a:highlight>
                  <a:srgbClr val="FFFF00"/>
                </a:highlight>
              </a:rPr>
              <a:t>hopefulness teases the characters</a:t>
            </a:r>
            <a:r>
              <a:rPr lang="en-GB" dirty="0"/>
              <a:t>. See, they can feel happy temporarily, but it never lasts for them. Furthermore, they have viewed the sea from a distance and understand the possibilities it represents, but they never get to it. Also, </a:t>
            </a:r>
            <a:r>
              <a:rPr lang="en-GB" dirty="0">
                <a:highlight>
                  <a:srgbClr val="FFFF00"/>
                </a:highlight>
              </a:rPr>
              <a:t>Tommy’s theorising about deferrals fills him with a false sense of hope</a:t>
            </a:r>
            <a:r>
              <a:rPr lang="en-GB" dirty="0"/>
              <a:t>, which ultimately lets them down in the end. </a:t>
            </a:r>
          </a:p>
          <a:p>
            <a:r>
              <a:rPr lang="en-GB" dirty="0"/>
              <a:t>P181 – “.. </a:t>
            </a:r>
            <a:r>
              <a:rPr lang="en-GB" dirty="0">
                <a:highlight>
                  <a:srgbClr val="FFFF00"/>
                </a:highlight>
              </a:rPr>
              <a:t>Darkness setting in </a:t>
            </a:r>
            <a:r>
              <a:rPr lang="en-GB" dirty="0"/>
              <a:t>over those long empty roads..” – highlights the </a:t>
            </a:r>
            <a:r>
              <a:rPr lang="en-GB" dirty="0">
                <a:highlight>
                  <a:srgbClr val="FFFF00"/>
                </a:highlight>
              </a:rPr>
              <a:t>inevitability of their dark future </a:t>
            </a:r>
            <a:r>
              <a:rPr lang="en-GB" dirty="0"/>
              <a:t>as they are driving straight towards it. The phrase “setting in” suggests that the darkness is taking it’s </a:t>
            </a:r>
            <a:r>
              <a:rPr lang="en-GB" dirty="0">
                <a:highlight>
                  <a:srgbClr val="FFFF00"/>
                </a:highlight>
              </a:rPr>
              <a:t>natural</a:t>
            </a:r>
            <a:r>
              <a:rPr lang="en-GB" dirty="0"/>
              <a:t> place, which suggests that it is a part of their fate, and cannot really be altered.</a:t>
            </a:r>
          </a:p>
        </p:txBody>
      </p:sp>
    </p:spTree>
    <p:extLst>
      <p:ext uri="{BB962C8B-B14F-4D97-AF65-F5344CB8AC3E}">
        <p14:creationId xmlns:p14="http://schemas.microsoft.com/office/powerpoint/2010/main" val="227523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915C3-561A-46D7-8EDE-CA0DBE78FA60}"/>
              </a:ext>
            </a:extLst>
          </p:cNvPr>
          <p:cNvSpPr>
            <a:spLocks noGrp="1"/>
          </p:cNvSpPr>
          <p:nvPr>
            <p:ph type="title"/>
          </p:nvPr>
        </p:nvSpPr>
        <p:spPr/>
        <p:txBody>
          <a:bodyPr/>
          <a:lstStyle/>
          <a:p>
            <a:r>
              <a:rPr lang="en-GB" dirty="0"/>
              <a:t>IMPORTANT QUOTATIONS</a:t>
            </a:r>
          </a:p>
        </p:txBody>
      </p:sp>
      <p:sp>
        <p:nvSpPr>
          <p:cNvPr id="3" name="Content Placeholder 2">
            <a:extLst>
              <a:ext uri="{FF2B5EF4-FFF2-40B4-BE49-F238E27FC236}">
                <a16:creationId xmlns:a16="http://schemas.microsoft.com/office/drawing/2014/main" xmlns="" id="{377FBB28-2E68-46C9-B651-4562021185A9}"/>
              </a:ext>
            </a:extLst>
          </p:cNvPr>
          <p:cNvSpPr>
            <a:spLocks noGrp="1"/>
          </p:cNvSpPr>
          <p:nvPr>
            <p:ph idx="1"/>
          </p:nvPr>
        </p:nvSpPr>
        <p:spPr/>
        <p:txBody>
          <a:bodyPr>
            <a:normAutofit fontScale="62500" lnSpcReduction="20000"/>
          </a:bodyPr>
          <a:lstStyle/>
          <a:p>
            <a:r>
              <a:rPr lang="en-GB" dirty="0"/>
              <a:t>Tommy, p170 – “I wish I’d found it.. I used to think about it, in my head, what it would be like.. what you’d say, your face, all of that” – he is talking about the tape Kathy finds. This quote indicates his </a:t>
            </a:r>
            <a:r>
              <a:rPr lang="en-GB" dirty="0">
                <a:highlight>
                  <a:srgbClr val="FFFF00"/>
                </a:highlight>
              </a:rPr>
              <a:t>human</a:t>
            </a:r>
            <a:r>
              <a:rPr lang="en-GB" dirty="0"/>
              <a:t> capability to </a:t>
            </a:r>
            <a:r>
              <a:rPr lang="en-GB" dirty="0">
                <a:highlight>
                  <a:srgbClr val="FFFF00"/>
                </a:highlight>
              </a:rPr>
              <a:t>care</a:t>
            </a:r>
            <a:r>
              <a:rPr lang="en-GB" dirty="0"/>
              <a:t> for another person; hints at his and Kathy’s unspoken </a:t>
            </a:r>
            <a:r>
              <a:rPr lang="en-GB" dirty="0">
                <a:highlight>
                  <a:srgbClr val="FFFF00"/>
                </a:highlight>
              </a:rPr>
              <a:t>love</a:t>
            </a:r>
            <a:r>
              <a:rPr lang="en-GB" dirty="0"/>
              <a:t> for each other, which is highlighted by their separation from Ruth at this point in the novel.</a:t>
            </a:r>
          </a:p>
          <a:p>
            <a:r>
              <a:rPr lang="en-GB" dirty="0"/>
              <a:t>Tommy, p173 – “Suppose some special arrangement </a:t>
            </a:r>
            <a:r>
              <a:rPr lang="en-GB" i="1" dirty="0"/>
              <a:t>has</a:t>
            </a:r>
            <a:r>
              <a:rPr lang="en-GB" dirty="0"/>
              <a:t> been made for Hailsham students” – here he is talking about the concept of deferrals. He has a </a:t>
            </a:r>
            <a:r>
              <a:rPr lang="en-GB" dirty="0">
                <a:highlight>
                  <a:srgbClr val="FFFF00"/>
                </a:highlight>
              </a:rPr>
              <a:t>hopeful tone </a:t>
            </a:r>
            <a:r>
              <a:rPr lang="en-GB" dirty="0"/>
              <a:t>which makes his statement </a:t>
            </a:r>
            <a:r>
              <a:rPr lang="en-GB" dirty="0">
                <a:highlight>
                  <a:srgbClr val="FFFF00"/>
                </a:highlight>
              </a:rPr>
              <a:t>ironic</a:t>
            </a:r>
            <a:r>
              <a:rPr lang="en-GB" dirty="0"/>
              <a:t> considering the fact that there has been a special arrangement made for them, but not in this hopeful way of possibly getting a deferral, rather in the sense that their whole </a:t>
            </a:r>
            <a:r>
              <a:rPr lang="en-GB" dirty="0">
                <a:highlight>
                  <a:srgbClr val="FFFF00"/>
                </a:highlight>
              </a:rPr>
              <a:t>fate has been pre-chosen </a:t>
            </a:r>
            <a:r>
              <a:rPr lang="en-GB" dirty="0"/>
              <a:t>for them. This quote highlights the naivety of Tommy and Kathy at this point in the novel – they are full of hope here and believe that they still might have some sort of control over their fates.</a:t>
            </a:r>
          </a:p>
          <a:p>
            <a:r>
              <a:rPr lang="en-GB" dirty="0"/>
              <a:t>Tommy, p177 – “Well, I suppose we’ve got time. None of us are in any particular hurry” – </a:t>
            </a:r>
            <a:r>
              <a:rPr lang="en-GB" dirty="0">
                <a:highlight>
                  <a:srgbClr val="FFFF00"/>
                </a:highlight>
              </a:rPr>
              <a:t>Ironic</a:t>
            </a:r>
            <a:r>
              <a:rPr lang="en-GB" dirty="0"/>
              <a:t> because the clones do not in fact have an abundance of time as Tommy suggests – their </a:t>
            </a:r>
            <a:r>
              <a:rPr lang="en-GB" dirty="0">
                <a:highlight>
                  <a:srgbClr val="FFFF00"/>
                </a:highlight>
              </a:rPr>
              <a:t>time is limited </a:t>
            </a:r>
            <a:r>
              <a:rPr lang="en-GB" dirty="0"/>
              <a:t>from the beginning of their lives.</a:t>
            </a:r>
          </a:p>
          <a:p>
            <a:r>
              <a:rPr lang="en-GB" dirty="0"/>
              <a:t>Tommy, p179 – “I don’t think there’s anything different about you, Kath” – he is talking about Kathy’s sudden urges to have sex, but this quote serves to illustrate the collective nature of Hailsham students and how, while they do have differences in their character, they are </a:t>
            </a:r>
            <a:r>
              <a:rPr lang="en-GB" dirty="0">
                <a:highlight>
                  <a:srgbClr val="FFFF00"/>
                </a:highlight>
              </a:rPr>
              <a:t>ultimately part of an institutionalised collective</a:t>
            </a:r>
            <a:r>
              <a:rPr lang="en-GB" dirty="0"/>
              <a:t>. On top of that, Kathy is not entirely her own person anyway, considering the fact that she is a clone – a </a:t>
            </a:r>
            <a:r>
              <a:rPr lang="en-GB" dirty="0">
                <a:highlight>
                  <a:srgbClr val="FFFF00"/>
                </a:highlight>
              </a:rPr>
              <a:t>copy</a:t>
            </a:r>
            <a:r>
              <a:rPr lang="en-GB" dirty="0"/>
              <a:t> of another person. She is </a:t>
            </a:r>
            <a:r>
              <a:rPr lang="en-GB" dirty="0">
                <a:highlight>
                  <a:srgbClr val="FFFF00"/>
                </a:highlight>
              </a:rPr>
              <a:t>depersonalised</a:t>
            </a:r>
            <a:r>
              <a:rPr lang="en-GB" dirty="0"/>
              <a:t> throughout the whole novel.</a:t>
            </a:r>
          </a:p>
          <a:p>
            <a:endParaRPr lang="en-GB" dirty="0"/>
          </a:p>
        </p:txBody>
      </p:sp>
    </p:spTree>
    <p:extLst>
      <p:ext uri="{BB962C8B-B14F-4D97-AF65-F5344CB8AC3E}">
        <p14:creationId xmlns:p14="http://schemas.microsoft.com/office/powerpoint/2010/main" val="395139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2185</Words>
  <Application>Microsoft Office PowerPoint</Application>
  <PresentationFormat>Widescreen</PresentationFormat>
  <Paragraphs>93</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Segoe UI</vt:lpstr>
      <vt:lpstr>Office Theme</vt:lpstr>
      <vt:lpstr>Week 8 Never Let Me Go</vt:lpstr>
      <vt:lpstr>PowerPoint Presentation</vt:lpstr>
      <vt:lpstr>Your Notes on the Chapters</vt:lpstr>
      <vt:lpstr>CHAPTER 15</vt:lpstr>
      <vt:lpstr>HEADLINE </vt:lpstr>
      <vt:lpstr>SETTING</vt:lpstr>
      <vt:lpstr>TIME/SEASON/DATE</vt:lpstr>
      <vt:lpstr>WEATHER</vt:lpstr>
      <vt:lpstr>IMPORTANT QUOTATIONS</vt:lpstr>
      <vt:lpstr>Further Ideas about Chapter 15</vt:lpstr>
      <vt:lpstr>Chapter 16</vt:lpstr>
      <vt:lpstr>Further Ideas about Chapter 16</vt:lpstr>
      <vt:lpstr>Chapter 17</vt:lpstr>
      <vt:lpstr>Chapter 18</vt:lpstr>
      <vt:lpstr>Further Ideas about Chapter 18</vt:lpstr>
      <vt:lpstr>Chapter 19</vt:lpstr>
      <vt:lpstr>Chapter 19</vt:lpstr>
      <vt:lpstr>Chapter 19</vt:lpstr>
      <vt:lpstr>Reflecting on your presentations</vt:lpstr>
      <vt:lpstr>  Chapter 19 – p 214  Main events:  Kathy, Tommy and Ruth meet again at Kingsfield; they visit the boat; Ruth denies remembering the office; she asks Kathy for forgiveness; she gives Kathy Madame’s address</vt:lpstr>
      <vt:lpstr>P 215-218</vt:lpstr>
      <vt:lpstr>P 221- p 228</vt:lpstr>
      <vt:lpstr>P 229-231 </vt:lpstr>
      <vt:lpstr>Chapters 19 – 21:  Repetition Rush.</vt:lpstr>
      <vt:lpstr>Significance of each?</vt:lpstr>
      <vt:lpstr>Significance of each?</vt:lpstr>
      <vt:lpstr>Next time:  finishing the novel</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9 Never Let Me Go</dc:title>
  <dc:creator>Juliet Harrison</dc:creator>
  <cp:lastModifiedBy>David Kinder</cp:lastModifiedBy>
  <cp:revision>6</cp:revision>
  <dcterms:created xsi:type="dcterms:W3CDTF">2020-11-10T09:44:28Z</dcterms:created>
  <dcterms:modified xsi:type="dcterms:W3CDTF">2020-11-10T15:19:44Z</dcterms:modified>
</cp:coreProperties>
</file>