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0" r:id="rId2"/>
    <p:sldId id="261" r:id="rId3"/>
    <p:sldId id="279" r:id="rId4"/>
    <p:sldId id="270" r:id="rId5"/>
    <p:sldId id="280" r:id="rId6"/>
    <p:sldId id="271" r:id="rId7"/>
    <p:sldId id="281" r:id="rId8"/>
    <p:sldId id="282" r:id="rId9"/>
    <p:sldId id="283" r:id="rId10"/>
    <p:sldId id="285" r:id="rId11"/>
    <p:sldId id="272" r:id="rId12"/>
    <p:sldId id="273" r:id="rId13"/>
    <p:sldId id="274" r:id="rId14"/>
    <p:sldId id="275" r:id="rId15"/>
    <p:sldId id="276" r:id="rId16"/>
    <p:sldId id="277" r:id="rId17"/>
    <p:sldId id="278" r:id="rId18"/>
    <p:sldId id="263" r:id="rId19"/>
    <p:sldId id="264" r:id="rId20"/>
    <p:sldId id="265" r:id="rId21"/>
    <p:sldId id="266" r:id="rId22"/>
    <p:sldId id="286" r:id="rId23"/>
    <p:sldId id="292" r:id="rId24"/>
    <p:sldId id="288" r:id="rId25"/>
    <p:sldId id="289" r:id="rId26"/>
    <p:sldId id="290" r:id="rId27"/>
    <p:sldId id="287" r:id="rId28"/>
    <p:sldId id="291" r:id="rId29"/>
    <p:sldId id="267" r:id="rId30"/>
    <p:sldId id="293"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98F4A-1BD8-401A-8F88-9696B260C4EE}" type="datetimeFigureOut">
              <a:rPr lang="en-GB" smtClean="0"/>
              <a:t>16/11/2020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EF497-D45B-4DBE-AC34-8263D0A75AD7}" type="slidenum">
              <a:rPr lang="en-GB" smtClean="0"/>
              <a:t>‹#›</a:t>
            </a:fld>
            <a:endParaRPr lang="en-GB"/>
          </a:p>
        </p:txBody>
      </p:sp>
    </p:spTree>
    <p:extLst>
      <p:ext uri="{BB962C8B-B14F-4D97-AF65-F5344CB8AC3E}">
        <p14:creationId xmlns:p14="http://schemas.microsoft.com/office/powerpoint/2010/main" val="336507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Aims and objectives:</a:t>
            </a:r>
            <a:r>
              <a:rPr lang="en-GB" baseline="0" dirty="0"/>
              <a:t>  to continue through the play to page 70; to read a review for homework, and to analyse the language of the review, producing their own, emulating the same style, but countering it with references to the play to support their points.  5 mins</a:t>
            </a:r>
            <a:endParaRPr lang="en-GB" dirty="0"/>
          </a:p>
        </p:txBody>
      </p:sp>
      <p:sp>
        <p:nvSpPr>
          <p:cNvPr id="4" name="Slide Number Placeholder 3"/>
          <p:cNvSpPr>
            <a:spLocks noGrp="1"/>
          </p:cNvSpPr>
          <p:nvPr>
            <p:ph type="sldNum" sz="quarter" idx="10"/>
          </p:nvPr>
        </p:nvSpPr>
        <p:spPr/>
        <p:txBody>
          <a:bodyPr/>
          <a:lstStyle/>
          <a:p>
            <a:fld id="{BB547991-CAC9-4F8B-844D-323E46A91BA9}" type="slidenum">
              <a:rPr lang="en-GB" smtClean="0"/>
              <a:t>1</a:t>
            </a:fld>
            <a:endParaRPr lang="en-GB"/>
          </a:p>
        </p:txBody>
      </p:sp>
    </p:spTree>
    <p:extLst>
      <p:ext uri="{BB962C8B-B14F-4D97-AF65-F5344CB8AC3E}">
        <p14:creationId xmlns:p14="http://schemas.microsoft.com/office/powerpoint/2010/main" val="34624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in pairs</a:t>
            </a:r>
            <a:r>
              <a:rPr lang="en-GB" baseline="0" dirty="0"/>
              <a:t> to read their two extracts.  To fill in the boxes, and to feedback to the class.  (20 mins)  Read on pp70-72, 78-79, 80-81, 82-84 in preparation for next week.  </a:t>
            </a:r>
            <a:endParaRPr lang="en-GB" dirty="0"/>
          </a:p>
        </p:txBody>
      </p:sp>
      <p:sp>
        <p:nvSpPr>
          <p:cNvPr id="4" name="Slide Number Placeholder 3"/>
          <p:cNvSpPr>
            <a:spLocks noGrp="1"/>
          </p:cNvSpPr>
          <p:nvPr>
            <p:ph type="sldNum" sz="quarter" idx="10"/>
          </p:nvPr>
        </p:nvSpPr>
        <p:spPr/>
        <p:txBody>
          <a:bodyPr/>
          <a:lstStyle/>
          <a:p>
            <a:fld id="{F90C9569-DAAB-4FC4-A6DB-F4D425C27D07}" type="slidenum">
              <a:rPr lang="en-GB" smtClean="0"/>
              <a:t>2</a:t>
            </a:fld>
            <a:endParaRPr lang="en-GB"/>
          </a:p>
        </p:txBody>
      </p:sp>
    </p:spTree>
    <p:extLst>
      <p:ext uri="{BB962C8B-B14F-4D97-AF65-F5344CB8AC3E}">
        <p14:creationId xmlns:p14="http://schemas.microsoft.com/office/powerpoint/2010/main" val="9882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have read a review by Paul Mason</a:t>
            </a:r>
            <a:r>
              <a:rPr lang="en-GB" baseline="0" dirty="0"/>
              <a:t>:  discuss what he liked about the play.  10 mins  Read this one:  discuss the genre, audience and purpose of this review.  Write on board.  Main criticisms of the play by this writer? 5 mins</a:t>
            </a:r>
            <a:endParaRPr lang="en-GB" dirty="0"/>
          </a:p>
        </p:txBody>
      </p:sp>
      <p:sp>
        <p:nvSpPr>
          <p:cNvPr id="4" name="Slide Number Placeholder 3"/>
          <p:cNvSpPr>
            <a:spLocks noGrp="1"/>
          </p:cNvSpPr>
          <p:nvPr>
            <p:ph type="sldNum" sz="quarter" idx="10"/>
          </p:nvPr>
        </p:nvSpPr>
        <p:spPr/>
        <p:txBody>
          <a:bodyPr/>
          <a:lstStyle/>
          <a:p>
            <a:fld id="{BB547991-CAC9-4F8B-844D-323E46A91BA9}" type="slidenum">
              <a:rPr lang="en-GB" smtClean="0"/>
              <a:t>18</a:t>
            </a:fld>
            <a:endParaRPr lang="en-GB"/>
          </a:p>
        </p:txBody>
      </p:sp>
    </p:spTree>
    <p:extLst>
      <p:ext uri="{BB962C8B-B14F-4D97-AF65-F5344CB8AC3E}">
        <p14:creationId xmlns:p14="http://schemas.microsoft.com/office/powerpoint/2010/main" val="297612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their ideas with those on the slide.  5 mins Hand out guidance, with</a:t>
            </a:r>
            <a:r>
              <a:rPr lang="en-GB" baseline="0" dirty="0"/>
              <a:t> reference to the following slide.  </a:t>
            </a:r>
            <a:endParaRPr lang="en-GB" dirty="0"/>
          </a:p>
        </p:txBody>
      </p:sp>
      <p:sp>
        <p:nvSpPr>
          <p:cNvPr id="4" name="Slide Number Placeholder 3"/>
          <p:cNvSpPr>
            <a:spLocks noGrp="1"/>
          </p:cNvSpPr>
          <p:nvPr>
            <p:ph type="sldNum" sz="quarter" idx="10"/>
          </p:nvPr>
        </p:nvSpPr>
        <p:spPr/>
        <p:txBody>
          <a:bodyPr/>
          <a:lstStyle/>
          <a:p>
            <a:fld id="{BB547991-CAC9-4F8B-844D-323E46A91BA9}" type="slidenum">
              <a:rPr lang="en-GB" smtClean="0"/>
              <a:t>19</a:t>
            </a:fld>
            <a:endParaRPr lang="en-GB"/>
          </a:p>
        </p:txBody>
      </p:sp>
    </p:spTree>
    <p:extLst>
      <p:ext uri="{BB962C8B-B14F-4D97-AF65-F5344CB8AC3E}">
        <p14:creationId xmlns:p14="http://schemas.microsoft.com/office/powerpoint/2010/main" val="11222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 to write a counter</a:t>
            </a:r>
            <a:r>
              <a:rPr lang="en-GB" baseline="0" dirty="0"/>
              <a:t> review to this, emulating the style of the example.  If time:  hear example.  Take in writing.  Next week:  working on to Act 3, benchmark assessment.</a:t>
            </a:r>
            <a:endParaRPr lang="en-GB" dirty="0"/>
          </a:p>
        </p:txBody>
      </p:sp>
      <p:sp>
        <p:nvSpPr>
          <p:cNvPr id="4" name="Slide Number Placeholder 3"/>
          <p:cNvSpPr>
            <a:spLocks noGrp="1"/>
          </p:cNvSpPr>
          <p:nvPr>
            <p:ph type="sldNum" sz="quarter" idx="10"/>
          </p:nvPr>
        </p:nvSpPr>
        <p:spPr/>
        <p:txBody>
          <a:bodyPr/>
          <a:lstStyle/>
          <a:p>
            <a:fld id="{BB547991-CAC9-4F8B-844D-323E46A91BA9}" type="slidenum">
              <a:rPr lang="en-GB" smtClean="0"/>
              <a:t>20</a:t>
            </a:fld>
            <a:endParaRPr lang="en-GB"/>
          </a:p>
        </p:txBody>
      </p:sp>
    </p:spTree>
    <p:extLst>
      <p:ext uri="{BB962C8B-B14F-4D97-AF65-F5344CB8AC3E}">
        <p14:creationId xmlns:p14="http://schemas.microsoft.com/office/powerpoint/2010/main" val="142193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547991-CAC9-4F8B-844D-323E46A91BA9}" type="slidenum">
              <a:rPr lang="en-GB" smtClean="0"/>
              <a:t>21</a:t>
            </a:fld>
            <a:endParaRPr lang="en-GB"/>
          </a:p>
        </p:txBody>
      </p:sp>
    </p:spTree>
    <p:extLst>
      <p:ext uri="{BB962C8B-B14F-4D97-AF65-F5344CB8AC3E}">
        <p14:creationId xmlns:p14="http://schemas.microsoft.com/office/powerpoint/2010/main" val="411830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237C30-6F75-41A0-91B7-B9139A9C9B77}"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24322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37C30-6F75-41A0-91B7-B9139A9C9B77}"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57401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37C30-6F75-41A0-91B7-B9139A9C9B77}"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394366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37C30-6F75-41A0-91B7-B9139A9C9B77}"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174844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37C30-6F75-41A0-91B7-B9139A9C9B77}"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193363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237C30-6F75-41A0-91B7-B9139A9C9B77}"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399897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237C30-6F75-41A0-91B7-B9139A9C9B77}" type="datetimeFigureOut">
              <a:rPr lang="en-GB" smtClean="0"/>
              <a:t>16/11/2020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23123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237C30-6F75-41A0-91B7-B9139A9C9B77}" type="datetimeFigureOut">
              <a:rPr lang="en-GB" smtClean="0"/>
              <a:t>16/11/2020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190362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37C30-6F75-41A0-91B7-B9139A9C9B77}" type="datetimeFigureOut">
              <a:rPr lang="en-GB" smtClean="0"/>
              <a:t>16/11/2020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59347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37C30-6F75-41A0-91B7-B9139A9C9B77}"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276493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37C30-6F75-41A0-91B7-B9139A9C9B77}"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6EEF7-5EA4-4FEC-8132-957B094A7FF0}" type="slidenum">
              <a:rPr lang="en-GB" smtClean="0"/>
              <a:t>‹#›</a:t>
            </a:fld>
            <a:endParaRPr lang="en-GB"/>
          </a:p>
        </p:txBody>
      </p:sp>
    </p:spTree>
    <p:extLst>
      <p:ext uri="{BB962C8B-B14F-4D97-AF65-F5344CB8AC3E}">
        <p14:creationId xmlns:p14="http://schemas.microsoft.com/office/powerpoint/2010/main" val="423950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37C30-6F75-41A0-91B7-B9139A9C9B77}" type="datetimeFigureOut">
              <a:rPr lang="en-GB" smtClean="0"/>
              <a:t>16/11/2020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6EEF7-5EA4-4FEC-8132-957B094A7FF0}" type="slidenum">
              <a:rPr lang="en-GB" smtClean="0"/>
              <a:t>‹#›</a:t>
            </a:fld>
            <a:endParaRPr lang="en-GB"/>
          </a:p>
        </p:txBody>
      </p:sp>
    </p:spTree>
    <p:extLst>
      <p:ext uri="{BB962C8B-B14F-4D97-AF65-F5344CB8AC3E}">
        <p14:creationId xmlns:p14="http://schemas.microsoft.com/office/powerpoint/2010/main" val="1293252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13" y="461554"/>
            <a:ext cx="10350500" cy="6900333"/>
          </a:xfrm>
          <a:prstGeom prst="rect">
            <a:avLst/>
          </a:prstGeom>
          <a:noFill/>
          <a:ln>
            <a:noFill/>
          </a:ln>
        </p:spPr>
      </p:pic>
      <p:sp>
        <p:nvSpPr>
          <p:cNvPr id="2" name="Title 1"/>
          <p:cNvSpPr>
            <a:spLocks noGrp="1"/>
          </p:cNvSpPr>
          <p:nvPr>
            <p:ph type="ctrTitle"/>
          </p:nvPr>
        </p:nvSpPr>
        <p:spPr>
          <a:xfrm>
            <a:off x="1524000" y="807833"/>
            <a:ext cx="9144000" cy="1223963"/>
          </a:xfrm>
        </p:spPr>
        <p:txBody>
          <a:bodyPr/>
          <a:lstStyle/>
          <a:p>
            <a:r>
              <a:rPr lang="en-GB" b="1" i="1" dirty="0"/>
              <a:t>Jerusalem</a:t>
            </a:r>
            <a:r>
              <a:rPr lang="en-GB" dirty="0"/>
              <a:t> Week 9</a:t>
            </a:r>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80715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E2D86A-A490-4263-A2AC-10B584EF943F}"/>
              </a:ext>
            </a:extLst>
          </p:cNvPr>
          <p:cNvSpPr txBox="1"/>
          <p:nvPr/>
        </p:nvSpPr>
        <p:spPr>
          <a:xfrm>
            <a:off x="466725" y="276225"/>
            <a:ext cx="5467350" cy="6740307"/>
          </a:xfrm>
          <a:prstGeom prst="rect">
            <a:avLst/>
          </a:prstGeom>
          <a:noFill/>
          <a:ln>
            <a:solidFill>
              <a:schemeClr val="accent1"/>
            </a:solidFill>
          </a:ln>
        </p:spPr>
        <p:txBody>
          <a:bodyPr wrap="square" rtlCol="0">
            <a:spAutoFit/>
          </a:bodyPr>
          <a:lstStyle/>
          <a:p>
            <a:r>
              <a:rPr lang="en-US" dirty="0"/>
              <a:t>Jerusalem pages 68</a:t>
            </a:r>
          </a:p>
          <a:p>
            <a:r>
              <a:rPr lang="en-US" dirty="0"/>
              <a:t>Dramatic features: </a:t>
            </a:r>
            <a:r>
              <a:rPr lang="en-US" dirty="0" smtClean="0"/>
              <a:t>“Dawn </a:t>
            </a:r>
            <a:r>
              <a:rPr lang="en-US" dirty="0"/>
              <a:t>comes over…walks away” sense of a constant shift between the connection and division within the characters dynamic.</a:t>
            </a:r>
          </a:p>
          <a:p>
            <a:r>
              <a:rPr lang="en-US" dirty="0"/>
              <a:t>Johnny's story about being kidnapped by four Nigerian traffic wardens is another example of Johnny’s (Butterworths) incredible skill for engaging the characters and the audience:</a:t>
            </a:r>
          </a:p>
          <a:p>
            <a:r>
              <a:rPr lang="en-US" dirty="0"/>
              <a:t>The use of rhyming slang in “I'm having a jimmy riddle” adds comedic tone to his story. </a:t>
            </a:r>
          </a:p>
          <a:p>
            <a:r>
              <a:rPr lang="en-US" dirty="0"/>
              <a:t>The line “didn’t swallow nothing for a week” shows Johnny's idiom and informal lexis.</a:t>
            </a:r>
          </a:p>
          <a:p>
            <a:r>
              <a:rPr lang="en-US" dirty="0"/>
              <a:t>Also the sarcastic response of </a:t>
            </a:r>
            <a:r>
              <a:rPr lang="en-US" dirty="0" smtClean="0"/>
              <a:t>Dawn </a:t>
            </a:r>
            <a:r>
              <a:rPr lang="en-US" dirty="0"/>
              <a:t>“you were kidnapped by traffic wardens” suggest that she is used to Johnny's bizarre stories and could represent how their relationship didn’t work out because she doesn’t trust or rely on Johnny.    </a:t>
            </a:r>
          </a:p>
          <a:p>
            <a:r>
              <a:rPr lang="en-US" dirty="0"/>
              <a:t>The use of minor sentences “they walk miles. Long days” creates a conversational effect of him telling </a:t>
            </a:r>
            <a:r>
              <a:rPr lang="en-US" dirty="0" smtClean="0"/>
              <a:t>Dawn </a:t>
            </a:r>
            <a:r>
              <a:rPr lang="en-US" dirty="0"/>
              <a:t>this story.  </a:t>
            </a:r>
          </a:p>
          <a:p>
            <a:r>
              <a:rPr lang="en-US" dirty="0"/>
              <a:t>The only difference about this story is that he has no evidence unlike the previous stories with the mars bar and the drum. </a:t>
            </a:r>
          </a:p>
          <a:p>
            <a:endParaRPr lang="en-GB" dirty="0"/>
          </a:p>
        </p:txBody>
      </p:sp>
      <p:sp>
        <p:nvSpPr>
          <p:cNvPr id="6" name="TextBox 5">
            <a:extLst>
              <a:ext uri="{FF2B5EF4-FFF2-40B4-BE49-F238E27FC236}">
                <a16:creationId xmlns:a16="http://schemas.microsoft.com/office/drawing/2014/main" id="{77ADE36D-F63A-475C-8AA9-620B1B9F8D1C}"/>
              </a:ext>
            </a:extLst>
          </p:cNvPr>
          <p:cNvSpPr txBox="1"/>
          <p:nvPr/>
        </p:nvSpPr>
        <p:spPr>
          <a:xfrm>
            <a:off x="6305550" y="257175"/>
            <a:ext cx="5534025" cy="6740307"/>
          </a:xfrm>
          <a:prstGeom prst="rect">
            <a:avLst/>
          </a:prstGeom>
          <a:noFill/>
          <a:ln>
            <a:solidFill>
              <a:schemeClr val="accent1"/>
            </a:solidFill>
          </a:ln>
        </p:spPr>
        <p:txBody>
          <a:bodyPr wrap="square" rtlCol="0">
            <a:spAutoFit/>
          </a:bodyPr>
          <a:lstStyle/>
          <a:p>
            <a:r>
              <a:rPr lang="en-US" dirty="0"/>
              <a:t>Jerusalem page 69</a:t>
            </a:r>
          </a:p>
          <a:p>
            <a:r>
              <a:rPr lang="en-US" dirty="0"/>
              <a:t>Lexis and structure: Johnny's excessive listing “Tom? Pete. Lee. John "whilst trying to guess the name of </a:t>
            </a:r>
            <a:r>
              <a:rPr lang="en-US" dirty="0" smtClean="0"/>
              <a:t>Dawns </a:t>
            </a:r>
            <a:r>
              <a:rPr lang="en-US" dirty="0"/>
              <a:t>partner suggests that Johnny is somewhat jealous at the fact that </a:t>
            </a:r>
            <a:r>
              <a:rPr lang="en-US" dirty="0" smtClean="0"/>
              <a:t>Dawn </a:t>
            </a:r>
            <a:r>
              <a:rPr lang="en-US" dirty="0"/>
              <a:t>has been able to move on with her life whilst he has not – also the power of names. </a:t>
            </a:r>
          </a:p>
          <a:p>
            <a:r>
              <a:rPr lang="en-US" dirty="0"/>
              <a:t>Dramatic features: Though Johnny is more of a static character, he initiates intimacy through the stage </a:t>
            </a:r>
            <a:r>
              <a:rPr lang="en-US" dirty="0" smtClean="0"/>
              <a:t>directions </a:t>
            </a:r>
            <a:r>
              <a:rPr lang="en-US" dirty="0"/>
              <a:t>when “he moves to her - he kisses her – he touches her hair” using proxemics here it clear that Jonny wants to understand </a:t>
            </a:r>
            <a:r>
              <a:rPr lang="en-US" dirty="0" smtClean="0"/>
              <a:t>Dawn </a:t>
            </a:r>
            <a:r>
              <a:rPr lang="en-US" dirty="0"/>
              <a:t>and rebuild the connection they once shared.</a:t>
            </a:r>
          </a:p>
          <a:p>
            <a:r>
              <a:rPr lang="en-US" dirty="0"/>
              <a:t> However, </a:t>
            </a:r>
            <a:r>
              <a:rPr lang="en-US" dirty="0" smtClean="0"/>
              <a:t>Dawn </a:t>
            </a:r>
            <a:r>
              <a:rPr lang="en-US" dirty="0"/>
              <a:t>is more incisive as shown by the stage directions quoted above and the fact that while she reciprocated the kiss, she was the one to end it “she pulls away”– shows the unstable nature of their relationship and the fact that in that moment </a:t>
            </a:r>
            <a:r>
              <a:rPr lang="en-US" dirty="0" smtClean="0"/>
              <a:t>Dawn </a:t>
            </a:r>
            <a:r>
              <a:rPr lang="en-US" dirty="0"/>
              <a:t>has power by ending these interactions and creating a divide that Johnny is unable to fix. </a:t>
            </a:r>
          </a:p>
          <a:p>
            <a:r>
              <a:rPr lang="en-US" dirty="0"/>
              <a:t>Johnny refers to </a:t>
            </a:r>
            <a:r>
              <a:rPr lang="en-US" dirty="0" smtClean="0"/>
              <a:t>Dawn </a:t>
            </a:r>
            <a:r>
              <a:rPr lang="en-US" dirty="0"/>
              <a:t>as “Darling” could suggest that he’s still fond of her but could also just highlight his idiom</a:t>
            </a:r>
            <a:r>
              <a:rPr lang="en-US" dirty="0" smtClean="0"/>
              <a:t>.</a:t>
            </a:r>
          </a:p>
          <a:p>
            <a:r>
              <a:rPr lang="en-US" dirty="0" smtClean="0"/>
              <a:t>Millie </a:t>
            </a:r>
            <a:r>
              <a:rPr lang="en-US" dirty="0" smtClean="0"/>
              <a:t>W A1</a:t>
            </a:r>
            <a:endParaRPr lang="en-US" dirty="0"/>
          </a:p>
          <a:p>
            <a:endParaRPr lang="en-GB" dirty="0"/>
          </a:p>
        </p:txBody>
      </p:sp>
    </p:spTree>
    <p:extLst>
      <p:ext uri="{BB962C8B-B14F-4D97-AF65-F5344CB8AC3E}">
        <p14:creationId xmlns:p14="http://schemas.microsoft.com/office/powerpoint/2010/main" val="6954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Review </a:t>
            </a:r>
            <a:endParaRPr lang="en-GB" dirty="0"/>
          </a:p>
        </p:txBody>
      </p:sp>
      <p:sp>
        <p:nvSpPr>
          <p:cNvPr id="3" name="Content Placeholder 2"/>
          <p:cNvSpPr>
            <a:spLocks noGrp="1"/>
          </p:cNvSpPr>
          <p:nvPr>
            <p:ph idx="1"/>
          </p:nvPr>
        </p:nvSpPr>
        <p:spPr/>
        <p:txBody>
          <a:bodyPr/>
          <a:lstStyle/>
          <a:p>
            <a:pPr marL="0" indent="0">
              <a:buNone/>
            </a:pPr>
            <a:r>
              <a:rPr lang="en-GB" dirty="0" smtClean="0"/>
              <a:t>"Butterworth's </a:t>
            </a:r>
          </a:p>
          <a:p>
            <a:pPr marL="0" indent="0">
              <a:buNone/>
            </a:pPr>
            <a:r>
              <a:rPr lang="en-GB" dirty="0" smtClean="0"/>
              <a:t>Jerusalem:  the </a:t>
            </a:r>
          </a:p>
          <a:p>
            <a:pPr marL="0" indent="0">
              <a:buNone/>
            </a:pPr>
            <a:r>
              <a:rPr lang="en-GB" dirty="0" smtClean="0"/>
              <a:t>full English"</a:t>
            </a:r>
          </a:p>
          <a:p>
            <a:pPr marL="0" indent="0">
              <a:buNone/>
            </a:pPr>
            <a:r>
              <a:rPr lang="en-GB" dirty="0" smtClean="0"/>
              <a:t>Paul Mason</a:t>
            </a:r>
          </a:p>
          <a:p>
            <a:pPr marL="0" indent="0">
              <a:buNone/>
            </a:pPr>
            <a:r>
              <a:rPr lang="en-GB" dirty="0" smtClean="0"/>
              <a:t>Friday, 18 Dec.</a:t>
            </a:r>
          </a:p>
          <a:p>
            <a:pPr marL="0" indent="0">
              <a:buNone/>
            </a:pPr>
            <a:r>
              <a:rPr lang="en-GB" dirty="0" smtClean="0"/>
              <a:t>2009.</a:t>
            </a:r>
          </a:p>
          <a:p>
            <a:pPr marL="0" indent="0">
              <a:buNone/>
            </a:pPr>
            <a:r>
              <a:rPr lang="en-GB" dirty="0" smtClean="0"/>
              <a:t>(Blog)</a:t>
            </a:r>
            <a:endParaRPr lang="en-GB" dirty="0"/>
          </a:p>
        </p:txBody>
      </p:sp>
      <p:pic>
        <p:nvPicPr>
          <p:cNvPr id="4" name="Picture 3"/>
          <p:cNvPicPr>
            <a:picLocks noChangeAspect="1"/>
          </p:cNvPicPr>
          <p:nvPr/>
        </p:nvPicPr>
        <p:blipFill rotWithShape="1">
          <a:blip r:embed="rId2"/>
          <a:srcRect t="27869"/>
          <a:stretch/>
        </p:blipFill>
        <p:spPr>
          <a:xfrm>
            <a:off x="3157563" y="1168400"/>
            <a:ext cx="9034437" cy="4923898"/>
          </a:xfrm>
          <a:prstGeom prst="rect">
            <a:avLst/>
          </a:prstGeom>
        </p:spPr>
      </p:pic>
    </p:spTree>
    <p:extLst>
      <p:ext uri="{BB962C8B-B14F-4D97-AF65-F5344CB8AC3E}">
        <p14:creationId xmlns:p14="http://schemas.microsoft.com/office/powerpoint/2010/main" val="191569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b="37946"/>
          <a:stretch/>
        </p:blipFill>
        <p:spPr>
          <a:xfrm>
            <a:off x="838200" y="668867"/>
            <a:ext cx="11329058" cy="4775200"/>
          </a:xfrm>
          <a:prstGeom prst="rect">
            <a:avLst/>
          </a:prstGeom>
        </p:spPr>
      </p:pic>
    </p:spTree>
    <p:extLst>
      <p:ext uri="{BB962C8B-B14F-4D97-AF65-F5344CB8AC3E}">
        <p14:creationId xmlns:p14="http://schemas.microsoft.com/office/powerpoint/2010/main" val="310163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046228" y="516467"/>
            <a:ext cx="9189351" cy="6341533"/>
          </a:xfrm>
          <a:prstGeom prst="rect">
            <a:avLst/>
          </a:prstGeom>
        </p:spPr>
      </p:pic>
    </p:spTree>
    <p:extLst>
      <p:ext uri="{BB962C8B-B14F-4D97-AF65-F5344CB8AC3E}">
        <p14:creationId xmlns:p14="http://schemas.microsoft.com/office/powerpoint/2010/main" val="367990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83140" y="625358"/>
            <a:ext cx="9825719" cy="5563775"/>
          </a:xfrm>
          <a:prstGeom prst="rect">
            <a:avLst/>
          </a:prstGeom>
        </p:spPr>
      </p:pic>
    </p:spTree>
    <p:extLst>
      <p:ext uri="{BB962C8B-B14F-4D97-AF65-F5344CB8AC3E}">
        <p14:creationId xmlns:p14="http://schemas.microsoft.com/office/powerpoint/2010/main" val="1912775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21135" y="770466"/>
            <a:ext cx="9745955" cy="2129499"/>
          </a:xfrm>
          <a:prstGeom prst="rect">
            <a:avLst/>
          </a:prstGeom>
        </p:spPr>
      </p:pic>
      <p:pic>
        <p:nvPicPr>
          <p:cNvPr id="5" name="Picture 4"/>
          <p:cNvPicPr>
            <a:picLocks noChangeAspect="1"/>
          </p:cNvPicPr>
          <p:nvPr/>
        </p:nvPicPr>
        <p:blipFill>
          <a:blip r:embed="rId3"/>
          <a:stretch>
            <a:fillRect/>
          </a:stretch>
        </p:blipFill>
        <p:spPr>
          <a:xfrm>
            <a:off x="910495" y="2692996"/>
            <a:ext cx="9130971" cy="4165004"/>
          </a:xfrm>
          <a:prstGeom prst="rect">
            <a:avLst/>
          </a:prstGeom>
        </p:spPr>
      </p:pic>
    </p:spTree>
    <p:extLst>
      <p:ext uri="{BB962C8B-B14F-4D97-AF65-F5344CB8AC3E}">
        <p14:creationId xmlns:p14="http://schemas.microsoft.com/office/powerpoint/2010/main" val="2349022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647273" y="821266"/>
            <a:ext cx="8538128" cy="3215481"/>
          </a:xfrm>
          <a:prstGeom prst="rect">
            <a:avLst/>
          </a:prstGeom>
        </p:spPr>
      </p:pic>
      <p:pic>
        <p:nvPicPr>
          <p:cNvPr id="5" name="Picture 4"/>
          <p:cNvPicPr>
            <a:picLocks noChangeAspect="1"/>
          </p:cNvPicPr>
          <p:nvPr/>
        </p:nvPicPr>
        <p:blipFill>
          <a:blip r:embed="rId3"/>
          <a:stretch>
            <a:fillRect/>
          </a:stretch>
        </p:blipFill>
        <p:spPr>
          <a:xfrm>
            <a:off x="1539027" y="4358480"/>
            <a:ext cx="8646374" cy="1483520"/>
          </a:xfrm>
          <a:prstGeom prst="rect">
            <a:avLst/>
          </a:prstGeom>
        </p:spPr>
      </p:pic>
    </p:spTree>
    <p:extLst>
      <p:ext uri="{BB962C8B-B14F-4D97-AF65-F5344CB8AC3E}">
        <p14:creationId xmlns:p14="http://schemas.microsoft.com/office/powerpoint/2010/main" val="2433047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single quote would you use from this review? </a:t>
            </a:r>
            <a:endParaRPr lang="en-GB" dirty="0"/>
          </a:p>
        </p:txBody>
      </p:sp>
      <p:sp>
        <p:nvSpPr>
          <p:cNvPr id="5" name="Content Placeholder 4"/>
          <p:cNvSpPr>
            <a:spLocks noGrp="1"/>
          </p:cNvSpPr>
          <p:nvPr>
            <p:ph idx="1"/>
          </p:nvPr>
        </p:nvSpPr>
        <p:spPr/>
        <p:txBody>
          <a:bodyPr/>
          <a:lstStyle/>
          <a:p>
            <a:pPr marL="0" indent="0">
              <a:buNone/>
            </a:pPr>
            <a:r>
              <a:rPr lang="en-GB" dirty="0" smtClean="0"/>
              <a:t>For example…</a:t>
            </a:r>
          </a:p>
          <a:p>
            <a:pPr marL="0" indent="0">
              <a:buNone/>
            </a:pPr>
            <a:r>
              <a:rPr lang="en-GB" dirty="0" smtClean="0"/>
              <a:t>In Rooster he has created one of the most compelling, complex and iconic characters in modern British theatre</a:t>
            </a:r>
          </a:p>
          <a:p>
            <a:pPr marL="0" indent="0">
              <a:buNone/>
            </a:pPr>
            <a:r>
              <a:rPr lang="en-GB" dirty="0" smtClean="0"/>
              <a:t/>
            </a:r>
            <a:br>
              <a:rPr lang="en-GB" dirty="0" smtClean="0"/>
            </a:br>
            <a:r>
              <a:rPr lang="en-GB" dirty="0" smtClean="0"/>
              <a:t>… capturing an era in British political and social life</a:t>
            </a:r>
          </a:p>
          <a:p>
            <a:pPr marL="0" indent="0">
              <a:buNone/>
            </a:pPr>
            <a:r>
              <a:rPr lang="en-GB" dirty="0" smtClean="0"/>
              <a:t/>
            </a:r>
            <a:br>
              <a:rPr lang="en-GB" dirty="0" smtClean="0"/>
            </a:br>
            <a:r>
              <a:rPr lang="en-GB" dirty="0" smtClean="0"/>
              <a:t>unflinching portrayal of real life in low-skill, low-pay, low-horizon England</a:t>
            </a:r>
            <a:endParaRPr lang="en-GB" dirty="0"/>
          </a:p>
        </p:txBody>
      </p:sp>
    </p:spTree>
    <p:extLst>
      <p:ext uri="{BB962C8B-B14F-4D97-AF65-F5344CB8AC3E}">
        <p14:creationId xmlns:p14="http://schemas.microsoft.com/office/powerpoint/2010/main" val="826140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review</a:t>
            </a:r>
          </a:p>
        </p:txBody>
      </p:sp>
      <p:sp>
        <p:nvSpPr>
          <p:cNvPr id="3" name="Content Placeholder 2"/>
          <p:cNvSpPr>
            <a:spLocks noGrp="1"/>
          </p:cNvSpPr>
          <p:nvPr>
            <p:ph idx="1"/>
          </p:nvPr>
        </p:nvSpPr>
        <p:spPr/>
        <p:txBody>
          <a:bodyPr>
            <a:normAutofit/>
          </a:bodyPr>
          <a:lstStyle/>
          <a:p>
            <a:r>
              <a:rPr lang="en-GB" sz="2000" dirty="0"/>
              <a:t>Jerusalem strains very hard for an effect it never manages to achieve, leaving us with the occasional amusing story, but far, far too much time spent with the sort of tedious drugheads whose presence in a play is meant to give us the feeling that what we are watching is 'edgy' and 'daring', but which can't help but be as boring as someone telling us "how out of it I was last night". The attempt to link the main character to the myths of old England never convinces and the play - which also tries very hard to be relevant to the moment by including many references to recent pop culture - will quickly become outdated. " England's green &amp; pleasant Land" may, in many ways be a desperate place today but Butterworth fails to find the cry of its despair.  (review from Good Reads)</a:t>
            </a:r>
          </a:p>
        </p:txBody>
      </p:sp>
    </p:spTree>
    <p:extLst>
      <p:ext uri="{BB962C8B-B14F-4D97-AF65-F5344CB8AC3E}">
        <p14:creationId xmlns:p14="http://schemas.microsoft.com/office/powerpoint/2010/main" val="264065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criticism</a:t>
            </a:r>
          </a:p>
        </p:txBody>
      </p:sp>
      <p:sp>
        <p:nvSpPr>
          <p:cNvPr id="3" name="Content Placeholder 2"/>
          <p:cNvSpPr>
            <a:spLocks noGrp="1"/>
          </p:cNvSpPr>
          <p:nvPr>
            <p:ph idx="1"/>
          </p:nvPr>
        </p:nvSpPr>
        <p:spPr/>
        <p:txBody>
          <a:bodyPr/>
          <a:lstStyle/>
          <a:p>
            <a:r>
              <a:rPr lang="en-GB" sz="2000" dirty="0"/>
              <a:t>Boring</a:t>
            </a:r>
          </a:p>
          <a:p>
            <a:r>
              <a:rPr lang="en-GB" sz="2000" dirty="0"/>
              <a:t>Unconvincing links with myth</a:t>
            </a:r>
          </a:p>
          <a:p>
            <a:r>
              <a:rPr lang="en-GB" sz="2000" dirty="0"/>
              <a:t>Will quickly become outdated</a:t>
            </a:r>
          </a:p>
          <a:p>
            <a:r>
              <a:rPr lang="en-GB" sz="2000" dirty="0"/>
              <a:t>Doesn’t accurately represent England as being a desperate place to live</a:t>
            </a:r>
          </a:p>
          <a:p>
            <a:endParaRPr lang="en-GB" dirty="0"/>
          </a:p>
        </p:txBody>
      </p:sp>
    </p:spTree>
    <p:extLst>
      <p:ext uri="{BB962C8B-B14F-4D97-AF65-F5344CB8AC3E}">
        <p14:creationId xmlns:p14="http://schemas.microsoft.com/office/powerpoint/2010/main" val="333845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sz="quarter" idx="4294967295"/>
          </p:nvPr>
        </p:nvSpPr>
        <p:spPr/>
        <p:txBody>
          <a:bodyPr>
            <a:normAutofit/>
          </a:bodyPr>
          <a:lstStyle/>
          <a:p>
            <a:endParaRPr lang="en-GB" dirty="0"/>
          </a:p>
        </p:txBody>
      </p:sp>
      <p:sp>
        <p:nvSpPr>
          <p:cNvPr id="4" name="Rectangle 3"/>
          <p:cNvSpPr/>
          <p:nvPr/>
        </p:nvSpPr>
        <p:spPr>
          <a:xfrm>
            <a:off x="1895912" y="2274837"/>
            <a:ext cx="7248088" cy="3416320"/>
          </a:xfrm>
          <a:prstGeom prst="rect">
            <a:avLst/>
          </a:prstGeom>
        </p:spPr>
        <p:txBody>
          <a:bodyPr wrap="square">
            <a:spAutoFit/>
          </a:bodyPr>
          <a:lstStyle/>
          <a:p>
            <a:pPr marL="285750" indent="-285750">
              <a:buFont typeface="Arial" panose="020B0604020202020204" pitchFamily="34" charset="0"/>
              <a:buChar char="•"/>
            </a:pPr>
            <a:r>
              <a:rPr lang="en-GB" sz="2400" dirty="0"/>
              <a:t>Read the two pages allocated to you.</a:t>
            </a:r>
          </a:p>
          <a:p>
            <a:pPr marL="285750" indent="-285750">
              <a:buFont typeface="Arial" panose="020B0604020202020204" pitchFamily="34" charset="0"/>
              <a:buChar char="•"/>
            </a:pPr>
            <a:r>
              <a:rPr lang="en-GB" sz="2400" dirty="0"/>
              <a:t>Summarise in one sentence</a:t>
            </a:r>
          </a:p>
          <a:p>
            <a:pPr marL="285750" indent="-285750">
              <a:buFont typeface="Arial" panose="020B0604020202020204" pitchFamily="34" charset="0"/>
              <a:buChar char="•"/>
            </a:pPr>
            <a:r>
              <a:rPr lang="en-GB" sz="2400" dirty="0"/>
              <a:t>If you were set this as an extract, </a:t>
            </a:r>
          </a:p>
          <a:p>
            <a:pPr marL="285750" indent="-285750">
              <a:buFont typeface="Arial" panose="020B0604020202020204" pitchFamily="34" charset="0"/>
              <a:buChar char="•"/>
            </a:pPr>
            <a:r>
              <a:rPr lang="en-GB" sz="2400" dirty="0"/>
              <a:t>what </a:t>
            </a:r>
            <a:r>
              <a:rPr lang="en-GB" sz="2400" dirty="0">
                <a:solidFill>
                  <a:srgbClr val="FF0000"/>
                </a:solidFill>
              </a:rPr>
              <a:t>Must</a:t>
            </a:r>
            <a:r>
              <a:rPr lang="en-GB" sz="2400" dirty="0"/>
              <a:t> you write about</a:t>
            </a:r>
          </a:p>
          <a:p>
            <a:pPr marL="285750" indent="-285750">
              <a:buFont typeface="Arial" panose="020B0604020202020204" pitchFamily="34" charset="0"/>
              <a:buChar char="•"/>
            </a:pPr>
            <a:r>
              <a:rPr lang="en-GB" sz="2400" dirty="0"/>
              <a:t>What </a:t>
            </a:r>
            <a:r>
              <a:rPr lang="en-GB" sz="2400" dirty="0">
                <a:solidFill>
                  <a:srgbClr val="FF0000"/>
                </a:solidFill>
              </a:rPr>
              <a:t>should</a:t>
            </a:r>
            <a:r>
              <a:rPr lang="en-GB" sz="2400" dirty="0"/>
              <a:t> you write about</a:t>
            </a:r>
          </a:p>
          <a:p>
            <a:pPr marL="285750" indent="-285750">
              <a:buFont typeface="Arial" panose="020B0604020202020204" pitchFamily="34" charset="0"/>
              <a:buChar char="•"/>
            </a:pPr>
            <a:r>
              <a:rPr lang="en-GB" sz="2400" dirty="0"/>
              <a:t>What </a:t>
            </a:r>
            <a:r>
              <a:rPr lang="en-GB" sz="2400" dirty="0">
                <a:solidFill>
                  <a:srgbClr val="FF0000"/>
                </a:solidFill>
              </a:rPr>
              <a:t>could</a:t>
            </a:r>
            <a:r>
              <a:rPr lang="en-GB" sz="2400" dirty="0"/>
              <a:t> you write about?</a:t>
            </a:r>
          </a:p>
          <a:p>
            <a:pPr marL="285750" indent="-285750">
              <a:buFont typeface="Arial" panose="020B0604020202020204" pitchFamily="34" charset="0"/>
              <a:buChar char="•"/>
            </a:pPr>
            <a:r>
              <a:rPr lang="en-GB" sz="2400" dirty="0"/>
              <a:t>Remember:  you are always thinking about context, stylistic analysis, dramatic features, discourse etc.</a:t>
            </a:r>
          </a:p>
        </p:txBody>
      </p:sp>
    </p:spTree>
    <p:extLst>
      <p:ext uri="{BB962C8B-B14F-4D97-AF65-F5344CB8AC3E}">
        <p14:creationId xmlns:p14="http://schemas.microsoft.com/office/powerpoint/2010/main" val="1345540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Write a 138 word review to counter this….</a:t>
            </a:r>
          </a:p>
        </p:txBody>
      </p:sp>
      <p:sp>
        <p:nvSpPr>
          <p:cNvPr id="3" name="Content Placeholder 2"/>
          <p:cNvSpPr>
            <a:spLocks noGrp="1"/>
          </p:cNvSpPr>
          <p:nvPr>
            <p:ph idx="1"/>
          </p:nvPr>
        </p:nvSpPr>
        <p:spPr/>
        <p:txBody>
          <a:bodyPr/>
          <a:lstStyle/>
          <a:p>
            <a:r>
              <a:rPr lang="en-GB" sz="2000" dirty="0"/>
              <a:t>General audience - accessible</a:t>
            </a:r>
          </a:p>
          <a:p>
            <a:r>
              <a:rPr lang="en-GB" sz="2000" dirty="0"/>
              <a:t>Features of spoken discourse and more formal writerly features</a:t>
            </a:r>
          </a:p>
          <a:p>
            <a:r>
              <a:rPr lang="en-GB" sz="2000" dirty="0"/>
              <a:t>Paraphrase from the text, from critical reviews or interviews to support your points</a:t>
            </a:r>
          </a:p>
          <a:p>
            <a:r>
              <a:rPr lang="en-GB" sz="2000" dirty="0"/>
              <a:t>Purpose: to persuade, and inform</a:t>
            </a:r>
          </a:p>
          <a:p>
            <a:pPr marL="0" indent="0">
              <a:buNone/>
            </a:pPr>
            <a:endParaRPr lang="en-GB" dirty="0"/>
          </a:p>
        </p:txBody>
      </p:sp>
    </p:spTree>
    <p:extLst>
      <p:ext uri="{BB962C8B-B14F-4D97-AF65-F5344CB8AC3E}">
        <p14:creationId xmlns:p14="http://schemas.microsoft.com/office/powerpoint/2010/main" val="4031930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details….</a:t>
            </a:r>
          </a:p>
        </p:txBody>
      </p:sp>
      <p:sp>
        <p:nvSpPr>
          <p:cNvPr id="3" name="Content Placeholder 2"/>
          <p:cNvSpPr>
            <a:spLocks noGrp="1"/>
          </p:cNvSpPr>
          <p:nvPr>
            <p:ph idx="1"/>
          </p:nvPr>
        </p:nvSpPr>
        <p:spPr/>
        <p:txBody>
          <a:bodyPr>
            <a:noAutofit/>
          </a:bodyPr>
          <a:lstStyle/>
          <a:p>
            <a:r>
              <a:rPr lang="en-GB" sz="2000" dirty="0"/>
              <a:t>Verb use personifies the text and England – rhetorical flourish</a:t>
            </a:r>
          </a:p>
          <a:p>
            <a:r>
              <a:rPr lang="en-GB" sz="2000" dirty="0"/>
              <a:t>Use of inclusive first person plural pronoun (“us”)</a:t>
            </a:r>
          </a:p>
          <a:p>
            <a:r>
              <a:rPr lang="en-GB" sz="2000" dirty="0"/>
              <a:t>Repetition for persuasion and emphasis (“far, far too much”)</a:t>
            </a:r>
          </a:p>
          <a:p>
            <a:r>
              <a:rPr lang="en-GB" sz="2000" dirty="0"/>
              <a:t>Non-standard grammar (adjective “occasional” replacing adverb “occasionally”) indicating the register of this review</a:t>
            </a:r>
          </a:p>
          <a:p>
            <a:r>
              <a:rPr lang="en-GB" sz="2000" dirty="0"/>
              <a:t>Lexical clusters of boredom (“tedious” “boring”), effort (“tries very hard”, “strains” “attempt”) and failure (“never manages to achieve” “fails to find”)  - central message of this review</a:t>
            </a:r>
          </a:p>
          <a:p>
            <a:r>
              <a:rPr lang="en-GB" sz="2000" dirty="0"/>
              <a:t>Antithetical sentence structure, marked by repeated use of subordinating conjunction (“is meant to… but”  “England’s green… but Butterworth”):  suggesting a balanced, researched argument</a:t>
            </a:r>
          </a:p>
        </p:txBody>
      </p:sp>
    </p:spTree>
    <p:extLst>
      <p:ext uri="{BB962C8B-B14F-4D97-AF65-F5344CB8AC3E}">
        <p14:creationId xmlns:p14="http://schemas.microsoft.com/office/powerpoint/2010/main" val="659329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B.K.</a:t>
            </a:r>
            <a:endParaRPr lang="en-GB" dirty="0"/>
          </a:p>
        </p:txBody>
      </p:sp>
      <p:pic>
        <p:nvPicPr>
          <p:cNvPr id="5" name="Content Placeholder 4" descr="The Wright Wreport: Mark Rylance Is the Biggest Attraction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3345" y="1690688"/>
            <a:ext cx="2009723" cy="2955476"/>
          </a:xfrm>
        </p:spPr>
      </p:pic>
      <p:sp>
        <p:nvSpPr>
          <p:cNvPr id="4" name="Rectangle 3"/>
          <p:cNvSpPr/>
          <p:nvPr/>
        </p:nvSpPr>
        <p:spPr>
          <a:xfrm>
            <a:off x="4350707" y="2154634"/>
            <a:ext cx="6096000" cy="3693319"/>
          </a:xfrm>
          <a:prstGeom prst="rect">
            <a:avLst/>
          </a:prstGeom>
        </p:spPr>
        <p:txBody>
          <a:bodyPr>
            <a:spAutoFit/>
          </a:bodyPr>
          <a:lstStyle/>
          <a:p>
            <a:r>
              <a:rPr lang="en-GB" dirty="0">
                <a:latin typeface="Calibri" panose="020F0502020204030204" pitchFamily="34" charset="0"/>
              </a:rPr>
              <a:t>Unlike the popular West-End plays that are so censored and idealistic that you wonder if you are watching a brightly-lit dream, Jerusalem is able to present a way of life that is much closer to how proper-English people live in the modern day. Characters are developed and intriguing- capturing ‘mainstream figures in the real English workforce’ but making them fascinating depictions of types we all know. Johnny Byron is anything but boring, with wonderfully constructed monologues so bizarre that you start to wonder if they’re true. It is a play with light and shade, a perfect capsule of modern English life; toying with the relationship between old and young, and challenging anyone’s preconceptions of theatre</a:t>
            </a:r>
            <a:r>
              <a:rPr lang="en-GB" dirty="0" smtClean="0">
                <a:latin typeface="Calibri" panose="020F0502020204030204" pitchFamily="34" charset="0"/>
              </a:rPr>
              <a:t>.</a:t>
            </a:r>
          </a:p>
          <a:p>
            <a:endParaRPr lang="en-GB" b="0" i="0" dirty="0">
              <a:effectLst/>
              <a:latin typeface="Calibri" panose="020F0502020204030204" pitchFamily="34" charset="0"/>
            </a:endParaRPr>
          </a:p>
        </p:txBody>
      </p:sp>
      <p:sp>
        <p:nvSpPr>
          <p:cNvPr id="6" name="TextBox 5"/>
          <p:cNvSpPr txBox="1"/>
          <p:nvPr/>
        </p:nvSpPr>
        <p:spPr>
          <a:xfrm>
            <a:off x="838200" y="4972833"/>
            <a:ext cx="3157603" cy="646331"/>
          </a:xfrm>
          <a:prstGeom prst="rect">
            <a:avLst/>
          </a:prstGeom>
          <a:noFill/>
        </p:spPr>
        <p:txBody>
          <a:bodyPr wrap="square" rtlCol="0">
            <a:spAutoFit/>
          </a:bodyPr>
          <a:lstStyle/>
          <a:p>
            <a:r>
              <a:rPr lang="en-GB" dirty="0" smtClean="0"/>
              <a:t>Jerusalem:  presenting “proper-English people”?</a:t>
            </a:r>
            <a:endParaRPr lang="en-GB" dirty="0"/>
          </a:p>
        </p:txBody>
      </p:sp>
    </p:spTree>
    <p:extLst>
      <p:ext uri="{BB962C8B-B14F-4D97-AF65-F5344CB8AC3E}">
        <p14:creationId xmlns:p14="http://schemas.microsoft.com/office/powerpoint/2010/main" val="262586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 TB</a:t>
            </a:r>
            <a:endParaRPr lang="en-GB" dirty="0"/>
          </a:p>
        </p:txBody>
      </p:sp>
      <p:pic>
        <p:nvPicPr>
          <p:cNvPr id="4" name="Content Placeholder 3"/>
          <p:cNvPicPr>
            <a:picLocks noGrp="1" noChangeAspect="1"/>
          </p:cNvPicPr>
          <p:nvPr>
            <p:ph idx="1"/>
          </p:nvPr>
        </p:nvPicPr>
        <p:blipFill>
          <a:blip r:embed="rId2"/>
          <a:stretch>
            <a:fillRect/>
          </a:stretch>
        </p:blipFill>
        <p:spPr>
          <a:xfrm>
            <a:off x="2267211" y="1185642"/>
            <a:ext cx="7603299" cy="5591387"/>
          </a:xfrm>
          <a:prstGeom prst="rect">
            <a:avLst/>
          </a:prstGeom>
        </p:spPr>
      </p:pic>
    </p:spTree>
    <p:extLst>
      <p:ext uri="{BB962C8B-B14F-4D97-AF65-F5344CB8AC3E}">
        <p14:creationId xmlns:p14="http://schemas.microsoft.com/office/powerpoint/2010/main" val="232500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DW</a:t>
            </a:r>
            <a:endParaRPr lang="en-GB" dirty="0"/>
          </a:p>
        </p:txBody>
      </p:sp>
      <p:sp>
        <p:nvSpPr>
          <p:cNvPr id="3" name="Content Placeholder 2"/>
          <p:cNvSpPr>
            <a:spLocks noGrp="1"/>
          </p:cNvSpPr>
          <p:nvPr>
            <p:ph idx="1"/>
          </p:nvPr>
        </p:nvSpPr>
        <p:spPr>
          <a:xfrm>
            <a:off x="5047990" y="1412266"/>
            <a:ext cx="5980134" cy="4351338"/>
          </a:xfrm>
        </p:spPr>
        <p:txBody>
          <a:bodyPr>
            <a:normAutofit fontScale="85000" lnSpcReduction="20000"/>
          </a:bodyPr>
          <a:lstStyle/>
          <a:p>
            <a:r>
              <a:rPr lang="en-GB" dirty="0"/>
              <a:t>L</a:t>
            </a:r>
            <a:r>
              <a:rPr lang="en-GB" dirty="0" smtClean="0"/>
              <a:t>ooking </a:t>
            </a:r>
            <a:r>
              <a:rPr lang="en-GB" dirty="0"/>
              <a:t>at any piece of media builds a representation of life </a:t>
            </a:r>
            <a:r>
              <a:rPr lang="en-GB" dirty="0" smtClean="0"/>
              <a:t>and it </a:t>
            </a:r>
            <a:r>
              <a:rPr lang="en-GB" dirty="0"/>
              <a:t>is important to understand the variation of this subject. This variation, and the divisions that come with it is something that Butterworth expertly betrays within his play Jerusalem. He </a:t>
            </a:r>
            <a:r>
              <a:rPr lang="en-GB" dirty="0" smtClean="0"/>
              <a:t>beautifully </a:t>
            </a:r>
            <a:r>
              <a:rPr lang="en-GB" dirty="0"/>
              <a:t>creates a world where everything, from low life drug dealers, wannabe DJs, confused professors and even the setting itself has a unexpected and hidden depth. The supernatural is woven with the mundane. The wise within the foolish and the tragic within the comedic. An unexpectedly complex play filled with wonderfully human characters. And most certainly not edgy</a:t>
            </a:r>
            <a:r>
              <a:rPr lang="en-GB" dirty="0" smtClean="0"/>
              <a:t>. A1</a:t>
            </a:r>
            <a:endParaRPr lang="en-GB" dirty="0"/>
          </a:p>
          <a:p>
            <a:endParaRPr lang="en-GB" dirty="0"/>
          </a:p>
        </p:txBody>
      </p:sp>
      <p:pic>
        <p:nvPicPr>
          <p:cNvPr id="4" name="Picture 3" descr="The Wright Wreport: A Way Out of the Chaos for Theater Lov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430" y="1899270"/>
            <a:ext cx="3377330" cy="3377330"/>
          </a:xfrm>
          <a:prstGeom prst="rect">
            <a:avLst/>
          </a:prstGeom>
        </p:spPr>
      </p:pic>
      <p:sp>
        <p:nvSpPr>
          <p:cNvPr id="5" name="TextBox 4"/>
          <p:cNvSpPr txBox="1"/>
          <p:nvPr/>
        </p:nvSpPr>
        <p:spPr>
          <a:xfrm>
            <a:off x="1254430" y="5486400"/>
            <a:ext cx="3492934" cy="646331"/>
          </a:xfrm>
          <a:prstGeom prst="rect">
            <a:avLst/>
          </a:prstGeom>
          <a:noFill/>
        </p:spPr>
        <p:txBody>
          <a:bodyPr wrap="square" rtlCol="0">
            <a:spAutoFit/>
          </a:bodyPr>
          <a:lstStyle/>
          <a:p>
            <a:r>
              <a:rPr lang="en-GB" dirty="0" smtClean="0"/>
              <a:t>Johnny:  the supernatural woven with the mundane</a:t>
            </a:r>
            <a:endParaRPr lang="en-GB" dirty="0"/>
          </a:p>
        </p:txBody>
      </p:sp>
    </p:spTree>
    <p:extLst>
      <p:ext uri="{BB962C8B-B14F-4D97-AF65-F5344CB8AC3E}">
        <p14:creationId xmlns:p14="http://schemas.microsoft.com/office/powerpoint/2010/main" val="191327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 CS</a:t>
            </a:r>
            <a:endParaRPr lang="en-GB" dirty="0"/>
          </a:p>
        </p:txBody>
      </p:sp>
      <p:sp>
        <p:nvSpPr>
          <p:cNvPr id="3" name="Content Placeholder 2"/>
          <p:cNvSpPr>
            <a:spLocks noGrp="1"/>
          </p:cNvSpPr>
          <p:nvPr>
            <p:ph idx="1"/>
          </p:nvPr>
        </p:nvSpPr>
        <p:spPr>
          <a:xfrm>
            <a:off x="5787024" y="1825625"/>
            <a:ext cx="5566775" cy="4351338"/>
          </a:xfrm>
        </p:spPr>
        <p:txBody>
          <a:bodyPr>
            <a:normAutofit fontScale="70000" lnSpcReduction="20000"/>
          </a:bodyPr>
          <a:lstStyle/>
          <a:p>
            <a:r>
              <a:rPr lang="en-GB" dirty="0"/>
              <a:t>Jerusalem conveys are variety of complex characters, each of which bring something new to the play. The story successfully entertains the audience with its mainly light tone but also shocks them by the constant strong swearing. The main character, Johnny Byron, brings the story together through showing the craziness of his dysfunctional world. Whilst being a problematic character, Johnny is depicted as some sort of distorted father figure and is thought of as a safe escape in many young people’s lives. This conveys how incredible his character really is as he brings all other characters together, enhancing their personalities. Another interesting element of the play is how the characters interact with each other differently depending on who is around them. Overall, Jerusalem is an intricate yet compelling play.</a:t>
            </a:r>
          </a:p>
          <a:p>
            <a:endParaRPr lang="en-GB" dirty="0"/>
          </a:p>
        </p:txBody>
      </p:sp>
      <p:pic>
        <p:nvPicPr>
          <p:cNvPr id="5" name="Picture 4" descr="Jerusalem (play)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12" y="1690688"/>
            <a:ext cx="2095500" cy="2933700"/>
          </a:xfrm>
          <a:prstGeom prst="rect">
            <a:avLst/>
          </a:prstGeom>
        </p:spPr>
      </p:pic>
      <p:sp>
        <p:nvSpPr>
          <p:cNvPr id="6" name="TextBox 5"/>
          <p:cNvSpPr txBox="1"/>
          <p:nvPr/>
        </p:nvSpPr>
        <p:spPr>
          <a:xfrm>
            <a:off x="1279743" y="5047989"/>
            <a:ext cx="3820438" cy="369332"/>
          </a:xfrm>
          <a:prstGeom prst="rect">
            <a:avLst/>
          </a:prstGeom>
          <a:noFill/>
        </p:spPr>
        <p:txBody>
          <a:bodyPr wrap="square" rtlCol="0">
            <a:spAutoFit/>
          </a:bodyPr>
          <a:lstStyle/>
          <a:p>
            <a:r>
              <a:rPr lang="en-GB" b="1" dirty="0" smtClean="0"/>
              <a:t>Johnny:  the green man of Jerusalem</a:t>
            </a:r>
            <a:endParaRPr lang="en-GB" b="1" dirty="0"/>
          </a:p>
        </p:txBody>
      </p:sp>
    </p:spTree>
    <p:extLst>
      <p:ext uri="{BB962C8B-B14F-4D97-AF65-F5344CB8AC3E}">
        <p14:creationId xmlns:p14="http://schemas.microsoft.com/office/powerpoint/2010/main" val="269453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248404" y="1825625"/>
            <a:ext cx="6105395" cy="4351338"/>
          </a:xfrm>
        </p:spPr>
        <p:txBody>
          <a:bodyPr>
            <a:normAutofit fontScale="70000" lnSpcReduction="20000"/>
          </a:bodyPr>
          <a:lstStyle/>
          <a:p>
            <a:r>
              <a:rPr lang="en-US" u="sng" dirty="0"/>
              <a:t>Review of Jerusalem: by Millie W</a:t>
            </a:r>
            <a:endParaRPr lang="en-GB" dirty="0"/>
          </a:p>
          <a:p>
            <a:r>
              <a:rPr lang="en-US" dirty="0"/>
              <a:t>Jerusalem portrays an accurate representation of Britain from a social class of “various no hopers, low life’s, teenage runaways and misfits in a semi-rural England” led by Johnny Rooster Byron who is an “antisocial </a:t>
            </a:r>
            <a:r>
              <a:rPr lang="en-GB" dirty="0"/>
              <a:t>entrepreneur</a:t>
            </a:r>
            <a:r>
              <a:rPr lang="en-US" dirty="0"/>
              <a:t>” that throughout the play, symbolizes a “force of nature and embodies magic”. Butterworth employs and edgy group of characters to illustrate the struggle of real life from the perspective of “low skilled, low payed, low horizon people”. The use of mythical connections to Old England through Johnny Byron’s recurring stories of giants and werewolves creates an engaging yet comical tone of the unpredictable nature of life in Rural England. Overall, Jerusalem is a very educated play constructed with a contrast between realism and bold mythical elements. </a:t>
            </a:r>
            <a:r>
              <a:rPr lang="en-US" dirty="0" smtClean="0"/>
              <a:t>A1</a:t>
            </a:r>
            <a:endParaRPr lang="en-GB" dirty="0"/>
          </a:p>
          <a:p>
            <a:endParaRPr lang="en-GB" dirty="0"/>
          </a:p>
        </p:txBody>
      </p:sp>
      <p:pic>
        <p:nvPicPr>
          <p:cNvPr id="4" name="Picture 3" descr="UKIP didn't invent English nationalism – it's been brew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768" y="2507189"/>
            <a:ext cx="3393440" cy="2545080"/>
          </a:xfrm>
          <a:prstGeom prst="rect">
            <a:avLst/>
          </a:prstGeom>
        </p:spPr>
      </p:pic>
      <p:sp>
        <p:nvSpPr>
          <p:cNvPr id="5" name="TextBox 4"/>
          <p:cNvSpPr txBox="1"/>
          <p:nvPr/>
        </p:nvSpPr>
        <p:spPr>
          <a:xfrm>
            <a:off x="1352811" y="5323562"/>
            <a:ext cx="3546397" cy="646331"/>
          </a:xfrm>
          <a:prstGeom prst="rect">
            <a:avLst/>
          </a:prstGeom>
          <a:noFill/>
        </p:spPr>
        <p:txBody>
          <a:bodyPr wrap="square" rtlCol="0">
            <a:spAutoFit/>
          </a:bodyPr>
          <a:lstStyle/>
          <a:p>
            <a:r>
              <a:rPr lang="en-GB" dirty="0" smtClean="0"/>
              <a:t>A world of the </a:t>
            </a:r>
            <a:r>
              <a:rPr lang="en-US" dirty="0"/>
              <a:t>low skilled, low </a:t>
            </a:r>
            <a:r>
              <a:rPr lang="en-US" dirty="0" smtClean="0"/>
              <a:t>paid</a:t>
            </a:r>
            <a:r>
              <a:rPr lang="en-US" dirty="0"/>
              <a:t>, low </a:t>
            </a:r>
            <a:r>
              <a:rPr lang="en-US" dirty="0" smtClean="0"/>
              <a:t>horizon…</a:t>
            </a:r>
            <a:r>
              <a:rPr lang="en-GB" dirty="0" smtClean="0"/>
              <a:t> </a:t>
            </a:r>
            <a:endParaRPr lang="en-GB" dirty="0"/>
          </a:p>
        </p:txBody>
      </p:sp>
    </p:spTree>
    <p:extLst>
      <p:ext uri="{BB962C8B-B14F-4D97-AF65-F5344CB8AC3E}">
        <p14:creationId xmlns:p14="http://schemas.microsoft.com/office/powerpoint/2010/main" val="71122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 P. A1</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766470" y="2058966"/>
            <a:ext cx="8659060" cy="3490064"/>
          </a:xfrm>
          <a:prstGeom prst="rect">
            <a:avLst/>
          </a:prstGeom>
        </p:spPr>
      </p:pic>
    </p:spTree>
    <p:extLst>
      <p:ext uri="{BB962C8B-B14F-4D97-AF65-F5344CB8AC3E}">
        <p14:creationId xmlns:p14="http://schemas.microsoft.com/office/powerpoint/2010/main" val="288506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Looking at p 67-69</a:t>
            </a:r>
            <a:endParaRPr lang="en-GB" dirty="0"/>
          </a:p>
        </p:txBody>
      </p:sp>
      <p:sp>
        <p:nvSpPr>
          <p:cNvPr id="3" name="Content Placeholder 2"/>
          <p:cNvSpPr>
            <a:spLocks noGrp="1"/>
          </p:cNvSpPr>
          <p:nvPr>
            <p:ph idx="1"/>
          </p:nvPr>
        </p:nvSpPr>
        <p:spPr>
          <a:xfrm>
            <a:off x="838200" y="1440493"/>
            <a:ext cx="10515600" cy="4736470"/>
          </a:xfrm>
        </p:spPr>
        <p:txBody>
          <a:bodyPr>
            <a:normAutofit fontScale="62500" lnSpcReduction="20000"/>
          </a:bodyPr>
          <a:lstStyle/>
          <a:p>
            <a:r>
              <a:rPr lang="en-GB" b="1" dirty="0" smtClean="0">
                <a:solidFill>
                  <a:srgbClr val="FF0000"/>
                </a:solidFill>
              </a:rPr>
              <a:t>Group One: </a:t>
            </a:r>
            <a:r>
              <a:rPr lang="en-GB" b="1" dirty="0" smtClean="0"/>
              <a:t>Dramatic Performance</a:t>
            </a:r>
            <a:r>
              <a:rPr lang="en-GB" b="1" dirty="0"/>
              <a:t>;</a:t>
            </a:r>
            <a:r>
              <a:rPr lang="en-GB" dirty="0"/>
              <a:t>  </a:t>
            </a:r>
            <a:r>
              <a:rPr lang="en-GB" dirty="0" err="1"/>
              <a:t>Eg</a:t>
            </a:r>
            <a:r>
              <a:rPr lang="en-GB" dirty="0"/>
              <a:t>  The volume of the speech. The speed of the speech.   The use of paralinguistic elements (gestures, facial expressions) The use of pauses to build suspense, for example</a:t>
            </a:r>
            <a:r>
              <a:rPr lang="en-GB" dirty="0" smtClean="0"/>
              <a:t>.</a:t>
            </a:r>
            <a:r>
              <a:rPr lang="en-GB" b="1" dirty="0"/>
              <a:t> Stage Directions.</a:t>
            </a:r>
            <a:r>
              <a:rPr lang="en-GB" dirty="0"/>
              <a:t> E.g. Instructions for the actor (delivery, volume, pace) Instructions for the director (lighting, weather, set, sound) The level of detail within the directions Lexical patterns within the </a:t>
            </a:r>
            <a:r>
              <a:rPr lang="en-GB" dirty="0" smtClean="0"/>
              <a:t>directions </a:t>
            </a:r>
            <a:r>
              <a:rPr lang="en-GB" b="1" dirty="0"/>
              <a:t>Stage Effects</a:t>
            </a:r>
            <a:r>
              <a:rPr lang="en-GB" dirty="0"/>
              <a:t>:  Lighting. Sound. Music. </a:t>
            </a:r>
            <a:r>
              <a:rPr lang="en-GB" dirty="0" smtClean="0"/>
              <a:t>Use </a:t>
            </a:r>
            <a:r>
              <a:rPr lang="en-GB" dirty="0"/>
              <a:t>of props. Set design</a:t>
            </a:r>
            <a:endParaRPr lang="en-GB" dirty="0" smtClean="0"/>
          </a:p>
          <a:p>
            <a:r>
              <a:rPr lang="en-GB" b="1" dirty="0" smtClean="0">
                <a:solidFill>
                  <a:srgbClr val="FF0000"/>
                </a:solidFill>
              </a:rPr>
              <a:t>Group Two:  </a:t>
            </a:r>
            <a:r>
              <a:rPr lang="en-GB" b="1" dirty="0"/>
              <a:t>Stylistics.</a:t>
            </a:r>
            <a:r>
              <a:rPr lang="en-GB" dirty="0"/>
              <a:t> </a:t>
            </a:r>
            <a:r>
              <a:rPr lang="en-GB" dirty="0" err="1"/>
              <a:t>Eg</a:t>
            </a:r>
            <a:r>
              <a:rPr lang="en-GB" dirty="0"/>
              <a:t>. Patterns of words (lexis</a:t>
            </a:r>
            <a:r>
              <a:rPr lang="en-GB" dirty="0" smtClean="0"/>
              <a:t>).patterns </a:t>
            </a:r>
            <a:r>
              <a:rPr lang="en-GB" dirty="0"/>
              <a:t>of sentences (“parallelism”) patterns of sound (“phonetic parallelism”) unusual use of words (“lexical deviation”) </a:t>
            </a:r>
            <a:r>
              <a:rPr lang="en-GB" dirty="0" smtClean="0"/>
              <a:t>unusual </a:t>
            </a:r>
            <a:r>
              <a:rPr lang="en-GB" dirty="0"/>
              <a:t>use grammar (“syntactical deviation”) unusual ways of presenting the words (“</a:t>
            </a:r>
            <a:r>
              <a:rPr lang="en-GB" dirty="0" err="1"/>
              <a:t>graphological</a:t>
            </a:r>
            <a:r>
              <a:rPr lang="en-GB" dirty="0"/>
              <a:t> deviation</a:t>
            </a:r>
            <a:r>
              <a:rPr lang="en-GB" dirty="0" smtClean="0"/>
              <a:t>”). </a:t>
            </a:r>
            <a:r>
              <a:rPr lang="en-GB" b="1" dirty="0"/>
              <a:t>Discourse.</a:t>
            </a:r>
            <a:r>
              <a:rPr lang="en-GB" dirty="0"/>
              <a:t> </a:t>
            </a:r>
            <a:r>
              <a:rPr lang="en-GB" dirty="0" err="1"/>
              <a:t>Eg</a:t>
            </a:r>
            <a:r>
              <a:rPr lang="en-GB" dirty="0"/>
              <a:t>. instrumental power v influential power.</a:t>
            </a:r>
            <a:r>
              <a:rPr lang="en-GB" b="1" dirty="0"/>
              <a:t> </a:t>
            </a:r>
            <a:r>
              <a:rPr lang="en-GB" dirty="0"/>
              <a:t>Interruptions. Use of rhetorical devices. agenda setting. use of discourse markers to hold the floor. allocating the next speaker.  Adjacency pairs.   Terms of address.   Turn taking etc.   Types of utterances:  private conversation v public speech, quoted </a:t>
            </a:r>
            <a:r>
              <a:rPr lang="en-GB" dirty="0" smtClean="0"/>
              <a:t>lines</a:t>
            </a:r>
          </a:p>
          <a:p>
            <a:r>
              <a:rPr lang="en-GB" b="1" dirty="0" smtClean="0">
                <a:solidFill>
                  <a:srgbClr val="FF0000"/>
                </a:solidFill>
              </a:rPr>
              <a:t>Group Three: </a:t>
            </a:r>
            <a:r>
              <a:rPr lang="en-GB" b="1" dirty="0"/>
              <a:t>Context – </a:t>
            </a:r>
            <a:r>
              <a:rPr lang="en-GB" dirty="0"/>
              <a:t>connection to the rest of the play – repeated themes, patterns, imagery, lexis </a:t>
            </a:r>
            <a:r>
              <a:rPr lang="en-GB" dirty="0" smtClean="0"/>
              <a:t>etc.  </a:t>
            </a:r>
            <a:r>
              <a:rPr lang="en-GB" b="1" dirty="0" smtClean="0"/>
              <a:t>Production </a:t>
            </a:r>
            <a:r>
              <a:rPr lang="en-GB" b="1" dirty="0"/>
              <a:t>and critical reception</a:t>
            </a:r>
            <a:r>
              <a:rPr lang="en-GB" dirty="0"/>
              <a:t> </a:t>
            </a:r>
            <a:r>
              <a:rPr lang="en-GB" dirty="0" err="1"/>
              <a:t>eg</a:t>
            </a:r>
            <a:r>
              <a:rPr lang="en-GB" dirty="0"/>
              <a:t>. Set of the original and subsequent productions. Costume of productions – costume changes etc. Directorial decisions:  placing of the actors on the stage (proxemics). Directorial decisions:  about the delivery of the lines, about timings. Theatrical reviews of the time. Interviews with </a:t>
            </a:r>
            <a:r>
              <a:rPr lang="en-GB" dirty="0" smtClean="0"/>
              <a:t>author/director/actors. </a:t>
            </a:r>
            <a:r>
              <a:rPr lang="en-GB" b="1" dirty="0"/>
              <a:t>Dramatic conventions.</a:t>
            </a:r>
            <a:r>
              <a:rPr lang="en-GB" dirty="0"/>
              <a:t> </a:t>
            </a:r>
            <a:r>
              <a:rPr lang="en-GB" dirty="0" err="1"/>
              <a:t>Eg</a:t>
            </a:r>
            <a:r>
              <a:rPr lang="en-GB" dirty="0"/>
              <a:t>. The use of the soliloquy. The use of stichomythia. The use of the chorus. The use of mime. The use of split stage etc. Exits and </a:t>
            </a:r>
            <a:r>
              <a:rPr lang="en-GB" dirty="0" smtClean="0"/>
              <a:t>entrances. </a:t>
            </a:r>
            <a:r>
              <a:rPr lang="en-GB" b="1" dirty="0"/>
              <a:t>Genre:</a:t>
            </a:r>
            <a:r>
              <a:rPr lang="en-GB" dirty="0"/>
              <a:t> e.g. Does the play neatly fit into the genre of comedy? Does the play neatly fit into the genre of tragedy?  If it does fit into a genre, what conventions of that genre do you see? Does the play challenge or subvert that genre?</a:t>
            </a:r>
          </a:p>
          <a:p>
            <a:endParaRPr lang="en-GB" dirty="0"/>
          </a:p>
        </p:txBody>
      </p:sp>
    </p:spTree>
    <p:extLst>
      <p:ext uri="{BB962C8B-B14F-4D97-AF65-F5344CB8AC3E}">
        <p14:creationId xmlns:p14="http://schemas.microsoft.com/office/powerpoint/2010/main" val="276096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Homework</a:t>
            </a:r>
            <a:r>
              <a:rPr lang="en-GB" smtClean="0"/>
              <a:t>:  due </a:t>
            </a:r>
            <a:r>
              <a:rPr lang="en-GB" dirty="0" smtClean="0"/>
              <a:t>this time next week</a:t>
            </a:r>
            <a:endParaRPr lang="en-GB" dirty="0"/>
          </a:p>
        </p:txBody>
      </p:sp>
      <p:sp>
        <p:nvSpPr>
          <p:cNvPr id="3" name="Content Placeholder 2"/>
          <p:cNvSpPr>
            <a:spLocks noGrp="1"/>
          </p:cNvSpPr>
          <p:nvPr>
            <p:ph idx="1"/>
          </p:nvPr>
        </p:nvSpPr>
        <p:spPr/>
        <p:txBody>
          <a:bodyPr/>
          <a:lstStyle/>
          <a:p>
            <a:r>
              <a:rPr lang="en-GB" dirty="0"/>
              <a:t>Examine the presentation of the relationship between Johnny and Dawn,  on pp 67 – </a:t>
            </a:r>
            <a:r>
              <a:rPr lang="en-GB" dirty="0" smtClean="0"/>
              <a:t>69; </a:t>
            </a:r>
            <a:r>
              <a:rPr lang="en-GB" dirty="0"/>
              <a:t>from "So tell me…" to </a:t>
            </a:r>
            <a:r>
              <a:rPr lang="en-GB" dirty="0" smtClean="0"/>
              <a:t>“Who’s looking after you, John?”</a:t>
            </a:r>
            <a:endParaRPr lang="en-GB" dirty="0" smtClean="0"/>
          </a:p>
          <a:p>
            <a:endParaRPr lang="en-GB" dirty="0" smtClean="0"/>
          </a:p>
          <a:p>
            <a:r>
              <a:rPr lang="en-GB" dirty="0" smtClean="0"/>
              <a:t>You </a:t>
            </a:r>
            <a:r>
              <a:rPr lang="en-GB" dirty="0"/>
              <a:t>should consider the use of dramatic and stylistic techniques in the extract, its significance within the play and any other relevant dramatic or other contexts</a:t>
            </a:r>
          </a:p>
          <a:p>
            <a:endParaRPr lang="en-GB" dirty="0"/>
          </a:p>
        </p:txBody>
      </p:sp>
    </p:spTree>
    <p:extLst>
      <p:ext uri="{BB962C8B-B14F-4D97-AF65-F5344CB8AC3E}">
        <p14:creationId xmlns:p14="http://schemas.microsoft.com/office/powerpoint/2010/main" val="3869451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 57</a:t>
            </a:r>
            <a:endParaRPr lang="en-GB" dirty="0"/>
          </a:p>
        </p:txBody>
      </p:sp>
      <p:sp>
        <p:nvSpPr>
          <p:cNvPr id="3" name="Content Placeholder 2"/>
          <p:cNvSpPr>
            <a:spLocks noGrp="1"/>
          </p:cNvSpPr>
          <p:nvPr>
            <p:ph idx="1"/>
          </p:nvPr>
        </p:nvSpPr>
        <p:spPr/>
        <p:txBody>
          <a:bodyPr/>
          <a:lstStyle/>
          <a:p>
            <a:r>
              <a:rPr lang="en-GB" b="1" dirty="0" smtClean="0"/>
              <a:t>Lexis:  </a:t>
            </a:r>
            <a:r>
              <a:rPr lang="en-GB" dirty="0" smtClean="0"/>
              <a:t>use of proper nouns to add veracity ("A14 outside Upavon" </a:t>
            </a:r>
            <a:r>
              <a:rPr lang="en-GB" dirty="0" err="1" smtClean="0"/>
              <a:t>etc</a:t>
            </a:r>
            <a:r>
              <a:rPr lang="en-GB" dirty="0" smtClean="0"/>
              <a:t>) – characteristic of Johnny's storytelling</a:t>
            </a:r>
          </a:p>
          <a:p>
            <a:r>
              <a:rPr lang="en-GB" b="1" dirty="0" smtClean="0"/>
              <a:t>Discourse:  </a:t>
            </a:r>
            <a:r>
              <a:rPr lang="en-GB" dirty="0" smtClean="0"/>
              <a:t>use of dialect "bluff" meaning "cliff" – indication of Johnny's origins in the West Country</a:t>
            </a:r>
          </a:p>
          <a:p>
            <a:r>
              <a:rPr lang="en-GB" b="1" dirty="0" smtClean="0"/>
              <a:t>Dramatic:  </a:t>
            </a:r>
            <a:r>
              <a:rPr lang="en-GB" dirty="0" smtClean="0"/>
              <a:t>Litotes used for comedic effect:  "we got to chatting"</a:t>
            </a:r>
          </a:p>
          <a:p>
            <a:endParaRPr lang="en-GB" dirty="0"/>
          </a:p>
        </p:txBody>
      </p:sp>
    </p:spTree>
    <p:extLst>
      <p:ext uri="{BB962C8B-B14F-4D97-AF65-F5344CB8AC3E}">
        <p14:creationId xmlns:p14="http://schemas.microsoft.com/office/powerpoint/2010/main" val="2000289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P70-71</a:t>
            </a:r>
            <a:endParaRPr lang="en-GB" dirty="0"/>
          </a:p>
        </p:txBody>
      </p:sp>
      <p:sp>
        <p:nvSpPr>
          <p:cNvPr id="3" name="Content Placeholder 2"/>
          <p:cNvSpPr>
            <a:spLocks noGrp="1"/>
          </p:cNvSpPr>
          <p:nvPr>
            <p:ph idx="1"/>
          </p:nvPr>
        </p:nvSpPr>
        <p:spPr/>
        <p:txBody>
          <a:bodyPr>
            <a:normAutofit fontScale="92500" lnSpcReduction="20000"/>
          </a:bodyPr>
          <a:lstStyle/>
          <a:p>
            <a:r>
              <a:rPr lang="en-GB" b="1" dirty="0"/>
              <a:t>Johnny – series of questions to engage Dawn</a:t>
            </a:r>
            <a:endParaRPr lang="en-GB" dirty="0"/>
          </a:p>
          <a:p>
            <a:r>
              <a:rPr lang="en-GB" b="1" dirty="0"/>
              <a:t>Dawn providing identity for Johnny “Spiderman … </a:t>
            </a:r>
            <a:r>
              <a:rPr lang="en-GB" b="1" dirty="0" err="1"/>
              <a:t>Supertramp</a:t>
            </a:r>
            <a:r>
              <a:rPr lang="en-GB" b="1" dirty="0"/>
              <a:t>” – sarcasm  Reference to the importance of labels and identity within the play as a whole.</a:t>
            </a:r>
            <a:endParaRPr lang="en-GB" dirty="0"/>
          </a:p>
          <a:p>
            <a:r>
              <a:rPr lang="en-GB" b="1" dirty="0"/>
              <a:t>Repetition of imperative “come over here” (x3) “Look” (x4) and question “Did you see” (x3) hypnotic effect</a:t>
            </a:r>
            <a:endParaRPr lang="en-GB" dirty="0"/>
          </a:p>
          <a:p>
            <a:r>
              <a:rPr lang="en-GB" b="1" dirty="0"/>
              <a:t>“There now” – idiomatic phrase used to a child – power of Johnny.</a:t>
            </a:r>
            <a:endParaRPr lang="en-GB" dirty="0"/>
          </a:p>
          <a:p>
            <a:r>
              <a:rPr lang="en-GB" b="1" dirty="0"/>
              <a:t>Repetition of “suit yourself” p 63 adding to a sense that this is a structured vignette – with a beginning and an end.</a:t>
            </a:r>
            <a:endParaRPr lang="en-GB" dirty="0"/>
          </a:p>
          <a:p>
            <a:r>
              <a:rPr lang="en-GB" b="1" dirty="0"/>
              <a:t>Stage directions reveal Johnny playing a role:  his reassurance disappears when he is alone.  </a:t>
            </a:r>
            <a:r>
              <a:rPr lang="en-GB" b="1" dirty="0" smtClean="0"/>
              <a:t>(“He eyes the wood </a:t>
            </a:r>
            <a:r>
              <a:rPr lang="en-GB" b="1" dirty="0"/>
              <a:t>n</a:t>
            </a:r>
            <a:r>
              <a:rPr lang="en-GB" b="1" dirty="0" smtClean="0"/>
              <a:t>ervously”) He </a:t>
            </a:r>
            <a:r>
              <a:rPr lang="en-GB" b="1" dirty="0"/>
              <a:t>anticipates the threat arriving.  Suspense builds.</a:t>
            </a:r>
            <a:endParaRPr lang="en-GB" dirty="0"/>
          </a:p>
          <a:p>
            <a:endParaRPr lang="en-GB" dirty="0"/>
          </a:p>
        </p:txBody>
      </p:sp>
    </p:spTree>
    <p:extLst>
      <p:ext uri="{BB962C8B-B14F-4D97-AF65-F5344CB8AC3E}">
        <p14:creationId xmlns:p14="http://schemas.microsoft.com/office/powerpoint/2010/main" val="10205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p72</a:t>
            </a:r>
            <a:endParaRPr lang="en-GB" dirty="0"/>
          </a:p>
        </p:txBody>
      </p:sp>
      <p:sp>
        <p:nvSpPr>
          <p:cNvPr id="3" name="Content Placeholder 2"/>
          <p:cNvSpPr>
            <a:spLocks noGrp="1"/>
          </p:cNvSpPr>
          <p:nvPr>
            <p:ph idx="1"/>
          </p:nvPr>
        </p:nvSpPr>
        <p:spPr/>
        <p:txBody>
          <a:bodyPr>
            <a:normAutofit lnSpcReduction="10000"/>
          </a:bodyPr>
          <a:lstStyle/>
          <a:p>
            <a:r>
              <a:rPr lang="en-GB" b="1" dirty="0" smtClean="0"/>
              <a:t>Idea </a:t>
            </a:r>
            <a:r>
              <a:rPr lang="en-GB" b="1" dirty="0"/>
              <a:t>that ley lines have spiritual power  or resonate a </a:t>
            </a:r>
            <a:r>
              <a:rPr lang="en-GB" b="1" dirty="0" smtClean="0"/>
              <a:t>special psychic or mystical energy.  Seen to be sources of power.</a:t>
            </a:r>
          </a:p>
          <a:p>
            <a:r>
              <a:rPr lang="en-GB" b="1" dirty="0" smtClean="0"/>
              <a:t>Theme </a:t>
            </a:r>
            <a:r>
              <a:rPr lang="en-GB" b="1" dirty="0"/>
              <a:t>of change:  central to the play “New horizons” </a:t>
            </a:r>
            <a:r>
              <a:rPr lang="en-GB" b="1" dirty="0" err="1"/>
              <a:t>etc</a:t>
            </a:r>
            <a:endParaRPr lang="en-GB" b="1" dirty="0"/>
          </a:p>
          <a:p>
            <a:r>
              <a:rPr lang="en-GB" b="1" dirty="0"/>
              <a:t>“This is holy land” – by implication this gives Johnny a spiritual dimension</a:t>
            </a:r>
          </a:p>
          <a:p>
            <a:r>
              <a:rPr lang="en-GB" b="1" dirty="0"/>
              <a:t>Contrast of the characters’ speech:  Lee looking outwards and into the future, Tanya looking back, and at herself and Lee.</a:t>
            </a:r>
          </a:p>
          <a:p>
            <a:r>
              <a:rPr lang="en-GB" b="1" dirty="0"/>
              <a:t>Tanya’s language is figurative, but predictable and clichéd in “no strings” – but the euphemism of “Eat my peaches, don’t shake my tree” is metaphorical and </a:t>
            </a:r>
            <a:r>
              <a:rPr lang="en-GB" b="1" dirty="0" smtClean="0"/>
              <a:t>humorous </a:t>
            </a:r>
            <a:r>
              <a:rPr lang="en-GB" b="1" dirty="0"/>
              <a:t>in its euphemistic nature </a:t>
            </a:r>
          </a:p>
          <a:p>
            <a:endParaRPr lang="en-GB" dirty="0"/>
          </a:p>
        </p:txBody>
      </p:sp>
    </p:spTree>
    <p:extLst>
      <p:ext uri="{BB962C8B-B14F-4D97-AF65-F5344CB8AC3E}">
        <p14:creationId xmlns:p14="http://schemas.microsoft.com/office/powerpoint/2010/main" val="38189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58-9 A1</a:t>
            </a:r>
            <a:endParaRPr lang="en-GB" dirty="0"/>
          </a:p>
        </p:txBody>
      </p:sp>
      <p:sp>
        <p:nvSpPr>
          <p:cNvPr id="4" name="Rectangle 1"/>
          <p:cNvSpPr>
            <a:spLocks noGrp="1" noChangeArrowheads="1"/>
          </p:cNvSpPr>
          <p:nvPr>
            <p:ph idx="1"/>
          </p:nvPr>
        </p:nvSpPr>
        <p:spPr bwMode="auto">
          <a:xfrm>
            <a:off x="838200" y="2011004"/>
            <a:ext cx="8610600" cy="398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indent="0">
              <a:buNone/>
            </a:pPr>
            <a:r>
              <a:rPr kumimoji="0" lang="en-US" altLang="en-US" sz="1600" b="1"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Must</a:t>
            </a:r>
            <a:r>
              <a:rPr kumimoji="0" lang="en-US" altLang="en-US" sz="16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write about the lexical features within the dialogue of this section. </a:t>
            </a:r>
            <a:r>
              <a:rPr kumimoji="0" lang="en-US" altLang="en-US" sz="1600" b="0" i="0" u="none" strike="noStrike" cap="none" normalizeH="0" baseline="0" dirty="0" err="1" smtClean="0">
                <a:ln>
                  <a:noFill/>
                </a:ln>
                <a:solidFill>
                  <a:schemeClr val="tx1"/>
                </a:solidFill>
                <a:effectLst/>
                <a:latin typeface="Segoe UI" panose="020B0502040204020203" pitchFamily="34" charset="0"/>
                <a:cs typeface="Segoe UI" panose="020B0502040204020203" pitchFamily="34" charset="0"/>
              </a:rPr>
              <a:t>Eg</a:t>
            </a:r>
            <a:r>
              <a:rPr lang="en-GB" sz="1600" dirty="0" smtClean="0"/>
              <a:t>  </a:t>
            </a:r>
            <a:r>
              <a:rPr lang="en-GB" sz="1600" dirty="0"/>
              <a:t>archaic lexis, typical of Johnny as he tells a story or delivers a speech (“over yonder”) </a:t>
            </a:r>
            <a:r>
              <a:rPr lang="en-GB" sz="1600" dirty="0" smtClean="0"/>
              <a:t>Also - example </a:t>
            </a:r>
            <a:r>
              <a:rPr lang="en-GB" sz="1600" dirty="0"/>
              <a:t>of stichomythic exchange, involving repetition and antithesis (“they are.  Aren’t they// I Imagine they are…) to suggest unity of the group, echoing one another, asking opinions </a:t>
            </a:r>
            <a:r>
              <a:rPr lang="en-GB" sz="1600" dirty="0" err="1"/>
              <a:t>etc</a:t>
            </a:r>
            <a:endParaRPr lang="en-GB" sz="1600" dirty="0"/>
          </a:p>
          <a:p>
            <a:pPr marL="0"/>
            <a:endParaRPr lang="en-GB" sz="1600" dirty="0"/>
          </a:p>
          <a:p>
            <a:pPr marL="0" lvl="1" indent="-457200" eaLnBrk="0" fontAlgn="base" hangingPunct="0">
              <a:lnSpc>
                <a:spcPct val="100000"/>
              </a:lnSpc>
              <a:spcBef>
                <a:spcPct val="0"/>
              </a:spcBef>
              <a:spcAft>
                <a:spcPct val="0"/>
              </a:spcAft>
              <a:buNone/>
            </a:pPr>
            <a:r>
              <a:rPr kumimoji="0" lang="en-US" altLang="en-US" sz="1600" b="1"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Should </a:t>
            </a:r>
            <a:r>
              <a:rPr kumimoji="0" lang="en-US" altLang="en-US" sz="16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write about the context of the scene with Johnny's story with the giant building </a:t>
            </a:r>
            <a:r>
              <a:rPr lang="en-US" altLang="en-US" sz="1600" dirty="0">
                <a:latin typeface="Segoe UI" panose="020B0502040204020203" pitchFamily="34" charset="0"/>
                <a:cs typeface="Segoe UI" panose="020B0502040204020203" pitchFamily="34" charset="0"/>
              </a:rPr>
              <a:t>S</a:t>
            </a:r>
            <a:r>
              <a:rPr kumimoji="0" lang="en-US" altLang="en-US" sz="16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tonehenge as well as the reaction from Ginger, the Professor, lee, Pea and Tanya.</a:t>
            </a:r>
            <a:r>
              <a:rPr kumimoji="0" lang="en-US" altLang="en-US" sz="1600" b="0" i="0" u="none" strike="noStrike" cap="none" normalizeH="0" dirty="0" smtClean="0">
                <a:ln>
                  <a:noFill/>
                </a:ln>
                <a:solidFill>
                  <a:schemeClr val="tx1"/>
                </a:solidFill>
                <a:effectLst/>
                <a:latin typeface="Segoe UI" panose="020B0502040204020203" pitchFamily="34" charset="0"/>
                <a:cs typeface="Segoe UI" panose="020B0502040204020203" pitchFamily="34" charset="0"/>
              </a:rPr>
              <a:t> This is the</a:t>
            </a:r>
            <a:r>
              <a:rPr lang="en-GB" sz="1600" dirty="0" smtClean="0"/>
              <a:t> </a:t>
            </a:r>
            <a:r>
              <a:rPr lang="en-GB" sz="1600" dirty="0"/>
              <a:t>first mention of the drum (“just bang this drum and us, the giants, we’ll hear it, and we’ll come.”)  use of direct speech to add variety – characteristic of an aural narrative (Johnny very practised at telling stories)  </a:t>
            </a:r>
          </a:p>
          <a:p>
            <a:pPr marL="0" indent="0" eaLnBrk="0" fontAlgn="base" hangingPunct="0">
              <a:lnSpc>
                <a:spcPct val="100000"/>
              </a:lnSpc>
              <a:spcBef>
                <a:spcPct val="0"/>
              </a:spcBef>
              <a:spcAft>
                <a:spcPct val="0"/>
              </a:spcAft>
              <a:buNone/>
            </a:pPr>
            <a:r>
              <a:rPr kumimoji="0" lang="en-US" altLang="en-US" sz="1600" b="0" i="0" u="none" strike="noStrike" cap="none" normalizeH="0" baseline="0" dirty="0" smtClean="0">
                <a:ln>
                  <a:noFill/>
                </a:ln>
                <a:solidFill>
                  <a:schemeClr val="tx1"/>
                </a:solidFill>
                <a:effectLst/>
              </a:rPr>
              <a: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Could</a:t>
            </a:r>
            <a:r>
              <a:rPr kumimoji="0" lang="en-US" altLang="en-US" sz="16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write about the structure and debate around Johnny's story, the story is detailed with Johnny using high frequency lexis whilst sharing it. Leading to others saying short simplistic sentences, reacting to Johnny.</a:t>
            </a:r>
          </a:p>
        </p:txBody>
      </p:sp>
    </p:spTree>
    <p:extLst>
      <p:ext uri="{BB962C8B-B14F-4D97-AF65-F5344CB8AC3E}">
        <p14:creationId xmlns:p14="http://schemas.microsoft.com/office/powerpoint/2010/main" val="3272827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Pages 60-61</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pp 60-61</a:t>
            </a:r>
            <a:endParaRPr lang="en-GB" dirty="0" smtClean="0">
              <a:solidFill>
                <a:srgbClr val="FF0000"/>
              </a:solidFill>
            </a:endParaRPr>
          </a:p>
          <a:p>
            <a:r>
              <a:rPr lang="en-GB" b="1" dirty="0" smtClean="0"/>
              <a:t>Lexis:</a:t>
            </a:r>
            <a:r>
              <a:rPr lang="en-GB" dirty="0" smtClean="0"/>
              <a:t>  contrast of taboo language (“weird shit”), and the subject specific lexis (“runes”) – indicating Lee’s desire to downwardly converge to Ginger, countered by his knowledge.  </a:t>
            </a:r>
          </a:p>
          <a:p>
            <a:r>
              <a:rPr lang="en-GB" b="1" dirty="0" smtClean="0"/>
              <a:t>Stylistic:</a:t>
            </a:r>
            <a:r>
              <a:rPr lang="en-GB" dirty="0" smtClean="0"/>
              <a:t>  syntactical repetition of “not unless… not unless… you don’t want to”  three warnings – religious echoes, of the significance of the number three.  This is also the third time he has produced “proof” of his stories (see p 12, p 50)  </a:t>
            </a:r>
          </a:p>
          <a:p>
            <a:r>
              <a:rPr lang="en-GB" b="1" dirty="0" smtClean="0"/>
              <a:t>Stylistic:</a:t>
            </a:r>
            <a:r>
              <a:rPr lang="en-GB" dirty="0" smtClean="0"/>
              <a:t>  Interrogatives repeated 10 times – to create sense of uncertainty.</a:t>
            </a:r>
          </a:p>
          <a:p>
            <a:endParaRPr lang="en-GB" dirty="0"/>
          </a:p>
        </p:txBody>
      </p:sp>
    </p:spTree>
    <p:extLst>
      <p:ext uri="{BB962C8B-B14F-4D97-AF65-F5344CB8AC3E}">
        <p14:creationId xmlns:p14="http://schemas.microsoft.com/office/powerpoint/2010/main" val="35457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 62-63 B1</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a:p>
          <a:p>
            <a:r>
              <a:rPr lang="en-GB" dirty="0"/>
              <a:t>After Lee beats the drum, Marky shows up and Johnny can’t take him to the fair</a:t>
            </a:r>
          </a:p>
          <a:p>
            <a:r>
              <a:rPr lang="en-GB" dirty="0"/>
              <a:t> </a:t>
            </a:r>
            <a:r>
              <a:rPr lang="en-GB" dirty="0" smtClean="0"/>
              <a:t>Johnny </a:t>
            </a:r>
            <a:r>
              <a:rPr lang="en-GB" dirty="0"/>
              <a:t>speaks repetitively when taking to Marky – “you got a kiss for me?” Repeats this 3 times – “Coke? Pepsi?” Repeats twice – Marky straight up ignores him</a:t>
            </a:r>
          </a:p>
          <a:p>
            <a:r>
              <a:rPr lang="en-GB" dirty="0"/>
              <a:t> </a:t>
            </a:r>
            <a:r>
              <a:rPr lang="en-GB" dirty="0" smtClean="0"/>
              <a:t>Military </a:t>
            </a:r>
            <a:r>
              <a:rPr lang="en-GB" dirty="0"/>
              <a:t>lexis – J</a:t>
            </a:r>
            <a:r>
              <a:rPr lang="en-GB" dirty="0" smtClean="0"/>
              <a:t>ohnny </a:t>
            </a:r>
            <a:r>
              <a:rPr lang="en-GB" dirty="0"/>
              <a:t>dismissing his troops/followers “on </a:t>
            </a:r>
            <a:r>
              <a:rPr lang="en-GB" dirty="0" smtClean="0"/>
              <a:t>your </a:t>
            </a:r>
            <a:r>
              <a:rPr lang="en-GB" dirty="0"/>
              <a:t>feet”, “at ease” – echoes </a:t>
            </a:r>
            <a:r>
              <a:rPr lang="en-GB" dirty="0" err="1"/>
              <a:t>pg</a:t>
            </a:r>
            <a:r>
              <a:rPr lang="en-GB" dirty="0"/>
              <a:t> 50 where Johnny declares himself “your merciless ruler”</a:t>
            </a:r>
          </a:p>
          <a:p>
            <a:r>
              <a:rPr lang="en-GB" dirty="0"/>
              <a:t> </a:t>
            </a:r>
            <a:r>
              <a:rPr lang="en-GB" dirty="0" smtClean="0"/>
              <a:t>The </a:t>
            </a:r>
            <a:r>
              <a:rPr lang="en-GB" dirty="0"/>
              <a:t>drums bang and Marky, a 6 year old shows up rather than giants – ironic as Marky is significantly smaller than giants – but in a way proves Johnny’s drum works as it brings a presence you don’t want to see</a:t>
            </a:r>
          </a:p>
          <a:p>
            <a:endParaRPr lang="en-GB" dirty="0"/>
          </a:p>
        </p:txBody>
      </p:sp>
    </p:spTree>
    <p:extLst>
      <p:ext uri="{BB962C8B-B14F-4D97-AF65-F5344CB8AC3E}">
        <p14:creationId xmlns:p14="http://schemas.microsoft.com/office/powerpoint/2010/main" val="181259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Pages 64-65</a:t>
            </a:r>
            <a:endParaRPr lang="en-GB" dirty="0"/>
          </a:p>
        </p:txBody>
      </p:sp>
      <p:sp>
        <p:nvSpPr>
          <p:cNvPr id="3" name="Content Placeholder 2"/>
          <p:cNvSpPr>
            <a:spLocks noGrp="1"/>
          </p:cNvSpPr>
          <p:nvPr>
            <p:ph idx="1"/>
          </p:nvPr>
        </p:nvSpPr>
        <p:spPr/>
        <p:txBody>
          <a:bodyPr/>
          <a:lstStyle/>
          <a:p>
            <a:r>
              <a:rPr lang="en-GB" b="1" dirty="0" smtClean="0"/>
              <a:t>Lexis:</a:t>
            </a:r>
            <a:r>
              <a:rPr lang="en-GB" dirty="0" smtClean="0"/>
              <a:t>  Wesley’s vocabulary is limited, here his discourse includes repeated platitudes (“How’s things… Please excuse my… I better be off…) to disguise the chaos of the effects of the drugs.  </a:t>
            </a:r>
          </a:p>
          <a:p>
            <a:r>
              <a:rPr lang="en-GB" b="1" dirty="0" smtClean="0"/>
              <a:t>Syntax:</a:t>
            </a:r>
            <a:r>
              <a:rPr lang="en-GB" dirty="0" smtClean="0"/>
              <a:t>  imperatives of Johnny (“go and play… Do a best… Mind the step…”), emphasising the adult role that he takes here – responding to his responsibilities.  </a:t>
            </a:r>
          </a:p>
          <a:p>
            <a:r>
              <a:rPr lang="en-GB" b="1" dirty="0" smtClean="0"/>
              <a:t>Lexis:</a:t>
            </a:r>
            <a:r>
              <a:rPr lang="en-GB" dirty="0" smtClean="0"/>
              <a:t>  epithets used to describe Johnny (“gyppo”) in a play where naming has great power (the list on the petition, the names of the giants)</a:t>
            </a:r>
          </a:p>
          <a:p>
            <a:endParaRPr lang="en-GB" dirty="0"/>
          </a:p>
        </p:txBody>
      </p:sp>
    </p:spTree>
    <p:extLst>
      <p:ext uri="{BB962C8B-B14F-4D97-AF65-F5344CB8AC3E}">
        <p14:creationId xmlns:p14="http://schemas.microsoft.com/office/powerpoint/2010/main" val="2876490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Pages 66-67</a:t>
            </a:r>
            <a:endParaRPr lang="en-GB" dirty="0"/>
          </a:p>
        </p:txBody>
      </p:sp>
      <p:sp>
        <p:nvSpPr>
          <p:cNvPr id="3" name="Content Placeholder 2"/>
          <p:cNvSpPr>
            <a:spLocks noGrp="1"/>
          </p:cNvSpPr>
          <p:nvPr>
            <p:ph idx="1"/>
          </p:nvPr>
        </p:nvSpPr>
        <p:spPr/>
        <p:txBody>
          <a:bodyPr/>
          <a:lstStyle/>
          <a:p>
            <a:r>
              <a:rPr lang="en-GB" b="1" dirty="0" smtClean="0"/>
              <a:t>Motif:</a:t>
            </a:r>
            <a:r>
              <a:rPr lang="en-GB" dirty="0" smtClean="0"/>
              <a:t>  of Johnny as a timeless, mythical figure (“The world turns.  And it turns.  And it moves on and you don’t.  You’re still here.”)  </a:t>
            </a:r>
          </a:p>
          <a:p>
            <a:r>
              <a:rPr lang="en-GB" b="1" dirty="0" smtClean="0"/>
              <a:t>Discourse:</a:t>
            </a:r>
            <a:r>
              <a:rPr lang="en-GB" dirty="0" smtClean="0"/>
              <a:t>  different register of Dawn to Andy on the phone (“Look, do you mind…”) with positive politeness features, contrasting to the minor sentences with repeated taboo language she uses when speaking to Johnny.  (“Fuck off. All right?   Fuck off.”)</a:t>
            </a:r>
          </a:p>
          <a:p>
            <a:r>
              <a:rPr lang="en-GB" b="1" dirty="0" smtClean="0"/>
              <a:t>Context:</a:t>
            </a:r>
            <a:r>
              <a:rPr lang="en-GB" dirty="0" smtClean="0"/>
              <a:t>  appealing to the incongruity theory of comedy as he chops out lines on the Trivial Pursuit box:  juxtaposing adult and childish worlds.</a:t>
            </a:r>
          </a:p>
          <a:p>
            <a:endParaRPr lang="en-GB" dirty="0"/>
          </a:p>
        </p:txBody>
      </p:sp>
    </p:spTree>
    <p:extLst>
      <p:ext uri="{BB962C8B-B14F-4D97-AF65-F5344CB8AC3E}">
        <p14:creationId xmlns:p14="http://schemas.microsoft.com/office/powerpoint/2010/main" val="3926949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Pages 68-69 A1</a:t>
            </a:r>
            <a:endParaRPr lang="en-GB" dirty="0"/>
          </a:p>
        </p:txBody>
      </p:sp>
      <p:sp>
        <p:nvSpPr>
          <p:cNvPr id="3" name="Content Placeholder 2"/>
          <p:cNvSpPr>
            <a:spLocks noGrp="1"/>
          </p:cNvSpPr>
          <p:nvPr>
            <p:ph idx="1"/>
          </p:nvPr>
        </p:nvSpPr>
        <p:spPr>
          <a:xfrm>
            <a:off x="838200" y="1439333"/>
            <a:ext cx="10515600" cy="4983163"/>
          </a:xfrm>
        </p:spPr>
        <p:txBody>
          <a:bodyPr>
            <a:normAutofit fontScale="62500" lnSpcReduction="20000"/>
          </a:bodyPr>
          <a:lstStyle/>
          <a:p>
            <a:pPr marL="0" indent="0">
              <a:buNone/>
            </a:pPr>
            <a:r>
              <a:rPr lang="en-GB" b="1" dirty="0" smtClean="0"/>
              <a:t>1.  Dramatic:</a:t>
            </a:r>
            <a:r>
              <a:rPr lang="en-GB" dirty="0" smtClean="0"/>
              <a:t>  "</a:t>
            </a:r>
            <a:r>
              <a:rPr lang="en-GB" dirty="0"/>
              <a:t>D</a:t>
            </a:r>
            <a:r>
              <a:rPr lang="en-GB" dirty="0" smtClean="0"/>
              <a:t>awn </a:t>
            </a:r>
            <a:r>
              <a:rPr lang="en-GB" dirty="0"/>
              <a:t>comes over....walks away</a:t>
            </a:r>
            <a:r>
              <a:rPr lang="en-GB" dirty="0" smtClean="0"/>
              <a:t>":   </a:t>
            </a:r>
            <a:r>
              <a:rPr lang="en-GB" dirty="0"/>
              <a:t>sense of a constant shift between connection and division within these </a:t>
            </a:r>
            <a:r>
              <a:rPr lang="en-GB" dirty="0" smtClean="0"/>
              <a:t>characters' </a:t>
            </a:r>
            <a:r>
              <a:rPr lang="en-GB" dirty="0"/>
              <a:t>dynamic. </a:t>
            </a:r>
            <a:r>
              <a:rPr lang="en-GB" dirty="0" smtClean="0"/>
              <a:t>In </a:t>
            </a:r>
            <a:r>
              <a:rPr lang="en-GB" dirty="0"/>
              <a:t>the stage directions we see the power of the stories Johnny uses to calm his audience -  or to seduce them.  After telling his story, “Dawn comes over”. </a:t>
            </a:r>
            <a:r>
              <a:rPr lang="en-GB" dirty="0" smtClean="0"/>
              <a:t>Though </a:t>
            </a:r>
            <a:r>
              <a:rPr lang="en-GB" dirty="0"/>
              <a:t>it's clear Johnny is the more static character, he starts the kiss and he actively tries to get closer too her. (Giving her his phone, walking closer to her, going through her bag) through the use of proxemics its clear that Johnny wants to understand Dawn and rebuild the connection between the two of them. But Dawn is more incisive as shown by the stage directions quoted above and the fact that she while is reciprocated the kiss, she was the one to end it. </a:t>
            </a:r>
            <a:r>
              <a:rPr lang="en-GB" dirty="0" smtClean="0"/>
              <a:t>Shift </a:t>
            </a:r>
            <a:r>
              <a:rPr lang="en-GB" dirty="0"/>
              <a:t>in pronoun use in stage directions (“He kisses her” – suggesting Johnny initiating, “They kiss”, suggesting mutuality.  “She pulls away” – Dawn initiates the </a:t>
            </a:r>
            <a:r>
              <a:rPr lang="en-GB" dirty="0" smtClean="0"/>
              <a:t>separation)  This </a:t>
            </a:r>
            <a:r>
              <a:rPr lang="en-GB" dirty="0"/>
              <a:t>shows the unstable nature of their relationship and the fact that in this moment Dawn is the one in power since she is the one ending these interactions and creating a divide that J</a:t>
            </a:r>
            <a:r>
              <a:rPr lang="en-GB" dirty="0" smtClean="0"/>
              <a:t>ohnny </a:t>
            </a:r>
            <a:r>
              <a:rPr lang="en-GB" dirty="0"/>
              <a:t>is unable to fix. </a:t>
            </a:r>
            <a:endParaRPr lang="en-GB" dirty="0" smtClean="0"/>
          </a:p>
          <a:p>
            <a:pPr marL="0" indent="0">
              <a:buNone/>
            </a:pPr>
            <a:r>
              <a:rPr lang="en-GB" dirty="0"/>
              <a:t/>
            </a:r>
            <a:br>
              <a:rPr lang="en-GB" dirty="0"/>
            </a:br>
            <a:r>
              <a:rPr lang="en-GB" dirty="0"/>
              <a:t>2. </a:t>
            </a:r>
            <a:r>
              <a:rPr lang="en-GB" b="1" dirty="0"/>
              <a:t>Lexis + structure - </a:t>
            </a:r>
            <a:r>
              <a:rPr lang="en-GB" dirty="0"/>
              <a:t>Johnny attempting to find the name of Dawn’s partner, in a play where naming has great power (the list on the petition, the names of the </a:t>
            </a:r>
            <a:r>
              <a:rPr lang="en-GB" dirty="0" smtClean="0"/>
              <a:t>giants)  His </a:t>
            </a:r>
            <a:r>
              <a:rPr lang="en-GB" dirty="0"/>
              <a:t>excessive listing on page p.69 while </a:t>
            </a:r>
            <a:r>
              <a:rPr lang="en-GB" dirty="0" smtClean="0"/>
              <a:t>he's </a:t>
            </a:r>
            <a:r>
              <a:rPr lang="en-GB" dirty="0"/>
              <a:t>trying to guess the name of Dawn's partner, gives a sense of Johnny overwhelming Dawn, since she almost unable to get a word in. This shows paired with the fact that Johnny completely dominates this moment (speaks for the longest and leads the conversation almost completely) shows that Johnny, though it is dwindling, is still in a position of power in this relationship</a:t>
            </a:r>
            <a:r>
              <a:rPr lang="en-GB" dirty="0" smtClean="0"/>
              <a:t>.</a:t>
            </a:r>
          </a:p>
          <a:p>
            <a:pPr marL="0" indent="0">
              <a:buNone/>
            </a:pPr>
            <a:r>
              <a:rPr lang="en-GB" dirty="0"/>
              <a:t/>
            </a:r>
            <a:br>
              <a:rPr lang="en-GB" dirty="0"/>
            </a:br>
            <a:r>
              <a:rPr lang="en-GB" dirty="0"/>
              <a:t>3. </a:t>
            </a:r>
            <a:r>
              <a:rPr lang="en-GB" b="1" dirty="0"/>
              <a:t>Lexis - </a:t>
            </a:r>
            <a:r>
              <a:rPr lang="en-GB" dirty="0"/>
              <a:t>Johnny's monologue/story is in the past tense as opposed to the </a:t>
            </a:r>
            <a:r>
              <a:rPr lang="en-GB" dirty="0" smtClean="0"/>
              <a:t>characteristic present tense. </a:t>
            </a:r>
            <a:r>
              <a:rPr lang="en-GB" dirty="0"/>
              <a:t>Shows the effect Dawn has on Johnny, she's the only one he changes </a:t>
            </a:r>
            <a:r>
              <a:rPr lang="en-GB" dirty="0" smtClean="0"/>
              <a:t>his </a:t>
            </a:r>
            <a:r>
              <a:rPr lang="en-GB" dirty="0"/>
              <a:t>format for. She throws him off. Has less connection to her? P</a:t>
            </a:r>
            <a:r>
              <a:rPr lang="en-GB" dirty="0" smtClean="0"/>
              <a:t>resent </a:t>
            </a:r>
            <a:r>
              <a:rPr lang="en-GB" dirty="0"/>
              <a:t>tense has a </a:t>
            </a:r>
            <a:r>
              <a:rPr lang="en-GB" dirty="0" smtClean="0"/>
              <a:t>more immediate connection </a:t>
            </a:r>
            <a:r>
              <a:rPr lang="en-GB" dirty="0"/>
              <a:t>to the </a:t>
            </a:r>
            <a:r>
              <a:rPr lang="en-GB" dirty="0" smtClean="0"/>
              <a:t>audience - without </a:t>
            </a:r>
            <a:r>
              <a:rPr lang="en-GB" dirty="0"/>
              <a:t>the present tense it gives a sense of divide between these two characters</a:t>
            </a:r>
          </a:p>
          <a:p>
            <a:endParaRPr lang="en-GB" dirty="0" smtClean="0"/>
          </a:p>
          <a:p>
            <a:endParaRPr lang="en-GB" dirty="0"/>
          </a:p>
        </p:txBody>
      </p:sp>
    </p:spTree>
    <p:extLst>
      <p:ext uri="{BB962C8B-B14F-4D97-AF65-F5344CB8AC3E}">
        <p14:creationId xmlns:p14="http://schemas.microsoft.com/office/powerpoint/2010/main" val="3312827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3485</Words>
  <Application>Microsoft Office PowerPoint</Application>
  <PresentationFormat>Widescreen</PresentationFormat>
  <Paragraphs>135</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Segoe UI</vt:lpstr>
      <vt:lpstr>Office Theme</vt:lpstr>
      <vt:lpstr>Jerusalem Week 9</vt:lpstr>
      <vt:lpstr>Your task</vt:lpstr>
      <vt:lpstr>Page 57</vt:lpstr>
      <vt:lpstr>P 58-9 A1</vt:lpstr>
      <vt:lpstr>Pages 60-61</vt:lpstr>
      <vt:lpstr>Pp 62-63 B1</vt:lpstr>
      <vt:lpstr>Pages 64-65</vt:lpstr>
      <vt:lpstr>Pages 66-67</vt:lpstr>
      <vt:lpstr>Pages 68-69 A1</vt:lpstr>
      <vt:lpstr>PowerPoint Presentation</vt:lpstr>
      <vt:lpstr>A Review </vt:lpstr>
      <vt:lpstr>PowerPoint Presentation</vt:lpstr>
      <vt:lpstr>PowerPoint Presentation</vt:lpstr>
      <vt:lpstr>PowerPoint Presentation</vt:lpstr>
      <vt:lpstr>PowerPoint Presentation</vt:lpstr>
      <vt:lpstr>PowerPoint Presentation</vt:lpstr>
      <vt:lpstr>What single quote would you use from this review? </vt:lpstr>
      <vt:lpstr>A review</vt:lpstr>
      <vt:lpstr>Main criticism</vt:lpstr>
      <vt:lpstr>Write a 138 word review to counter this….</vt:lpstr>
      <vt:lpstr>Some details….</vt:lpstr>
      <vt:lpstr>B.K.</vt:lpstr>
      <vt:lpstr>OB TB</vt:lpstr>
      <vt:lpstr>DW</vt:lpstr>
      <vt:lpstr>EL CS</vt:lpstr>
      <vt:lpstr>PowerPoint Presentation</vt:lpstr>
      <vt:lpstr>S. P. A1</vt:lpstr>
      <vt:lpstr>Your task:  Looking at p 67-69</vt:lpstr>
      <vt:lpstr>Your Homework:  due this time next week</vt:lpstr>
      <vt:lpstr>P70-71</vt:lpstr>
      <vt:lpstr>p72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Jerusalem Week 9</dc:title>
  <dc:creator>David Kinder</dc:creator>
  <cp:lastModifiedBy>Juliet Harrison</cp:lastModifiedBy>
  <cp:revision>13</cp:revision>
  <dcterms:created xsi:type="dcterms:W3CDTF">2020-11-10T15:32:44Z</dcterms:created>
  <dcterms:modified xsi:type="dcterms:W3CDTF">2020-11-16T11:19:51Z</dcterms:modified>
</cp:coreProperties>
</file>