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8" r:id="rId9"/>
    <p:sldId id="280" r:id="rId10"/>
    <p:sldId id="271" r:id="rId11"/>
    <p:sldId id="270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8757" autoAdjust="0"/>
  </p:normalViewPr>
  <p:slideViewPr>
    <p:cSldViewPr>
      <p:cViewPr varScale="1">
        <p:scale>
          <a:sx n="98" d="100"/>
          <a:sy n="98" d="100"/>
        </p:scale>
        <p:origin x="189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55825-DC8D-4028-A4B8-1100446D7580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718EA-CB86-4726-887E-50A37E13C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212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D1BAA-1D94-4976-8869-1A3BA5F6B505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E4B6D-CAFA-44DD-8D02-09DDBE222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43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Selling price</a:t>
            </a:r>
            <a:r>
              <a:rPr lang="en-GB" baseline="0" dirty="0" smtClean="0"/>
              <a:t> – variable costs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E4B6D-CAFA-44DD-8D02-09DDBE22240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343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More likely 30 minutes and 20 minutes timings wise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E4B6D-CAFA-44DD-8D02-09DDBE22240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745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6AD3064-88D1-4DFE-8308-47146BE480DF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6AD3064-88D1-4DFE-8308-47146BE480DF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Break-even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Interpreting and constructing break even charts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90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024744" cy="11430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What do you remember?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132856"/>
            <a:ext cx="7344816" cy="4032448"/>
          </a:xfrm>
        </p:spPr>
        <p:txBody>
          <a:bodyPr>
            <a:normAutofit/>
          </a:bodyPr>
          <a:lstStyle/>
          <a:p>
            <a:pPr marL="342900" lvl="1"/>
            <a:r>
              <a:rPr lang="en-GB" sz="2400" dirty="0"/>
              <a:t>What is ‘break-even point’?</a:t>
            </a:r>
          </a:p>
          <a:p>
            <a:pPr marL="342900" lvl="1"/>
            <a:r>
              <a:rPr lang="en-GB" sz="2400" dirty="0"/>
              <a:t>What is ‘margin of safety’?</a:t>
            </a:r>
          </a:p>
          <a:p>
            <a:pPr marL="68580" indent="0">
              <a:buNone/>
            </a:pPr>
            <a:endParaRPr lang="en-GB" dirty="0"/>
          </a:p>
          <a:p>
            <a:r>
              <a:rPr lang="en-GB" sz="2400" dirty="0" smtClean="0"/>
              <a:t>What is the formula for:</a:t>
            </a:r>
          </a:p>
          <a:p>
            <a:pPr lvl="1"/>
            <a:r>
              <a:rPr lang="en-GB" sz="2200" dirty="0" smtClean="0"/>
              <a:t>Contribution per unit</a:t>
            </a:r>
          </a:p>
          <a:p>
            <a:pPr lvl="1"/>
            <a:r>
              <a:rPr lang="en-GB" dirty="0" smtClean="0"/>
              <a:t>Break-even</a:t>
            </a:r>
          </a:p>
          <a:p>
            <a:pPr lvl="1"/>
            <a:r>
              <a:rPr lang="en-GB" sz="2200" dirty="0" smtClean="0"/>
              <a:t>Profit</a:t>
            </a:r>
          </a:p>
          <a:p>
            <a:pPr lvl="1"/>
            <a:endParaRPr lang="en-GB" dirty="0"/>
          </a:p>
          <a:p>
            <a:pPr marL="36576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499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Construct and interpret break-even charts, including the margin of safety</a:t>
            </a:r>
          </a:p>
          <a:p>
            <a:endParaRPr lang="en-GB" altLang="en-US" dirty="0"/>
          </a:p>
          <a:p>
            <a:r>
              <a:rPr lang="en-GB" altLang="en-US" dirty="0" smtClean="0"/>
              <a:t>Analyse how changes in costs and/or revenue can affect break-even</a:t>
            </a:r>
          </a:p>
          <a:p>
            <a:endParaRPr lang="en-GB" altLang="en-US" dirty="0"/>
          </a:p>
          <a:p>
            <a:r>
              <a:rPr lang="en-GB" altLang="en-US" dirty="0" smtClean="0"/>
              <a:t>Evaluate the usefulness of break-even to a business and its stakeholders</a:t>
            </a:r>
            <a:endParaRPr lang="en-GB" altLang="en-US" dirty="0"/>
          </a:p>
          <a:p>
            <a:pPr marL="6858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91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/>
          <a:lstStyle/>
          <a:p>
            <a:r>
              <a:rPr lang="en-GB" dirty="0" smtClean="0"/>
              <a:t>Key terms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060848"/>
            <a:ext cx="7128792" cy="4176464"/>
          </a:xfrm>
        </p:spPr>
        <p:txBody>
          <a:bodyPr>
            <a:normAutofit/>
          </a:bodyPr>
          <a:lstStyle/>
          <a:p>
            <a:r>
              <a:rPr lang="en-GB" b="1" dirty="0" smtClean="0"/>
              <a:t>Break-even: </a:t>
            </a:r>
            <a:r>
              <a:rPr lang="en-GB" dirty="0" smtClean="0"/>
              <a:t>where a business sells just enough to cover its costs</a:t>
            </a:r>
          </a:p>
          <a:p>
            <a:endParaRPr lang="en-GB" b="1" dirty="0"/>
          </a:p>
          <a:p>
            <a:r>
              <a:rPr lang="en-GB" b="1" dirty="0" smtClean="0"/>
              <a:t>Break-even point: </a:t>
            </a:r>
            <a:r>
              <a:rPr lang="en-GB" dirty="0" smtClean="0"/>
              <a:t>where total revenue and total costs are the same</a:t>
            </a:r>
          </a:p>
          <a:p>
            <a:endParaRPr lang="en-GB" dirty="0"/>
          </a:p>
          <a:p>
            <a:r>
              <a:rPr lang="en-GB" b="1" dirty="0" smtClean="0"/>
              <a:t>Margin of safety: </a:t>
            </a:r>
            <a:r>
              <a:rPr lang="en-GB" dirty="0" smtClean="0"/>
              <a:t>the range of output between the break-even level and the current level of output, over which a profit is made </a:t>
            </a:r>
            <a:r>
              <a:rPr lang="en-GB" i="1" dirty="0" smtClean="0"/>
              <a:t>(actual output – break even output)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81741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95428" y="620688"/>
            <a:ext cx="7560839" cy="1143000"/>
          </a:xfrm>
        </p:spPr>
        <p:txBody>
          <a:bodyPr>
            <a:noAutofit/>
          </a:bodyPr>
          <a:lstStyle/>
          <a:p>
            <a:r>
              <a:rPr lang="en-GB" altLang="en-US" sz="3200" dirty="0" smtClean="0"/>
              <a:t>How useful is break-even analysis?</a:t>
            </a:r>
            <a:endParaRPr lang="zh-CN" altLang="en-US" sz="3200" dirty="0" smtClean="0">
              <a:cs typeface="幼圆"/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2060848"/>
            <a:ext cx="7560839" cy="3888432"/>
          </a:xfrm>
        </p:spPr>
        <p:txBody>
          <a:bodyPr rtlCol="0">
            <a:noAutofit/>
          </a:bodyPr>
          <a:lstStyle/>
          <a:p>
            <a:pPr indent="-274320" fontAlgn="auto">
              <a:spcAft>
                <a:spcPts val="0"/>
              </a:spcAft>
              <a:defRPr/>
            </a:pPr>
            <a:r>
              <a:rPr lang="en-GB" altLang="zh-CN" sz="2200" dirty="0" smtClean="0"/>
              <a:t>Provides a simple and easy to understand representation of costs, revenue and potential profit.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en-GB" altLang="zh-CN" sz="2200" dirty="0" smtClean="0"/>
              <a:t>Cheap to construct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en-GB" altLang="zh-CN" sz="2200" dirty="0" smtClean="0"/>
              <a:t>Profit and loss situation can be seen at a glance.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en-GB" altLang="zh-CN" sz="2200" dirty="0" smtClean="0"/>
              <a:t>Useful part of a business plan.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en-GB" altLang="zh-CN" sz="2200" dirty="0" smtClean="0"/>
              <a:t>Allows for ‘what-if’ analysis and aids decision making</a:t>
            </a:r>
          </a:p>
          <a:p>
            <a:pPr lvl="1">
              <a:defRPr/>
            </a:pPr>
            <a:r>
              <a:rPr lang="en-GB" altLang="zh-CN" dirty="0" smtClean="0"/>
              <a:t>Using ‘what-if’ allows owners to judge impact on profitability</a:t>
            </a:r>
          </a:p>
          <a:p>
            <a:pPr indent="-274320" fontAlgn="auto">
              <a:spcAft>
                <a:spcPts val="0"/>
              </a:spcAft>
              <a:defRPr/>
            </a:pPr>
            <a:endParaRPr lang="zh-CN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22918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95428" y="620688"/>
            <a:ext cx="7560839" cy="1143000"/>
          </a:xfrm>
        </p:spPr>
        <p:txBody>
          <a:bodyPr>
            <a:noAutofit/>
          </a:bodyPr>
          <a:lstStyle/>
          <a:p>
            <a:r>
              <a:rPr lang="en-GB" altLang="en-US" sz="3200" dirty="0" smtClean="0"/>
              <a:t>Limitations of break-even analysis</a:t>
            </a:r>
            <a:endParaRPr lang="zh-CN" altLang="en-US" sz="3200" dirty="0" smtClean="0">
              <a:cs typeface="幼圆"/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2060848"/>
            <a:ext cx="7560839" cy="3888432"/>
          </a:xfrm>
        </p:spPr>
        <p:txBody>
          <a:bodyPr rtlCol="0">
            <a:noAutofit/>
          </a:bodyPr>
          <a:lstStyle/>
          <a:p>
            <a:pPr indent="-274320" fontAlgn="auto">
              <a:spcAft>
                <a:spcPts val="0"/>
              </a:spcAft>
              <a:defRPr/>
            </a:pPr>
            <a:r>
              <a:rPr lang="en-GB" altLang="zh-CN" sz="2200" dirty="0" smtClean="0"/>
              <a:t>Assumes only one product is produced and sold.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en-GB" altLang="zh-CN" sz="2200" dirty="0" smtClean="0"/>
              <a:t>Assumes all goods produced are sold.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en-GB" altLang="zh-CN" sz="2200" dirty="0" smtClean="0"/>
              <a:t>Assumes all goods are sold at the same price.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en-GB" altLang="zh-CN" sz="2200" dirty="0" smtClean="0"/>
              <a:t>Effectiveness will depend on the quality and accuracy of the data.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en-GB" altLang="zh-CN" sz="2200" dirty="0" smtClean="0"/>
              <a:t>Some fixed costs are stepped</a:t>
            </a:r>
            <a:endParaRPr lang="en-GB" altLang="zh-CN" sz="2200" dirty="0"/>
          </a:p>
          <a:p>
            <a:pPr lvl="1">
              <a:defRPr/>
            </a:pPr>
            <a:r>
              <a:rPr lang="en-GB" altLang="zh-CN" sz="2000" dirty="0" smtClean="0"/>
              <a:t>When a business increases capacity, cost such as rent may increase.</a:t>
            </a:r>
          </a:p>
        </p:txBody>
      </p:sp>
    </p:spTree>
    <p:extLst>
      <p:ext uri="{BB962C8B-B14F-4D97-AF65-F5344CB8AC3E}">
        <p14:creationId xmlns:p14="http://schemas.microsoft.com/office/powerpoint/2010/main" val="34572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00138" y="548680"/>
            <a:ext cx="7086600" cy="731838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zh-CN" sz="3600" dirty="0" smtClean="0">
                <a:cs typeface="幼圆"/>
              </a:rPr>
              <a:t>Constructing break-even charts</a:t>
            </a:r>
            <a:endParaRPr lang="en-US" altLang="zh-CN" sz="3600" dirty="0" smtClean="0">
              <a:cs typeface="幼圆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97705" y="1341438"/>
            <a:ext cx="7835107" cy="7191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dirty="0" smtClean="0">
                <a:cs typeface="幼圆"/>
              </a:rPr>
              <a:t>Takes considerable time to work out the BEP using this method.</a:t>
            </a:r>
            <a:endParaRPr lang="en-US" altLang="zh-CN" dirty="0" smtClean="0">
              <a:cs typeface="幼圆"/>
            </a:endParaRP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2413000" y="2349500"/>
            <a:ext cx="0" cy="3384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2413000" y="5734050"/>
            <a:ext cx="46085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2052638" y="5661025"/>
            <a:ext cx="2873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zh-CN">
                <a:cs typeface="幼圆"/>
              </a:rPr>
              <a:t>0</a:t>
            </a:r>
            <a:endParaRPr lang="en-US" altLang="zh-CN">
              <a:cs typeface="幼圆"/>
            </a:endParaRP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2844800" y="5805488"/>
            <a:ext cx="576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zh-CN">
                <a:cs typeface="幼圆"/>
              </a:rPr>
              <a:t>250</a:t>
            </a:r>
            <a:endParaRPr lang="en-US" altLang="zh-CN">
              <a:cs typeface="幼圆"/>
            </a:endParaRP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3636963" y="5805488"/>
            <a:ext cx="576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zh-CN">
                <a:cs typeface="幼圆"/>
              </a:rPr>
              <a:t>500</a:t>
            </a:r>
            <a:endParaRPr lang="en-US" altLang="zh-CN">
              <a:cs typeface="幼圆"/>
            </a:endParaRP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4356100" y="5805488"/>
            <a:ext cx="576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zh-CN">
                <a:cs typeface="幼圆"/>
              </a:rPr>
              <a:t>750</a:t>
            </a:r>
            <a:endParaRPr lang="en-US" altLang="zh-CN">
              <a:cs typeface="幼圆"/>
            </a:endParaRP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5003800" y="5805488"/>
            <a:ext cx="792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zh-CN">
                <a:cs typeface="幼圆"/>
              </a:rPr>
              <a:t>1000</a:t>
            </a:r>
            <a:endParaRPr lang="en-US" altLang="zh-CN">
              <a:cs typeface="幼圆"/>
            </a:endParaRPr>
          </a:p>
        </p:txBody>
      </p:sp>
      <p:sp>
        <p:nvSpPr>
          <p:cNvPr id="33803" name="Text Box 12"/>
          <p:cNvSpPr txBox="1">
            <a:spLocks noChangeArrowheads="1"/>
          </p:cNvSpPr>
          <p:nvPr/>
        </p:nvSpPr>
        <p:spPr bwMode="auto">
          <a:xfrm>
            <a:off x="6516688" y="5805488"/>
            <a:ext cx="792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zh-CN">
                <a:cs typeface="幼圆"/>
              </a:rPr>
              <a:t>1500</a:t>
            </a:r>
            <a:endParaRPr lang="en-US" altLang="zh-CN">
              <a:cs typeface="幼圆"/>
            </a:endParaRPr>
          </a:p>
        </p:txBody>
      </p:sp>
      <p:sp>
        <p:nvSpPr>
          <p:cNvPr id="33804" name="Text Box 13"/>
          <p:cNvSpPr txBox="1">
            <a:spLocks noChangeArrowheads="1"/>
          </p:cNvSpPr>
          <p:nvPr/>
        </p:nvSpPr>
        <p:spPr bwMode="auto">
          <a:xfrm>
            <a:off x="5724525" y="5805488"/>
            <a:ext cx="792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zh-CN">
                <a:cs typeface="幼圆"/>
              </a:rPr>
              <a:t>1250</a:t>
            </a:r>
            <a:endParaRPr lang="en-US" altLang="zh-CN">
              <a:cs typeface="幼圆"/>
            </a:endParaRPr>
          </a:p>
        </p:txBody>
      </p:sp>
      <p:sp>
        <p:nvSpPr>
          <p:cNvPr id="33805" name="Text Box 15"/>
          <p:cNvSpPr txBox="1">
            <a:spLocks noChangeArrowheads="1"/>
          </p:cNvSpPr>
          <p:nvPr/>
        </p:nvSpPr>
        <p:spPr bwMode="auto">
          <a:xfrm>
            <a:off x="1331913" y="2349500"/>
            <a:ext cx="1081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zh-CN">
                <a:cs typeface="幼圆"/>
              </a:rPr>
              <a:t>225,000</a:t>
            </a:r>
            <a:endParaRPr lang="en-US" altLang="zh-CN">
              <a:cs typeface="幼圆"/>
            </a:endParaRPr>
          </a:p>
        </p:txBody>
      </p:sp>
      <p:sp>
        <p:nvSpPr>
          <p:cNvPr id="33806" name="Text Box 18"/>
          <p:cNvSpPr txBox="1">
            <a:spLocks noChangeArrowheads="1"/>
          </p:cNvSpPr>
          <p:nvPr/>
        </p:nvSpPr>
        <p:spPr bwMode="auto">
          <a:xfrm>
            <a:off x="1331913" y="2708275"/>
            <a:ext cx="1081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zh-CN">
                <a:cs typeface="幼圆"/>
              </a:rPr>
              <a:t>200,000</a:t>
            </a:r>
            <a:endParaRPr lang="en-US" altLang="zh-CN">
              <a:cs typeface="幼圆"/>
            </a:endParaRPr>
          </a:p>
        </p:txBody>
      </p:sp>
      <p:sp>
        <p:nvSpPr>
          <p:cNvPr id="33807" name="Text Box 19"/>
          <p:cNvSpPr txBox="1">
            <a:spLocks noChangeArrowheads="1"/>
          </p:cNvSpPr>
          <p:nvPr/>
        </p:nvSpPr>
        <p:spPr bwMode="auto">
          <a:xfrm>
            <a:off x="1331913" y="3068638"/>
            <a:ext cx="10810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zh-CN">
                <a:cs typeface="幼圆"/>
              </a:rPr>
              <a:t>175,000</a:t>
            </a:r>
            <a:endParaRPr lang="en-US" altLang="zh-CN">
              <a:cs typeface="幼圆"/>
            </a:endParaRPr>
          </a:p>
        </p:txBody>
      </p:sp>
      <p:sp>
        <p:nvSpPr>
          <p:cNvPr id="33808" name="Text Box 20"/>
          <p:cNvSpPr txBox="1">
            <a:spLocks noChangeArrowheads="1"/>
          </p:cNvSpPr>
          <p:nvPr/>
        </p:nvSpPr>
        <p:spPr bwMode="auto">
          <a:xfrm>
            <a:off x="1331913" y="3429000"/>
            <a:ext cx="1081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zh-CN">
                <a:cs typeface="幼圆"/>
              </a:rPr>
              <a:t>150,000</a:t>
            </a:r>
            <a:endParaRPr lang="en-US" altLang="zh-CN">
              <a:cs typeface="幼圆"/>
            </a:endParaRPr>
          </a:p>
        </p:txBody>
      </p:sp>
      <p:sp>
        <p:nvSpPr>
          <p:cNvPr id="33809" name="Text Box 21"/>
          <p:cNvSpPr txBox="1">
            <a:spLocks noChangeArrowheads="1"/>
          </p:cNvSpPr>
          <p:nvPr/>
        </p:nvSpPr>
        <p:spPr bwMode="auto">
          <a:xfrm>
            <a:off x="1331913" y="3789363"/>
            <a:ext cx="10810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zh-CN">
                <a:cs typeface="幼圆"/>
              </a:rPr>
              <a:t>125,000</a:t>
            </a:r>
            <a:endParaRPr lang="en-US" altLang="zh-CN">
              <a:cs typeface="幼圆"/>
            </a:endParaRPr>
          </a:p>
        </p:txBody>
      </p:sp>
      <p:sp>
        <p:nvSpPr>
          <p:cNvPr id="33810" name="Text Box 22"/>
          <p:cNvSpPr txBox="1">
            <a:spLocks noChangeArrowheads="1"/>
          </p:cNvSpPr>
          <p:nvPr/>
        </p:nvSpPr>
        <p:spPr bwMode="auto">
          <a:xfrm>
            <a:off x="1331913" y="4149725"/>
            <a:ext cx="1081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zh-CN">
                <a:cs typeface="幼圆"/>
              </a:rPr>
              <a:t>100,000</a:t>
            </a:r>
            <a:endParaRPr lang="en-US" altLang="zh-CN">
              <a:cs typeface="幼圆"/>
            </a:endParaRPr>
          </a:p>
        </p:txBody>
      </p:sp>
      <p:sp>
        <p:nvSpPr>
          <p:cNvPr id="33811" name="Text Box 23"/>
          <p:cNvSpPr txBox="1">
            <a:spLocks noChangeArrowheads="1"/>
          </p:cNvSpPr>
          <p:nvPr/>
        </p:nvSpPr>
        <p:spPr bwMode="auto">
          <a:xfrm>
            <a:off x="1404938" y="4508500"/>
            <a:ext cx="1008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zh-CN">
                <a:cs typeface="幼圆"/>
              </a:rPr>
              <a:t>75,000</a:t>
            </a:r>
            <a:endParaRPr lang="en-US" altLang="zh-CN">
              <a:cs typeface="幼圆"/>
            </a:endParaRPr>
          </a:p>
        </p:txBody>
      </p:sp>
      <p:sp>
        <p:nvSpPr>
          <p:cNvPr id="33812" name="Text Box 24"/>
          <p:cNvSpPr txBox="1">
            <a:spLocks noChangeArrowheads="1"/>
          </p:cNvSpPr>
          <p:nvPr/>
        </p:nvSpPr>
        <p:spPr bwMode="auto">
          <a:xfrm>
            <a:off x="1404938" y="4868863"/>
            <a:ext cx="10080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zh-CN">
                <a:cs typeface="幼圆"/>
              </a:rPr>
              <a:t>50,000</a:t>
            </a:r>
            <a:endParaRPr lang="en-US" altLang="zh-CN">
              <a:cs typeface="幼圆"/>
            </a:endParaRPr>
          </a:p>
        </p:txBody>
      </p:sp>
      <p:sp>
        <p:nvSpPr>
          <p:cNvPr id="33813" name="Text Box 25"/>
          <p:cNvSpPr txBox="1">
            <a:spLocks noChangeArrowheads="1"/>
          </p:cNvSpPr>
          <p:nvPr/>
        </p:nvSpPr>
        <p:spPr bwMode="auto">
          <a:xfrm>
            <a:off x="1404938" y="5229225"/>
            <a:ext cx="1008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zh-CN">
                <a:cs typeface="幼圆"/>
              </a:rPr>
              <a:t>25,000</a:t>
            </a:r>
            <a:endParaRPr lang="en-US" altLang="zh-CN">
              <a:cs typeface="幼圆"/>
            </a:endParaRPr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2411413" y="5013325"/>
            <a:ext cx="446405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7021513" y="4868863"/>
            <a:ext cx="12239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zh-CN" sz="1000" b="1">
                <a:cs typeface="幼圆"/>
              </a:rPr>
              <a:t>Fixed costs (FC)</a:t>
            </a:r>
            <a:endParaRPr lang="en-US" altLang="zh-CN" sz="1000" b="1">
              <a:cs typeface="幼圆"/>
            </a:endParaRPr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 flipV="1">
            <a:off x="2413000" y="2492375"/>
            <a:ext cx="4464050" cy="3241675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 flipV="1">
            <a:off x="2413000" y="3573463"/>
            <a:ext cx="4464050" cy="21605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18" name="Line 30"/>
          <p:cNvSpPr>
            <a:spLocks noChangeShapeType="1"/>
          </p:cNvSpPr>
          <p:nvPr/>
        </p:nvSpPr>
        <p:spPr bwMode="auto">
          <a:xfrm>
            <a:off x="2413000" y="3573463"/>
            <a:ext cx="4464050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19" name="Line 37"/>
          <p:cNvSpPr>
            <a:spLocks noChangeShapeType="1"/>
          </p:cNvSpPr>
          <p:nvPr/>
        </p:nvSpPr>
        <p:spPr bwMode="auto">
          <a:xfrm flipV="1">
            <a:off x="6877050" y="2349500"/>
            <a:ext cx="0" cy="338455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0" name="Line 38"/>
          <p:cNvSpPr>
            <a:spLocks noChangeShapeType="1"/>
          </p:cNvSpPr>
          <p:nvPr/>
        </p:nvSpPr>
        <p:spPr bwMode="auto">
          <a:xfrm flipV="1">
            <a:off x="6156325" y="2349500"/>
            <a:ext cx="0" cy="338455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1" name="Line 39"/>
          <p:cNvSpPr>
            <a:spLocks noChangeShapeType="1"/>
          </p:cNvSpPr>
          <p:nvPr/>
        </p:nvSpPr>
        <p:spPr bwMode="auto">
          <a:xfrm flipV="1">
            <a:off x="5437188" y="2349500"/>
            <a:ext cx="0" cy="338455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2" name="Line 40"/>
          <p:cNvSpPr>
            <a:spLocks noChangeShapeType="1"/>
          </p:cNvSpPr>
          <p:nvPr/>
        </p:nvSpPr>
        <p:spPr bwMode="auto">
          <a:xfrm flipV="1">
            <a:off x="4716463" y="2349500"/>
            <a:ext cx="0" cy="338455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3" name="Line 41"/>
          <p:cNvSpPr>
            <a:spLocks noChangeShapeType="1"/>
          </p:cNvSpPr>
          <p:nvPr/>
        </p:nvSpPr>
        <p:spPr bwMode="auto">
          <a:xfrm flipV="1">
            <a:off x="3924300" y="2349500"/>
            <a:ext cx="0" cy="338455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4" name="Line 42"/>
          <p:cNvSpPr>
            <a:spLocks noChangeShapeType="1"/>
          </p:cNvSpPr>
          <p:nvPr/>
        </p:nvSpPr>
        <p:spPr bwMode="auto">
          <a:xfrm flipV="1">
            <a:off x="3132138" y="2349500"/>
            <a:ext cx="0" cy="338455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5" name="Line 43"/>
          <p:cNvSpPr>
            <a:spLocks noChangeShapeType="1"/>
          </p:cNvSpPr>
          <p:nvPr/>
        </p:nvSpPr>
        <p:spPr bwMode="auto">
          <a:xfrm>
            <a:off x="2413000" y="2492375"/>
            <a:ext cx="4464050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6" name="Line 44"/>
          <p:cNvSpPr>
            <a:spLocks noChangeShapeType="1"/>
          </p:cNvSpPr>
          <p:nvPr/>
        </p:nvSpPr>
        <p:spPr bwMode="auto">
          <a:xfrm>
            <a:off x="2413000" y="2852738"/>
            <a:ext cx="4464050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7" name="Line 45"/>
          <p:cNvSpPr>
            <a:spLocks noChangeShapeType="1"/>
          </p:cNvSpPr>
          <p:nvPr/>
        </p:nvSpPr>
        <p:spPr bwMode="auto">
          <a:xfrm>
            <a:off x="2413000" y="3213100"/>
            <a:ext cx="4464050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8" name="Line 46"/>
          <p:cNvSpPr>
            <a:spLocks noChangeShapeType="1"/>
          </p:cNvSpPr>
          <p:nvPr/>
        </p:nvSpPr>
        <p:spPr bwMode="auto">
          <a:xfrm>
            <a:off x="2413000" y="3933825"/>
            <a:ext cx="4464050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9" name="Line 47"/>
          <p:cNvSpPr>
            <a:spLocks noChangeShapeType="1"/>
          </p:cNvSpPr>
          <p:nvPr/>
        </p:nvSpPr>
        <p:spPr bwMode="auto">
          <a:xfrm>
            <a:off x="2413000" y="4292600"/>
            <a:ext cx="4464050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30" name="Line 48"/>
          <p:cNvSpPr>
            <a:spLocks noChangeShapeType="1"/>
          </p:cNvSpPr>
          <p:nvPr/>
        </p:nvSpPr>
        <p:spPr bwMode="auto">
          <a:xfrm>
            <a:off x="2413000" y="4652963"/>
            <a:ext cx="4464050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31" name="Line 49"/>
          <p:cNvSpPr>
            <a:spLocks noChangeShapeType="1"/>
          </p:cNvSpPr>
          <p:nvPr/>
        </p:nvSpPr>
        <p:spPr bwMode="auto">
          <a:xfrm>
            <a:off x="2413000" y="5373688"/>
            <a:ext cx="4464050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15" name="Text Box 51"/>
          <p:cNvSpPr txBox="1">
            <a:spLocks noChangeArrowheads="1"/>
          </p:cNvSpPr>
          <p:nvPr/>
        </p:nvSpPr>
        <p:spPr bwMode="auto">
          <a:xfrm>
            <a:off x="7021513" y="3429000"/>
            <a:ext cx="15113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zh-CN" sz="1000" b="1">
                <a:cs typeface="幼圆"/>
              </a:rPr>
              <a:t>Variable costs (VC)</a:t>
            </a:r>
            <a:endParaRPr lang="en-US" altLang="zh-CN" sz="1000" b="1">
              <a:cs typeface="幼圆"/>
            </a:endParaRPr>
          </a:p>
        </p:txBody>
      </p:sp>
      <p:sp>
        <p:nvSpPr>
          <p:cNvPr id="11316" name="Text Box 52"/>
          <p:cNvSpPr txBox="1">
            <a:spLocks noChangeArrowheads="1"/>
          </p:cNvSpPr>
          <p:nvPr/>
        </p:nvSpPr>
        <p:spPr bwMode="auto">
          <a:xfrm>
            <a:off x="7021513" y="2349500"/>
            <a:ext cx="15113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zh-CN" sz="1000" b="1">
                <a:cs typeface="幼圆"/>
              </a:rPr>
              <a:t>Total Revenue (TR)</a:t>
            </a:r>
            <a:endParaRPr lang="en-US" altLang="zh-CN" sz="1000" b="1">
              <a:cs typeface="幼圆"/>
            </a:endParaRPr>
          </a:p>
        </p:txBody>
      </p:sp>
      <p:sp>
        <p:nvSpPr>
          <p:cNvPr id="11317" name="Line 53"/>
          <p:cNvSpPr>
            <a:spLocks noChangeShapeType="1"/>
          </p:cNvSpPr>
          <p:nvPr/>
        </p:nvSpPr>
        <p:spPr bwMode="auto">
          <a:xfrm flipV="1">
            <a:off x="2413000" y="2852738"/>
            <a:ext cx="4464050" cy="2160587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18" name="Text Box 54"/>
          <p:cNvSpPr txBox="1">
            <a:spLocks noChangeArrowheads="1"/>
          </p:cNvSpPr>
          <p:nvPr/>
        </p:nvSpPr>
        <p:spPr bwMode="auto">
          <a:xfrm>
            <a:off x="7021513" y="2781300"/>
            <a:ext cx="15113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zh-CN" sz="1000" b="1">
                <a:cs typeface="幼圆"/>
              </a:rPr>
              <a:t>Total Costs (TC)</a:t>
            </a:r>
            <a:endParaRPr lang="en-US" altLang="zh-CN" sz="1000" b="1">
              <a:cs typeface="幼圆"/>
            </a:endParaRPr>
          </a:p>
        </p:txBody>
      </p:sp>
      <p:sp>
        <p:nvSpPr>
          <p:cNvPr id="11319" name="Line 55"/>
          <p:cNvSpPr>
            <a:spLocks noChangeShapeType="1"/>
          </p:cNvSpPr>
          <p:nvPr/>
        </p:nvSpPr>
        <p:spPr bwMode="auto">
          <a:xfrm>
            <a:off x="5437188" y="3573463"/>
            <a:ext cx="0" cy="2160587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20" name="Line 56"/>
          <p:cNvSpPr>
            <a:spLocks noChangeShapeType="1"/>
          </p:cNvSpPr>
          <p:nvPr/>
        </p:nvSpPr>
        <p:spPr bwMode="auto">
          <a:xfrm>
            <a:off x="2413000" y="3573463"/>
            <a:ext cx="30241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22" name="Oval 58"/>
          <p:cNvSpPr>
            <a:spLocks noChangeArrowheads="1"/>
          </p:cNvSpPr>
          <p:nvPr/>
        </p:nvSpPr>
        <p:spPr bwMode="auto">
          <a:xfrm>
            <a:off x="5003800" y="5805488"/>
            <a:ext cx="720725" cy="360362"/>
          </a:xfrm>
          <a:prstGeom prst="ellipse">
            <a:avLst/>
          </a:prstGeom>
          <a:noFill/>
          <a:ln w="254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1323" name="Oval 59"/>
          <p:cNvSpPr>
            <a:spLocks noChangeArrowheads="1"/>
          </p:cNvSpPr>
          <p:nvPr/>
        </p:nvSpPr>
        <p:spPr bwMode="auto">
          <a:xfrm>
            <a:off x="1260475" y="3429000"/>
            <a:ext cx="1079500" cy="360363"/>
          </a:xfrm>
          <a:prstGeom prst="ellipse">
            <a:avLst/>
          </a:prstGeom>
          <a:noFill/>
          <a:ln w="254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33840" name="Text Box 60"/>
          <p:cNvSpPr txBox="1">
            <a:spLocks noChangeArrowheads="1"/>
          </p:cNvSpPr>
          <p:nvPr/>
        </p:nvSpPr>
        <p:spPr bwMode="auto">
          <a:xfrm>
            <a:off x="2339975" y="6237288"/>
            <a:ext cx="2951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zh-CN">
                <a:cs typeface="幼圆"/>
              </a:rPr>
              <a:t>Volume or Output (units)</a:t>
            </a:r>
            <a:endParaRPr lang="en-US" altLang="zh-CN">
              <a:cs typeface="幼圆"/>
            </a:endParaRPr>
          </a:p>
        </p:txBody>
      </p:sp>
      <p:sp>
        <p:nvSpPr>
          <p:cNvPr id="33841" name="Text Box 64"/>
          <p:cNvSpPr txBox="1">
            <a:spLocks noChangeArrowheads="1"/>
          </p:cNvSpPr>
          <p:nvPr/>
        </p:nvSpPr>
        <p:spPr bwMode="auto">
          <a:xfrm>
            <a:off x="468313" y="2852738"/>
            <a:ext cx="458787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zh-CN">
                <a:cs typeface="幼圆"/>
              </a:rPr>
              <a:t>Cost, Revenue (£)</a:t>
            </a:r>
            <a:endParaRPr lang="zh-CN" altLang="en-US">
              <a:cs typeface="幼圆"/>
            </a:endParaRPr>
          </a:p>
        </p:txBody>
      </p:sp>
      <p:sp>
        <p:nvSpPr>
          <p:cNvPr id="33842" name="Line 65"/>
          <p:cNvSpPr>
            <a:spLocks noChangeShapeType="1"/>
          </p:cNvSpPr>
          <p:nvPr/>
        </p:nvSpPr>
        <p:spPr bwMode="auto">
          <a:xfrm>
            <a:off x="2411413" y="5013325"/>
            <a:ext cx="4464050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030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0" grpId="0" animBg="1"/>
      <p:bldP spid="11291" grpId="0"/>
      <p:bldP spid="11292" grpId="0" animBg="1"/>
      <p:bldP spid="11293" grpId="0" animBg="1"/>
      <p:bldP spid="11315" grpId="0"/>
      <p:bldP spid="11316" grpId="0"/>
      <p:bldP spid="11317" grpId="0" animBg="1"/>
      <p:bldP spid="11318" grpId="0"/>
      <p:bldP spid="11319" grpId="0" animBg="1"/>
      <p:bldP spid="11320" grpId="0" animBg="1"/>
      <p:bldP spid="11322" grpId="0" animBg="1"/>
      <p:bldP spid="113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024744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Activities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844824"/>
            <a:ext cx="7272808" cy="4320480"/>
          </a:xfrm>
        </p:spPr>
        <p:txBody>
          <a:bodyPr>
            <a:normAutofit/>
          </a:bodyPr>
          <a:lstStyle/>
          <a:p>
            <a:pPr marL="342900" lvl="1"/>
            <a:r>
              <a:rPr lang="en-GB" dirty="0"/>
              <a:t>Complete the ‘Jeffers Garden Designs’ case </a:t>
            </a:r>
            <a:r>
              <a:rPr lang="en-GB" dirty="0" smtClean="0"/>
              <a:t>study	</a:t>
            </a:r>
          </a:p>
          <a:p>
            <a:pPr marL="68580" lvl="1" indent="0" algn="r">
              <a:buNone/>
            </a:pPr>
            <a:r>
              <a:rPr lang="en-GB" dirty="0" smtClean="0"/>
              <a:t>20 minutes</a:t>
            </a:r>
          </a:p>
          <a:p>
            <a:pPr marL="342900" lvl="1"/>
            <a:endParaRPr lang="en-GB" dirty="0"/>
          </a:p>
          <a:p>
            <a:pPr marL="342900" lvl="1"/>
            <a:endParaRPr lang="en-GB" dirty="0"/>
          </a:p>
          <a:p>
            <a:pPr marL="342900" lvl="1"/>
            <a:r>
              <a:rPr lang="en-GB" dirty="0" smtClean="0"/>
              <a:t>Complete all of a) and b) of the Five Farms Case Study</a:t>
            </a:r>
          </a:p>
          <a:p>
            <a:pPr marL="68580" lvl="1" indent="0" algn="r">
              <a:buNone/>
            </a:pPr>
            <a:r>
              <a:rPr lang="en-GB" dirty="0" smtClean="0"/>
              <a:t>20 minutes</a:t>
            </a:r>
          </a:p>
          <a:p>
            <a:pPr marL="68580" lvl="1" indent="0" algn="r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908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56EE20-7C69-4149-A39F-9FA7C2DAC8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FE68357-6485-40A7-A19F-86C86701F625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D0B90BF-96B7-469D-AD8F-A845324FD6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759</TotalTime>
  <Words>360</Words>
  <Application>Microsoft Office PowerPoint</Application>
  <PresentationFormat>On-screen Show (4:3)</PresentationFormat>
  <Paragraphs>71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Wingdings 2</vt:lpstr>
      <vt:lpstr>幼圆</vt:lpstr>
      <vt:lpstr>Austin</vt:lpstr>
      <vt:lpstr>Break-even</vt:lpstr>
      <vt:lpstr>What do you remember?</vt:lpstr>
      <vt:lpstr>Learning Objectives</vt:lpstr>
      <vt:lpstr>Key terms</vt:lpstr>
      <vt:lpstr>How useful is break-even analysis?</vt:lpstr>
      <vt:lpstr>Limitations of break-even analysis</vt:lpstr>
      <vt:lpstr>Constructing break-even charts</vt:lpstr>
      <vt:lpstr>Activities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Break-even</dc:title>
  <dc:creator>Rebecca Crumpton</dc:creator>
  <cp:lastModifiedBy>Rebecca Crumpton</cp:lastModifiedBy>
  <cp:revision>44</cp:revision>
  <cp:lastPrinted>2017-11-03T16:04:10Z</cp:lastPrinted>
  <dcterms:created xsi:type="dcterms:W3CDTF">2015-10-20T16:58:01Z</dcterms:created>
  <dcterms:modified xsi:type="dcterms:W3CDTF">2020-11-17T13:19:41Z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