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11/19/2020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11/19/2020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11/19/2020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11/19/2020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11/19/2020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Liquidity Ratios</a:t>
            </a:r>
            <a:endParaRPr lang="en-GB" dirty="0"/>
          </a:p>
        </p:txBody>
      </p:sp>
      <p:sp>
        <p:nvSpPr>
          <p:cNvPr id="3" name="Subtitle 2"/>
          <p:cNvSpPr>
            <a:spLocks noGrp="1"/>
          </p:cNvSpPr>
          <p:nvPr>
            <p:ph type="subTitle" idx="1"/>
          </p:nvPr>
        </p:nvSpPr>
        <p:spPr/>
        <p:txBody>
          <a:bodyPr/>
          <a:lstStyle/>
          <a:p>
            <a:r>
              <a:rPr lang="en-GB" dirty="0" smtClean="0"/>
              <a:t> </a:t>
            </a:r>
            <a:endParaRPr lang="en-GB" dirty="0"/>
          </a:p>
        </p:txBody>
      </p:sp>
    </p:spTree>
    <p:extLst>
      <p:ext uri="{BB962C8B-B14F-4D97-AF65-F5344CB8AC3E}">
        <p14:creationId xmlns:p14="http://schemas.microsoft.com/office/powerpoint/2010/main" val="3960135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work out the current ratio for ‘</a:t>
            </a:r>
            <a:r>
              <a:rPr lang="en-GB" dirty="0" err="1" smtClean="0"/>
              <a:t>classique</a:t>
            </a:r>
            <a:r>
              <a:rPr lang="en-GB" dirty="0" smtClean="0"/>
              <a:t>’ </a:t>
            </a:r>
            <a:endParaRPr lang="en-GB" dirty="0"/>
          </a:p>
        </p:txBody>
      </p:sp>
      <p:pic>
        <p:nvPicPr>
          <p:cNvPr id="4" name="Content Placeholder 3"/>
          <p:cNvPicPr>
            <a:picLocks noGrp="1" noChangeAspect="1"/>
          </p:cNvPicPr>
          <p:nvPr>
            <p:ph idx="1"/>
          </p:nvPr>
        </p:nvPicPr>
        <p:blipFill>
          <a:blip r:embed="rId2"/>
          <a:stretch>
            <a:fillRect/>
          </a:stretch>
        </p:blipFill>
        <p:spPr>
          <a:xfrm>
            <a:off x="1830464" y="1790526"/>
            <a:ext cx="8231814" cy="3678238"/>
          </a:xfrm>
          <a:prstGeom prst="rect">
            <a:avLst/>
          </a:prstGeom>
        </p:spPr>
      </p:pic>
      <p:sp>
        <p:nvSpPr>
          <p:cNvPr id="5" name="TextBox 4"/>
          <p:cNvSpPr txBox="1"/>
          <p:nvPr/>
        </p:nvSpPr>
        <p:spPr>
          <a:xfrm>
            <a:off x="407324" y="5577840"/>
            <a:ext cx="11263745" cy="1200329"/>
          </a:xfrm>
          <a:prstGeom prst="rect">
            <a:avLst/>
          </a:prstGeom>
          <a:noFill/>
        </p:spPr>
        <p:txBody>
          <a:bodyPr wrap="square" rtlCol="0">
            <a:spAutoFit/>
          </a:bodyPr>
          <a:lstStyle/>
          <a:p>
            <a:r>
              <a:rPr lang="en-GB" dirty="0" smtClean="0"/>
              <a:t>Current Ratio = CURRENT ASSETS ÷ CURRENT LIABILITIES : 1</a:t>
            </a:r>
            <a:br>
              <a:rPr lang="en-GB" dirty="0" smtClean="0"/>
            </a:br>
            <a:r>
              <a:rPr lang="en-GB" dirty="0" smtClean="0"/>
              <a:t>=  £56 200 ÷ £56 000 : 1</a:t>
            </a:r>
          </a:p>
          <a:p>
            <a:r>
              <a:rPr lang="en-GB" dirty="0" smtClean="0"/>
              <a:t>= </a:t>
            </a:r>
            <a:r>
              <a:rPr lang="en-GB" dirty="0" smtClean="0">
                <a:solidFill>
                  <a:srgbClr val="FF0000"/>
                </a:solidFill>
              </a:rPr>
              <a:t>1.00:1 (express your answer to 2 decimal places).</a:t>
            </a:r>
          </a:p>
          <a:p>
            <a:pPr algn="ctr"/>
            <a:r>
              <a:rPr lang="en-GB" dirty="0" smtClean="0">
                <a:solidFill>
                  <a:srgbClr val="00B0F0"/>
                </a:solidFill>
              </a:rPr>
              <a:t>What would you say to the managers of </a:t>
            </a:r>
            <a:r>
              <a:rPr lang="en-GB" dirty="0" err="1" smtClean="0">
                <a:solidFill>
                  <a:srgbClr val="00B0F0"/>
                </a:solidFill>
              </a:rPr>
              <a:t>Classique</a:t>
            </a:r>
            <a:r>
              <a:rPr lang="en-GB" dirty="0" smtClean="0">
                <a:solidFill>
                  <a:srgbClr val="00B0F0"/>
                </a:solidFill>
              </a:rPr>
              <a:t>? Would you be happy with this ratio?</a:t>
            </a:r>
            <a:endParaRPr lang="en-GB" dirty="0">
              <a:solidFill>
                <a:srgbClr val="00B0F0"/>
              </a:solidFill>
            </a:endParaRPr>
          </a:p>
        </p:txBody>
      </p:sp>
      <p:cxnSp>
        <p:nvCxnSpPr>
          <p:cNvPr id="7" name="Straight Arrow Connector 6"/>
          <p:cNvCxnSpPr/>
          <p:nvPr/>
        </p:nvCxnSpPr>
        <p:spPr>
          <a:xfrm flipV="1">
            <a:off x="1330036" y="3616036"/>
            <a:ext cx="8021782" cy="22776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2352502" y="4713316"/>
            <a:ext cx="7074131" cy="12219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04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work out the current ratio for ‘</a:t>
            </a:r>
            <a:r>
              <a:rPr lang="en-GB" dirty="0" err="1" smtClean="0"/>
              <a:t>classique</a:t>
            </a:r>
            <a:r>
              <a:rPr lang="en-GB" dirty="0" smtClean="0"/>
              <a:t>’ </a:t>
            </a:r>
            <a:endParaRPr lang="en-GB" dirty="0"/>
          </a:p>
        </p:txBody>
      </p:sp>
      <p:pic>
        <p:nvPicPr>
          <p:cNvPr id="4" name="Content Placeholder 3"/>
          <p:cNvPicPr>
            <a:picLocks noGrp="1" noChangeAspect="1"/>
          </p:cNvPicPr>
          <p:nvPr>
            <p:ph idx="1"/>
          </p:nvPr>
        </p:nvPicPr>
        <p:blipFill>
          <a:blip r:embed="rId2"/>
          <a:stretch>
            <a:fillRect/>
          </a:stretch>
        </p:blipFill>
        <p:spPr>
          <a:xfrm>
            <a:off x="1830464" y="1790526"/>
            <a:ext cx="8231814" cy="3678238"/>
          </a:xfrm>
          <a:prstGeom prst="rect">
            <a:avLst/>
          </a:prstGeom>
        </p:spPr>
      </p:pic>
      <p:sp>
        <p:nvSpPr>
          <p:cNvPr id="3" name="TextBox 2"/>
          <p:cNvSpPr txBox="1"/>
          <p:nvPr/>
        </p:nvSpPr>
        <p:spPr>
          <a:xfrm>
            <a:off x="432262" y="5394960"/>
            <a:ext cx="11538065" cy="369332"/>
          </a:xfrm>
          <a:prstGeom prst="rect">
            <a:avLst/>
          </a:prstGeom>
          <a:noFill/>
        </p:spPr>
        <p:txBody>
          <a:bodyPr wrap="square" rtlCol="0">
            <a:spAutoFit/>
          </a:bodyPr>
          <a:lstStyle/>
          <a:p>
            <a:r>
              <a:rPr lang="en-GB" dirty="0" err="1" smtClean="0"/>
              <a:t>Classique</a:t>
            </a:r>
            <a:r>
              <a:rPr lang="en-GB" dirty="0" smtClean="0"/>
              <a:t> should be worried. They have enough current assets to pay off their current liabilities, BUT ONLY JUST. </a:t>
            </a:r>
          </a:p>
        </p:txBody>
      </p:sp>
      <p:sp>
        <p:nvSpPr>
          <p:cNvPr id="6" name="TextBox 5"/>
          <p:cNvSpPr txBox="1"/>
          <p:nvPr/>
        </p:nvSpPr>
        <p:spPr>
          <a:xfrm>
            <a:off x="423949" y="5818909"/>
            <a:ext cx="11538066" cy="923330"/>
          </a:xfrm>
          <a:prstGeom prst="rect">
            <a:avLst/>
          </a:prstGeom>
          <a:noFill/>
        </p:spPr>
        <p:txBody>
          <a:bodyPr wrap="square" rtlCol="0">
            <a:spAutoFit/>
          </a:bodyPr>
          <a:lstStyle/>
          <a:p>
            <a:r>
              <a:rPr lang="en-GB" dirty="0" smtClean="0"/>
              <a:t>Also, most of their current assets </a:t>
            </a:r>
            <a:r>
              <a:rPr lang="en-GB" dirty="0" smtClean="0"/>
              <a:t>are </a:t>
            </a:r>
            <a:r>
              <a:rPr lang="en-GB" dirty="0" smtClean="0"/>
              <a:t>made up of </a:t>
            </a:r>
            <a:r>
              <a:rPr lang="en-GB" u="sng" dirty="0" smtClean="0"/>
              <a:t>inventory (stock)</a:t>
            </a:r>
            <a:r>
              <a:rPr lang="en-GB" dirty="0" smtClean="0"/>
              <a:t>. </a:t>
            </a:r>
            <a:r>
              <a:rPr lang="en-GB" dirty="0" smtClean="0"/>
              <a:t>Ladies clothes, in other words, that need to be sold before they can raise the cash needed to pay the current liabilities. Surely that would take TIME? Not great, if they need CASH urgently. </a:t>
            </a:r>
            <a:endParaRPr lang="en-GB" dirty="0"/>
          </a:p>
        </p:txBody>
      </p:sp>
      <p:cxnSp>
        <p:nvCxnSpPr>
          <p:cNvPr id="10" name="Straight Arrow Connector 9"/>
          <p:cNvCxnSpPr/>
          <p:nvPr/>
        </p:nvCxnSpPr>
        <p:spPr>
          <a:xfrm flipV="1">
            <a:off x="5253644" y="2818015"/>
            <a:ext cx="4139738" cy="30507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922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if we took stock out of the equation?</a:t>
            </a:r>
            <a:endParaRPr lang="en-GB" dirty="0"/>
          </a:p>
        </p:txBody>
      </p:sp>
      <p:sp>
        <p:nvSpPr>
          <p:cNvPr id="3" name="Content Placeholder 2"/>
          <p:cNvSpPr>
            <a:spLocks noGrp="1"/>
          </p:cNvSpPr>
          <p:nvPr>
            <p:ph idx="1"/>
          </p:nvPr>
        </p:nvSpPr>
        <p:spPr/>
        <p:txBody>
          <a:bodyPr/>
          <a:lstStyle/>
          <a:p>
            <a:r>
              <a:rPr lang="en-GB" dirty="0" smtClean="0"/>
              <a:t>Surely, if </a:t>
            </a:r>
            <a:r>
              <a:rPr lang="en-GB" dirty="0" smtClean="0"/>
              <a:t>inventory (stock) </a:t>
            </a:r>
            <a:r>
              <a:rPr lang="en-GB" dirty="0" smtClean="0"/>
              <a:t>is difficult to sell and takes time, it is silly to always include it in the current assets number! What would the ratio look like if we ignore </a:t>
            </a:r>
            <a:r>
              <a:rPr lang="en-GB" dirty="0" smtClean="0"/>
              <a:t>inventory (stock) </a:t>
            </a:r>
            <a:r>
              <a:rPr lang="en-GB" dirty="0" smtClean="0"/>
              <a:t>and just concentrate on the VERY LIQUID ASSETS of </a:t>
            </a:r>
            <a:r>
              <a:rPr lang="en-GB" dirty="0" smtClean="0"/>
              <a:t>RECEIVABLES (debtors) </a:t>
            </a:r>
            <a:r>
              <a:rPr lang="en-GB" dirty="0" smtClean="0"/>
              <a:t>and CASH?</a:t>
            </a:r>
          </a:p>
          <a:p>
            <a:r>
              <a:rPr lang="en-GB" dirty="0" smtClean="0"/>
              <a:t>This is what we do when we calculate the LIQUID CAPITAL RATIO:</a:t>
            </a:r>
          </a:p>
          <a:p>
            <a:pPr marL="0" indent="0" algn="ctr">
              <a:buNone/>
            </a:pPr>
            <a:r>
              <a:rPr lang="en-GB" sz="1400" dirty="0"/>
              <a:t>Formula:</a:t>
            </a:r>
            <a:r>
              <a:rPr lang="en-GB" dirty="0"/>
              <a:t/>
            </a:r>
            <a:br>
              <a:rPr lang="en-GB" dirty="0"/>
            </a:br>
            <a:r>
              <a:rPr lang="en-GB" dirty="0"/>
              <a:t>          </a:t>
            </a:r>
            <a:r>
              <a:rPr lang="en-GB" u="sng" dirty="0"/>
              <a:t>CURRENTS </a:t>
            </a:r>
            <a:r>
              <a:rPr lang="en-GB" u="sng" dirty="0" smtClean="0"/>
              <a:t>ASSETS – </a:t>
            </a:r>
            <a:r>
              <a:rPr lang="en-GB" u="sng" dirty="0" smtClean="0"/>
              <a:t>INVENTORY (stock) </a:t>
            </a:r>
            <a:r>
              <a:rPr lang="en-GB" dirty="0" smtClean="0"/>
              <a:t>   </a:t>
            </a:r>
            <a:r>
              <a:rPr lang="en-GB" dirty="0"/>
              <a:t>:    1</a:t>
            </a:r>
            <a:r>
              <a:rPr lang="en-GB" u="sng" dirty="0"/>
              <a:t/>
            </a:r>
            <a:br>
              <a:rPr lang="en-GB" u="sng" dirty="0"/>
            </a:br>
            <a:r>
              <a:rPr lang="en-GB" dirty="0"/>
              <a:t>CURRENT LIABILITIES</a:t>
            </a:r>
          </a:p>
          <a:p>
            <a:r>
              <a:rPr lang="en-GB" dirty="0" smtClean="0"/>
              <a:t>Ideally, businesses would want to see a LIQUID CAPITAL RATIO of 1:1. </a:t>
            </a:r>
          </a:p>
          <a:p>
            <a:r>
              <a:rPr lang="en-GB" dirty="0" smtClean="0"/>
              <a:t>In other words, they’d like to see JUST ENOUGH receivables and cash to cover their current liabilities.</a:t>
            </a:r>
          </a:p>
        </p:txBody>
      </p:sp>
    </p:spTree>
    <p:extLst>
      <p:ext uri="{BB962C8B-B14F-4D97-AF65-F5344CB8AC3E}">
        <p14:creationId xmlns:p14="http://schemas.microsoft.com/office/powerpoint/2010/main" val="42666052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Let’s work out the liquid capital ratio for ‘</a:t>
            </a:r>
            <a:r>
              <a:rPr lang="en-GB" dirty="0" err="1" smtClean="0"/>
              <a:t>classique</a:t>
            </a:r>
            <a:r>
              <a:rPr lang="en-GB" dirty="0" smtClean="0"/>
              <a:t>’ </a:t>
            </a:r>
            <a:endParaRPr lang="en-GB" dirty="0"/>
          </a:p>
        </p:txBody>
      </p:sp>
      <p:pic>
        <p:nvPicPr>
          <p:cNvPr id="4" name="Content Placeholder 3"/>
          <p:cNvPicPr>
            <a:picLocks noGrp="1" noChangeAspect="1"/>
          </p:cNvPicPr>
          <p:nvPr>
            <p:ph idx="1"/>
          </p:nvPr>
        </p:nvPicPr>
        <p:blipFill>
          <a:blip r:embed="rId2"/>
          <a:stretch>
            <a:fillRect/>
          </a:stretch>
        </p:blipFill>
        <p:spPr>
          <a:xfrm>
            <a:off x="1830464" y="1790526"/>
            <a:ext cx="8231814" cy="3678238"/>
          </a:xfrm>
          <a:prstGeom prst="rect">
            <a:avLst/>
          </a:prstGeom>
        </p:spPr>
      </p:pic>
      <p:sp>
        <p:nvSpPr>
          <p:cNvPr id="5" name="TextBox 4"/>
          <p:cNvSpPr txBox="1"/>
          <p:nvPr/>
        </p:nvSpPr>
        <p:spPr>
          <a:xfrm>
            <a:off x="257695" y="5544589"/>
            <a:ext cx="7173883" cy="1200329"/>
          </a:xfrm>
          <a:prstGeom prst="rect">
            <a:avLst/>
          </a:prstGeom>
          <a:noFill/>
        </p:spPr>
        <p:txBody>
          <a:bodyPr wrap="square" rtlCol="0">
            <a:spAutoFit/>
          </a:bodyPr>
          <a:lstStyle/>
          <a:p>
            <a:r>
              <a:rPr lang="en-GB" dirty="0" smtClean="0"/>
              <a:t>Liquid Capital Ratio = (Current Assets – Inventory) ÷ Current Liabilities :1</a:t>
            </a:r>
          </a:p>
          <a:p>
            <a:r>
              <a:rPr lang="en-GB" dirty="0" smtClean="0"/>
              <a:t>= (£56 200 - £50 000) ÷ £56 000 : 1</a:t>
            </a:r>
          </a:p>
          <a:p>
            <a:r>
              <a:rPr lang="en-GB" dirty="0" smtClean="0"/>
              <a:t>= £6 200 ÷ £56 000 : 1</a:t>
            </a:r>
          </a:p>
          <a:p>
            <a:r>
              <a:rPr lang="en-GB" dirty="0" smtClean="0"/>
              <a:t>= </a:t>
            </a:r>
            <a:r>
              <a:rPr lang="en-GB" dirty="0" smtClean="0">
                <a:solidFill>
                  <a:srgbClr val="FF0000"/>
                </a:solidFill>
              </a:rPr>
              <a:t>0.11:1 </a:t>
            </a:r>
            <a:endParaRPr lang="en-GB" dirty="0">
              <a:solidFill>
                <a:srgbClr val="FF0000"/>
              </a:solidFill>
            </a:endParaRPr>
          </a:p>
        </p:txBody>
      </p:sp>
      <p:cxnSp>
        <p:nvCxnSpPr>
          <p:cNvPr id="8" name="Straight Arrow Connector 7"/>
          <p:cNvCxnSpPr/>
          <p:nvPr/>
        </p:nvCxnSpPr>
        <p:spPr>
          <a:xfrm flipV="1">
            <a:off x="1039091" y="3674225"/>
            <a:ext cx="8304414" cy="2194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169622" y="2842953"/>
            <a:ext cx="7223760" cy="30424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241964" y="4688378"/>
            <a:ext cx="6101541" cy="1180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431578" y="5544589"/>
            <a:ext cx="4596938" cy="1200329"/>
          </a:xfrm>
          <a:prstGeom prst="rect">
            <a:avLst/>
          </a:prstGeom>
          <a:noFill/>
        </p:spPr>
        <p:txBody>
          <a:bodyPr wrap="square" rtlCol="0">
            <a:spAutoFit/>
          </a:bodyPr>
          <a:lstStyle/>
          <a:p>
            <a:r>
              <a:rPr lang="en-GB" dirty="0" smtClean="0"/>
              <a:t>What a disaster!! The Liquid Capital Ratio really highlights how ILLIQUID this business is. It only has 11p to pay of every £1 worth of current liabilities!! </a:t>
            </a:r>
            <a:endParaRPr lang="en-GB" dirty="0"/>
          </a:p>
        </p:txBody>
      </p:sp>
    </p:spTree>
    <p:extLst>
      <p:ext uri="{BB962C8B-B14F-4D97-AF65-F5344CB8AC3E}">
        <p14:creationId xmlns:p14="http://schemas.microsoft.com/office/powerpoint/2010/main" val="290931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 for </a:t>
            </a:r>
            <a:r>
              <a:rPr lang="en-GB" dirty="0" err="1" smtClean="0"/>
              <a:t>classique</a:t>
            </a:r>
            <a:endParaRPr lang="en-GB" dirty="0"/>
          </a:p>
        </p:txBody>
      </p:sp>
      <p:sp>
        <p:nvSpPr>
          <p:cNvPr id="3" name="Content Placeholder 2"/>
          <p:cNvSpPr>
            <a:spLocks noGrp="1"/>
          </p:cNvSpPr>
          <p:nvPr>
            <p:ph idx="1"/>
          </p:nvPr>
        </p:nvSpPr>
        <p:spPr/>
        <p:txBody>
          <a:bodyPr/>
          <a:lstStyle/>
          <a:p>
            <a:r>
              <a:rPr lang="en-GB" dirty="0" err="1" smtClean="0"/>
              <a:t>Classique</a:t>
            </a:r>
            <a:r>
              <a:rPr lang="en-GB" dirty="0" smtClean="0"/>
              <a:t> runs the risk of bankruptcy if it can’t sell all its stock immediately.</a:t>
            </a:r>
            <a:br>
              <a:rPr lang="en-GB" dirty="0" smtClean="0"/>
            </a:br>
            <a:endParaRPr lang="en-GB" dirty="0" smtClean="0"/>
          </a:p>
          <a:p>
            <a:pPr marL="594000" lvl="2" indent="0">
              <a:buNone/>
            </a:pPr>
            <a:r>
              <a:rPr lang="en-GB" sz="2000" dirty="0" smtClean="0"/>
              <a:t>Question:  What else could it do, to avoid bankruptcy?</a:t>
            </a:r>
          </a:p>
          <a:p>
            <a:pPr marL="0" indent="0">
              <a:buNone/>
            </a:pPr>
            <a:endParaRPr lang="en-GB" dirty="0" smtClean="0"/>
          </a:p>
          <a:p>
            <a:pPr marL="594000" lvl="2" indent="0">
              <a:buNone/>
            </a:pPr>
            <a:r>
              <a:rPr lang="en-GB" sz="2000" dirty="0"/>
              <a:t>Answer:   It could try to get FINANCE from elsewhere. </a:t>
            </a:r>
            <a:r>
              <a:rPr lang="en-GB" sz="2000" dirty="0" smtClean="0"/>
              <a:t> A </a:t>
            </a:r>
            <a:r>
              <a:rPr lang="en-GB" sz="2000" dirty="0"/>
              <a:t>loan from an </a:t>
            </a:r>
            <a:r>
              <a:rPr lang="en-GB" sz="2000" dirty="0" smtClean="0"/>
              <a:t>understanding </a:t>
            </a:r>
            <a:r>
              <a:rPr lang="en-GB" sz="2000" dirty="0"/>
              <a:t>bank manager perhaps?</a:t>
            </a:r>
          </a:p>
          <a:p>
            <a:pPr marL="0" indent="0">
              <a:buNone/>
            </a:pPr>
            <a:endParaRPr lang="en-GB" dirty="0"/>
          </a:p>
        </p:txBody>
      </p:sp>
    </p:spTree>
    <p:extLst>
      <p:ext uri="{BB962C8B-B14F-4D97-AF65-F5344CB8AC3E}">
        <p14:creationId xmlns:p14="http://schemas.microsoft.com/office/powerpoint/2010/main" val="171879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to practise</a:t>
            </a:r>
            <a:endParaRPr lang="en-GB" dirty="0"/>
          </a:p>
        </p:txBody>
      </p:sp>
      <p:sp>
        <p:nvSpPr>
          <p:cNvPr id="3" name="Content Placeholder 2"/>
          <p:cNvSpPr>
            <a:spLocks noGrp="1"/>
          </p:cNvSpPr>
          <p:nvPr>
            <p:ph idx="1"/>
          </p:nvPr>
        </p:nvSpPr>
        <p:spPr/>
        <p:txBody>
          <a:bodyPr/>
          <a:lstStyle/>
          <a:p>
            <a:r>
              <a:rPr lang="en-GB" dirty="0" smtClean="0"/>
              <a:t>Have a go at working out the LIQUIDITY of some businesses for yourself. </a:t>
            </a:r>
          </a:p>
          <a:p>
            <a:r>
              <a:rPr lang="en-GB" smtClean="0"/>
              <a:t>Use the worksheet on GOL.</a:t>
            </a:r>
            <a:endParaRPr lang="en-GB"/>
          </a:p>
        </p:txBody>
      </p:sp>
    </p:spTree>
    <p:extLst>
      <p:ext uri="{BB962C8B-B14F-4D97-AF65-F5344CB8AC3E}">
        <p14:creationId xmlns:p14="http://schemas.microsoft.com/office/powerpoint/2010/main" val="681903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LIQUIDITY?</a:t>
            </a:r>
            <a:endParaRPr lang="en-GB" dirty="0"/>
          </a:p>
        </p:txBody>
      </p:sp>
      <p:sp>
        <p:nvSpPr>
          <p:cNvPr id="3" name="Content Placeholder 2"/>
          <p:cNvSpPr>
            <a:spLocks noGrp="1"/>
          </p:cNvSpPr>
          <p:nvPr>
            <p:ph idx="1"/>
          </p:nvPr>
        </p:nvSpPr>
        <p:spPr/>
        <p:txBody>
          <a:bodyPr/>
          <a:lstStyle/>
          <a:p>
            <a:pPr marL="0" indent="0">
              <a:buNone/>
            </a:pPr>
            <a:r>
              <a:rPr lang="en-GB" dirty="0" smtClean="0"/>
              <a:t>Remember, things the business OWNS are called ASSETS.</a:t>
            </a:r>
          </a:p>
          <a:p>
            <a:pPr marL="0" indent="0">
              <a:buNone/>
            </a:pPr>
            <a:r>
              <a:rPr lang="en-GB" dirty="0" smtClean="0"/>
              <a:t>The business will intend to keep some assets for years and years. Example: Buildings and machinery.</a:t>
            </a:r>
          </a:p>
          <a:p>
            <a:pPr marL="0" indent="0">
              <a:buNone/>
            </a:pPr>
            <a:r>
              <a:rPr lang="en-GB" dirty="0" smtClean="0"/>
              <a:t>Other assets will come and go. They don’t stay for long in the business. Example: Inventory and cash. </a:t>
            </a:r>
          </a:p>
          <a:p>
            <a:pPr marL="0" indent="0">
              <a:buNone/>
            </a:pPr>
            <a:endParaRPr lang="en-GB" dirty="0"/>
          </a:p>
          <a:p>
            <a:pPr marL="0" indent="0">
              <a:buNone/>
            </a:pPr>
            <a:r>
              <a:rPr lang="en-GB" dirty="0" smtClean="0"/>
              <a:t>Liquidity means “THE EASE AT WHICH ASSETS CAN BE SOLD FOR CASH”.</a:t>
            </a:r>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7738" y="1902995"/>
            <a:ext cx="1785072" cy="112741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10345" y="2633575"/>
            <a:ext cx="1196426" cy="79366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34496" y="4019647"/>
            <a:ext cx="1731731" cy="1300339"/>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10345" y="4019647"/>
            <a:ext cx="1456344" cy="936221"/>
          </a:xfrm>
          <a:prstGeom prst="rect">
            <a:avLst/>
          </a:prstGeom>
        </p:spPr>
      </p:pic>
    </p:spTree>
    <p:extLst>
      <p:ext uri="{BB962C8B-B14F-4D97-AF65-F5344CB8AC3E}">
        <p14:creationId xmlns:p14="http://schemas.microsoft.com/office/powerpoint/2010/main" val="160497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Liquidity</a:t>
            </a:r>
            <a:endParaRPr lang="en-GB" dirty="0"/>
          </a:p>
        </p:txBody>
      </p:sp>
      <p:sp>
        <p:nvSpPr>
          <p:cNvPr id="3" name="Content Placeholder 2"/>
          <p:cNvSpPr>
            <a:spLocks noGrp="1"/>
          </p:cNvSpPr>
          <p:nvPr>
            <p:ph idx="1"/>
          </p:nvPr>
        </p:nvSpPr>
        <p:spPr/>
        <p:txBody>
          <a:bodyPr/>
          <a:lstStyle/>
          <a:p>
            <a:r>
              <a:rPr lang="en-GB" dirty="0" smtClean="0"/>
              <a:t>The most liquid of all the assets is ……… CASH. You don’t have to do anything to change that in to cash!</a:t>
            </a:r>
          </a:p>
          <a:p>
            <a:r>
              <a:rPr lang="en-GB" dirty="0" smtClean="0"/>
              <a:t>The rest of the CURRENT ASSETS are also quite liquid. They don’t stay in the business for very long.</a:t>
            </a:r>
          </a:p>
          <a:p>
            <a:r>
              <a:rPr lang="en-GB" dirty="0" smtClean="0"/>
              <a:t>The NON-CURRENT (Fixed) ASSETS are much less liquid. The business bought those with the intention of keeping them long term. It is a much bigger deal to sell these on for cash. </a:t>
            </a:r>
            <a:endParaRPr lang="en-GB" dirty="0"/>
          </a:p>
        </p:txBody>
      </p:sp>
    </p:spTree>
    <p:extLst>
      <p:ext uri="{BB962C8B-B14F-4D97-AF65-F5344CB8AC3E}">
        <p14:creationId xmlns:p14="http://schemas.microsoft.com/office/powerpoint/2010/main" val="2710464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businesses care about their liquidity?</a:t>
            </a:r>
            <a:endParaRPr lang="en-GB" dirty="0"/>
          </a:p>
        </p:txBody>
      </p:sp>
      <p:sp>
        <p:nvSpPr>
          <p:cNvPr id="3" name="Content Placeholder 2"/>
          <p:cNvSpPr>
            <a:spLocks noGrp="1"/>
          </p:cNvSpPr>
          <p:nvPr>
            <p:ph idx="1"/>
          </p:nvPr>
        </p:nvSpPr>
        <p:spPr/>
        <p:txBody>
          <a:bodyPr/>
          <a:lstStyle/>
          <a:p>
            <a:r>
              <a:rPr lang="en-GB" dirty="0" smtClean="0"/>
              <a:t>Remember, things the business OWES are called LIABILITIES.</a:t>
            </a:r>
          </a:p>
          <a:p>
            <a:r>
              <a:rPr lang="en-GB" dirty="0" smtClean="0"/>
              <a:t>Businesses need to know if they have enough cash to pay for their URGENT liabilities. The formal term for these ‘urgent liabilities’ is CURRENT LIABILITIES. They will need to be paid very soon. Does the firm have enough cash to do so?</a:t>
            </a:r>
          </a:p>
          <a:p>
            <a:r>
              <a:rPr lang="en-GB" dirty="0" smtClean="0"/>
              <a:t>What if it doesn’t? </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4444" y="4408863"/>
            <a:ext cx="2743200" cy="1714500"/>
          </a:xfrm>
          <a:prstGeom prst="rect">
            <a:avLst/>
          </a:prstGeom>
        </p:spPr>
      </p:pic>
    </p:spTree>
    <p:extLst>
      <p:ext uri="{BB962C8B-B14F-4D97-AF65-F5344CB8AC3E}">
        <p14:creationId xmlns:p14="http://schemas.microsoft.com/office/powerpoint/2010/main" val="2838852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if the business doesn’t have enough cash?</a:t>
            </a:r>
            <a:endParaRPr lang="en-GB" dirty="0"/>
          </a:p>
        </p:txBody>
      </p:sp>
      <p:sp>
        <p:nvSpPr>
          <p:cNvPr id="3" name="Content Placeholder 2"/>
          <p:cNvSpPr>
            <a:spLocks noGrp="1"/>
          </p:cNvSpPr>
          <p:nvPr>
            <p:ph idx="1"/>
          </p:nvPr>
        </p:nvSpPr>
        <p:spPr/>
        <p:txBody>
          <a:bodyPr>
            <a:normAutofit lnSpcReduction="10000"/>
          </a:bodyPr>
          <a:lstStyle/>
          <a:p>
            <a:r>
              <a:rPr lang="en-GB" dirty="0" smtClean="0"/>
              <a:t>The answer is, they will have to get it from somewhere. </a:t>
            </a:r>
          </a:p>
          <a:p>
            <a:r>
              <a:rPr lang="en-GB" dirty="0" smtClean="0"/>
              <a:t>First port of call: can they sell their CURRENT ASSETS to raise cash quickly to pay off their CURRENT LIABILITIES? </a:t>
            </a:r>
          </a:p>
          <a:p>
            <a:r>
              <a:rPr lang="en-GB" dirty="0" smtClean="0"/>
              <a:t>Remember, the difference between CURRENT ASSETS and CURRENT LIABILITIES is called WORKING CAPITAL</a:t>
            </a:r>
          </a:p>
          <a:p>
            <a:endParaRPr lang="en-GB" dirty="0"/>
          </a:p>
          <a:p>
            <a:pPr marL="0" indent="0" algn="ctr">
              <a:buNone/>
            </a:pPr>
            <a:r>
              <a:rPr lang="en-GB" sz="2800" dirty="0" smtClean="0">
                <a:solidFill>
                  <a:srgbClr val="FF0000"/>
                </a:solidFill>
              </a:rPr>
              <a:t>Working Capital = Current Assets – Current Liabilities</a:t>
            </a:r>
          </a:p>
          <a:p>
            <a:pPr marL="0" indent="0" algn="ctr">
              <a:buNone/>
            </a:pPr>
            <a:endParaRPr lang="en-GB" sz="2800" dirty="0" smtClean="0">
              <a:solidFill>
                <a:srgbClr val="FF0000"/>
              </a:solidFill>
            </a:endParaRPr>
          </a:p>
          <a:p>
            <a:r>
              <a:rPr lang="en-GB" dirty="0" smtClean="0"/>
              <a:t>If the business has a positive working capital figure, it can probably pay off it’s current liabilities. </a:t>
            </a:r>
            <a:endParaRPr lang="en-GB" dirty="0"/>
          </a:p>
        </p:txBody>
      </p:sp>
    </p:spTree>
    <p:extLst>
      <p:ext uri="{BB962C8B-B14F-4D97-AF65-F5344CB8AC3E}">
        <p14:creationId xmlns:p14="http://schemas.microsoft.com/office/powerpoint/2010/main" val="2229713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124"/>
          </a:xfrm>
        </p:spPr>
        <p:txBody>
          <a:bodyPr>
            <a:normAutofit fontScale="90000"/>
          </a:bodyPr>
          <a:lstStyle/>
          <a:p>
            <a:r>
              <a:rPr lang="en-GB" sz="2700" dirty="0" smtClean="0"/>
              <a:t>here is the top half of a balance sheet for ‘</a:t>
            </a:r>
            <a:r>
              <a:rPr lang="en-GB" sz="2700" dirty="0" err="1" smtClean="0"/>
              <a:t>classique</a:t>
            </a:r>
            <a:r>
              <a:rPr lang="en-GB" sz="2700" dirty="0" smtClean="0"/>
              <a:t>’, a ladies clothes shop </a:t>
            </a:r>
            <a:r>
              <a:rPr lang="en-GB" dirty="0" smtClean="0"/>
              <a:t/>
            </a:r>
            <a:br>
              <a:rPr lang="en-GB" dirty="0" smtClean="0"/>
            </a:br>
            <a:r>
              <a:rPr lang="en-GB" sz="2000" dirty="0" smtClean="0">
                <a:solidFill>
                  <a:srgbClr val="FF0000"/>
                </a:solidFill>
              </a:rPr>
              <a:t>Questions: </a:t>
            </a:r>
            <a:r>
              <a:rPr lang="en-GB" sz="2000" dirty="0" smtClean="0">
                <a:solidFill>
                  <a:srgbClr val="00B0F0"/>
                </a:solidFill>
              </a:rPr>
              <a:t>What is this firm’s WORKING capital?</a:t>
            </a:r>
            <a:br>
              <a:rPr lang="en-GB" sz="2000" dirty="0" smtClean="0">
                <a:solidFill>
                  <a:srgbClr val="00B0F0"/>
                </a:solidFill>
              </a:rPr>
            </a:br>
            <a:r>
              <a:rPr lang="en-GB" sz="2000" dirty="0" smtClean="0">
                <a:solidFill>
                  <a:srgbClr val="00B0F0"/>
                </a:solidFill>
              </a:rPr>
              <a:t>Should it be concerned about its accounts?</a:t>
            </a:r>
            <a:endParaRPr lang="en-GB" sz="2000"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4161171"/>
              </p:ext>
            </p:extLst>
          </p:nvPr>
        </p:nvGraphicFramePr>
        <p:xfrm>
          <a:off x="580858" y="1890280"/>
          <a:ext cx="11029950" cy="482092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3028601632"/>
                    </a:ext>
                  </a:extLst>
                </a:gridCol>
                <a:gridCol w="5514975">
                  <a:extLst>
                    <a:ext uri="{9D8B030D-6E8A-4147-A177-3AD203B41FA5}">
                      <a16:colId xmlns:a16="http://schemas.microsoft.com/office/drawing/2014/main" val="3761171818"/>
                    </a:ext>
                  </a:extLst>
                </a:gridCol>
              </a:tblGrid>
              <a:tr h="370840">
                <a:tc>
                  <a:txBody>
                    <a:bodyPr/>
                    <a:lstStyle/>
                    <a:p>
                      <a:endParaRPr lang="en-GB" dirty="0"/>
                    </a:p>
                  </a:txBody>
                  <a:tcPr/>
                </a:tc>
                <a:tc>
                  <a:txBody>
                    <a:bodyPr/>
                    <a:lstStyle/>
                    <a:p>
                      <a:pPr algn="r"/>
                      <a:r>
                        <a:rPr lang="en-GB" dirty="0" smtClean="0"/>
                        <a:t>£</a:t>
                      </a:r>
                      <a:endParaRPr lang="en-GB" dirty="0"/>
                    </a:p>
                  </a:txBody>
                  <a:tcPr/>
                </a:tc>
                <a:extLst>
                  <a:ext uri="{0D108BD9-81ED-4DB2-BD59-A6C34878D82A}">
                    <a16:rowId xmlns:a16="http://schemas.microsoft.com/office/drawing/2014/main" val="3614399216"/>
                  </a:ext>
                </a:extLst>
              </a:tr>
              <a:tr h="370840">
                <a:tc>
                  <a:txBody>
                    <a:bodyPr/>
                    <a:lstStyle/>
                    <a:p>
                      <a:r>
                        <a:rPr lang="en-GB" dirty="0" smtClean="0"/>
                        <a:t>Non-Current</a:t>
                      </a:r>
                      <a:r>
                        <a:rPr lang="en-GB" baseline="0" dirty="0" smtClean="0"/>
                        <a:t> (Fixed) Assets</a:t>
                      </a:r>
                      <a:endParaRPr lang="en-GB" dirty="0"/>
                    </a:p>
                  </a:txBody>
                  <a:tcPr/>
                </a:tc>
                <a:tc>
                  <a:txBody>
                    <a:bodyPr/>
                    <a:lstStyle/>
                    <a:p>
                      <a:pPr algn="r"/>
                      <a:r>
                        <a:rPr lang="en-GB" dirty="0" smtClean="0"/>
                        <a:t>500 000</a:t>
                      </a:r>
                      <a:endParaRPr lang="en-GB" dirty="0"/>
                    </a:p>
                  </a:txBody>
                  <a:tcPr/>
                </a:tc>
                <a:extLst>
                  <a:ext uri="{0D108BD9-81ED-4DB2-BD59-A6C34878D82A}">
                    <a16:rowId xmlns:a16="http://schemas.microsoft.com/office/drawing/2014/main" val="2416779842"/>
                  </a:ext>
                </a:extLst>
              </a:tr>
              <a:tr h="370840">
                <a:tc>
                  <a:txBody>
                    <a:bodyPr/>
                    <a:lstStyle/>
                    <a:p>
                      <a:r>
                        <a:rPr lang="en-GB" u="sng" dirty="0" smtClean="0"/>
                        <a:t>Current Assets:</a:t>
                      </a:r>
                      <a:endParaRPr lang="en-GB" u="sng" dirty="0"/>
                    </a:p>
                  </a:txBody>
                  <a:tcPr/>
                </a:tc>
                <a:tc>
                  <a:txBody>
                    <a:bodyPr/>
                    <a:lstStyle/>
                    <a:p>
                      <a:pPr algn="r"/>
                      <a:endParaRPr lang="en-GB" dirty="0"/>
                    </a:p>
                  </a:txBody>
                  <a:tcPr/>
                </a:tc>
                <a:extLst>
                  <a:ext uri="{0D108BD9-81ED-4DB2-BD59-A6C34878D82A}">
                    <a16:rowId xmlns:a16="http://schemas.microsoft.com/office/drawing/2014/main" val="3900515771"/>
                  </a:ext>
                </a:extLst>
              </a:tr>
              <a:tr h="370840">
                <a:tc>
                  <a:txBody>
                    <a:bodyPr/>
                    <a:lstStyle/>
                    <a:p>
                      <a:pPr lvl="1"/>
                      <a:r>
                        <a:rPr lang="en-GB" dirty="0" smtClean="0"/>
                        <a:t>Inventory (stock)</a:t>
                      </a:r>
                      <a:endParaRPr lang="en-GB" dirty="0"/>
                    </a:p>
                  </a:txBody>
                  <a:tcPr/>
                </a:tc>
                <a:tc>
                  <a:txBody>
                    <a:bodyPr/>
                    <a:lstStyle/>
                    <a:p>
                      <a:pPr algn="r"/>
                      <a:r>
                        <a:rPr lang="en-GB" dirty="0" smtClean="0"/>
                        <a:t>50</a:t>
                      </a:r>
                      <a:r>
                        <a:rPr lang="en-GB" baseline="0" dirty="0" smtClean="0"/>
                        <a:t> 000</a:t>
                      </a:r>
                      <a:endParaRPr lang="en-GB" dirty="0"/>
                    </a:p>
                  </a:txBody>
                  <a:tcPr/>
                </a:tc>
                <a:extLst>
                  <a:ext uri="{0D108BD9-81ED-4DB2-BD59-A6C34878D82A}">
                    <a16:rowId xmlns:a16="http://schemas.microsoft.com/office/drawing/2014/main" val="1907775865"/>
                  </a:ext>
                </a:extLst>
              </a:tr>
              <a:tr h="370840">
                <a:tc>
                  <a:txBody>
                    <a:bodyPr/>
                    <a:lstStyle/>
                    <a:p>
                      <a:pPr lvl="1"/>
                      <a:r>
                        <a:rPr lang="en-GB" dirty="0" smtClean="0"/>
                        <a:t>Receivables</a:t>
                      </a:r>
                      <a:r>
                        <a:rPr lang="en-GB" baseline="0" dirty="0" smtClean="0"/>
                        <a:t> (debtors)</a:t>
                      </a:r>
                      <a:endParaRPr lang="en-GB" dirty="0"/>
                    </a:p>
                  </a:txBody>
                  <a:tcPr/>
                </a:tc>
                <a:tc>
                  <a:txBody>
                    <a:bodyPr/>
                    <a:lstStyle/>
                    <a:p>
                      <a:pPr algn="r"/>
                      <a:r>
                        <a:rPr lang="en-GB" dirty="0" smtClean="0"/>
                        <a:t>1 200</a:t>
                      </a:r>
                      <a:endParaRPr lang="en-GB" dirty="0"/>
                    </a:p>
                  </a:txBody>
                  <a:tcPr/>
                </a:tc>
                <a:extLst>
                  <a:ext uri="{0D108BD9-81ED-4DB2-BD59-A6C34878D82A}">
                    <a16:rowId xmlns:a16="http://schemas.microsoft.com/office/drawing/2014/main" val="3670340663"/>
                  </a:ext>
                </a:extLst>
              </a:tr>
              <a:tr h="370840">
                <a:tc>
                  <a:txBody>
                    <a:bodyPr/>
                    <a:lstStyle/>
                    <a:p>
                      <a:pPr lvl="1"/>
                      <a:r>
                        <a:rPr lang="en-GB" dirty="0" smtClean="0"/>
                        <a:t>Cash</a:t>
                      </a:r>
                      <a:endParaRPr lang="en-GB" dirty="0"/>
                    </a:p>
                  </a:txBody>
                  <a:tcPr/>
                </a:tc>
                <a:tc>
                  <a:txBody>
                    <a:bodyPr/>
                    <a:lstStyle/>
                    <a:p>
                      <a:pPr algn="r"/>
                      <a:r>
                        <a:rPr lang="en-GB" dirty="0" smtClean="0"/>
                        <a:t>5 000</a:t>
                      </a:r>
                      <a:endParaRPr lang="en-GB" dirty="0"/>
                    </a:p>
                  </a:txBody>
                  <a:tcPr/>
                </a:tc>
                <a:extLst>
                  <a:ext uri="{0D108BD9-81ED-4DB2-BD59-A6C34878D82A}">
                    <a16:rowId xmlns:a16="http://schemas.microsoft.com/office/drawing/2014/main" val="3909255202"/>
                  </a:ext>
                </a:extLst>
              </a:tr>
              <a:tr h="370840">
                <a:tc>
                  <a:txBody>
                    <a:bodyPr/>
                    <a:lstStyle/>
                    <a:p>
                      <a:r>
                        <a:rPr lang="en-GB" dirty="0" smtClean="0"/>
                        <a:t>Total Current Assets</a:t>
                      </a:r>
                      <a:endParaRPr lang="en-GB" dirty="0"/>
                    </a:p>
                  </a:txBody>
                  <a:tcPr/>
                </a:tc>
                <a:tc>
                  <a:txBody>
                    <a:bodyPr/>
                    <a:lstStyle/>
                    <a:p>
                      <a:pPr algn="r"/>
                      <a:r>
                        <a:rPr lang="en-GB" dirty="0" smtClean="0"/>
                        <a:t>56 200</a:t>
                      </a:r>
                      <a:endParaRPr lang="en-GB" dirty="0"/>
                    </a:p>
                  </a:txBody>
                  <a:tcPr/>
                </a:tc>
                <a:extLst>
                  <a:ext uri="{0D108BD9-81ED-4DB2-BD59-A6C34878D82A}">
                    <a16:rowId xmlns:a16="http://schemas.microsoft.com/office/drawing/2014/main" val="2994263343"/>
                  </a:ext>
                </a:extLst>
              </a:tr>
              <a:tr h="370840">
                <a:tc>
                  <a:txBody>
                    <a:bodyPr/>
                    <a:lstStyle/>
                    <a:p>
                      <a:r>
                        <a:rPr lang="en-GB" u="sng" dirty="0" smtClean="0"/>
                        <a:t>Current Liabilities:</a:t>
                      </a:r>
                      <a:endParaRPr lang="en-GB" u="sng" dirty="0"/>
                    </a:p>
                  </a:txBody>
                  <a:tcPr/>
                </a:tc>
                <a:tc>
                  <a:txBody>
                    <a:bodyPr/>
                    <a:lstStyle/>
                    <a:p>
                      <a:pPr algn="r"/>
                      <a:endParaRPr lang="en-GB" dirty="0"/>
                    </a:p>
                  </a:txBody>
                  <a:tcPr/>
                </a:tc>
                <a:extLst>
                  <a:ext uri="{0D108BD9-81ED-4DB2-BD59-A6C34878D82A}">
                    <a16:rowId xmlns:a16="http://schemas.microsoft.com/office/drawing/2014/main" val="409946736"/>
                  </a:ext>
                </a:extLst>
              </a:tr>
              <a:tr h="370840">
                <a:tc>
                  <a:txBody>
                    <a:bodyPr/>
                    <a:lstStyle/>
                    <a:p>
                      <a:pPr lvl="1" algn="l"/>
                      <a:r>
                        <a:rPr lang="en-GB" dirty="0" smtClean="0"/>
                        <a:t>Payables (creditors)</a:t>
                      </a:r>
                      <a:endParaRPr lang="en-GB" dirty="0"/>
                    </a:p>
                  </a:txBody>
                  <a:tcPr/>
                </a:tc>
                <a:tc>
                  <a:txBody>
                    <a:bodyPr/>
                    <a:lstStyle/>
                    <a:p>
                      <a:pPr algn="r"/>
                      <a:r>
                        <a:rPr lang="en-GB" dirty="0" smtClean="0"/>
                        <a:t>41</a:t>
                      </a:r>
                      <a:r>
                        <a:rPr lang="en-GB" baseline="0" dirty="0" smtClean="0"/>
                        <a:t> 000</a:t>
                      </a:r>
                      <a:endParaRPr lang="en-GB" dirty="0"/>
                    </a:p>
                  </a:txBody>
                  <a:tcPr/>
                </a:tc>
                <a:extLst>
                  <a:ext uri="{0D108BD9-81ED-4DB2-BD59-A6C34878D82A}">
                    <a16:rowId xmlns:a16="http://schemas.microsoft.com/office/drawing/2014/main" val="2358420269"/>
                  </a:ext>
                </a:extLst>
              </a:tr>
              <a:tr h="370840">
                <a:tc>
                  <a:txBody>
                    <a:bodyPr/>
                    <a:lstStyle/>
                    <a:p>
                      <a:pPr lvl="1" algn="l"/>
                      <a:r>
                        <a:rPr lang="en-GB" dirty="0" smtClean="0"/>
                        <a:t>Overdraft</a:t>
                      </a:r>
                      <a:endParaRPr lang="en-GB" dirty="0"/>
                    </a:p>
                  </a:txBody>
                  <a:tcPr/>
                </a:tc>
                <a:tc>
                  <a:txBody>
                    <a:bodyPr/>
                    <a:lstStyle/>
                    <a:p>
                      <a:pPr algn="r"/>
                      <a:r>
                        <a:rPr lang="en-GB" dirty="0" smtClean="0"/>
                        <a:t>15 000</a:t>
                      </a:r>
                      <a:endParaRPr lang="en-GB" dirty="0"/>
                    </a:p>
                  </a:txBody>
                  <a:tcPr/>
                </a:tc>
                <a:extLst>
                  <a:ext uri="{0D108BD9-81ED-4DB2-BD59-A6C34878D82A}">
                    <a16:rowId xmlns:a16="http://schemas.microsoft.com/office/drawing/2014/main" val="3157581358"/>
                  </a:ext>
                </a:extLst>
              </a:tr>
              <a:tr h="370840">
                <a:tc>
                  <a:txBody>
                    <a:bodyPr/>
                    <a:lstStyle/>
                    <a:p>
                      <a:r>
                        <a:rPr lang="en-GB" dirty="0" smtClean="0"/>
                        <a:t>Total Current Liabilities</a:t>
                      </a:r>
                      <a:endParaRPr lang="en-GB" dirty="0"/>
                    </a:p>
                  </a:txBody>
                  <a:tcPr/>
                </a:tc>
                <a:tc>
                  <a:txBody>
                    <a:bodyPr/>
                    <a:lstStyle/>
                    <a:p>
                      <a:pPr algn="r"/>
                      <a:r>
                        <a:rPr lang="en-GB" dirty="0" smtClean="0"/>
                        <a:t>56 000</a:t>
                      </a:r>
                      <a:endParaRPr lang="en-GB" dirty="0"/>
                    </a:p>
                  </a:txBody>
                  <a:tcPr/>
                </a:tc>
                <a:extLst>
                  <a:ext uri="{0D108BD9-81ED-4DB2-BD59-A6C34878D82A}">
                    <a16:rowId xmlns:a16="http://schemas.microsoft.com/office/drawing/2014/main" val="199095362"/>
                  </a:ext>
                </a:extLst>
              </a:tr>
              <a:tr h="370840">
                <a:tc>
                  <a:txBody>
                    <a:bodyPr/>
                    <a:lstStyle/>
                    <a:p>
                      <a:r>
                        <a:rPr lang="en-GB" dirty="0" smtClean="0"/>
                        <a:t>WORKING CAPITAL</a:t>
                      </a:r>
                      <a:endParaRPr lang="en-GB" dirty="0"/>
                    </a:p>
                  </a:txBody>
                  <a:tcPr/>
                </a:tc>
                <a:tc>
                  <a:txBody>
                    <a:bodyPr/>
                    <a:lstStyle/>
                    <a:p>
                      <a:pPr algn="r"/>
                      <a:r>
                        <a:rPr lang="en-GB" dirty="0" smtClean="0"/>
                        <a:t>?</a:t>
                      </a:r>
                      <a:endParaRPr lang="en-GB" dirty="0"/>
                    </a:p>
                  </a:txBody>
                  <a:tcPr/>
                </a:tc>
                <a:extLst>
                  <a:ext uri="{0D108BD9-81ED-4DB2-BD59-A6C34878D82A}">
                    <a16:rowId xmlns:a16="http://schemas.microsoft.com/office/drawing/2014/main" val="3829464510"/>
                  </a:ext>
                </a:extLst>
              </a:tr>
              <a:tr h="370840">
                <a:tc>
                  <a:txBody>
                    <a:bodyPr/>
                    <a:lstStyle/>
                    <a:p>
                      <a:r>
                        <a:rPr lang="en-GB" dirty="0" smtClean="0"/>
                        <a:t>NET ASSETS</a:t>
                      </a:r>
                      <a:endParaRPr lang="en-GB" dirty="0"/>
                    </a:p>
                  </a:txBody>
                  <a:tcPr/>
                </a:tc>
                <a:tc>
                  <a:txBody>
                    <a:bodyPr/>
                    <a:lstStyle/>
                    <a:p>
                      <a:pPr algn="r"/>
                      <a:r>
                        <a:rPr lang="en-GB" dirty="0" smtClean="0"/>
                        <a:t>500 200</a:t>
                      </a:r>
                      <a:endParaRPr lang="en-GB" dirty="0"/>
                    </a:p>
                  </a:txBody>
                  <a:tcPr/>
                </a:tc>
                <a:extLst>
                  <a:ext uri="{0D108BD9-81ED-4DB2-BD59-A6C34878D82A}">
                    <a16:rowId xmlns:a16="http://schemas.microsoft.com/office/drawing/2014/main" val="3188719586"/>
                  </a:ext>
                </a:extLst>
              </a:tr>
            </a:tbl>
          </a:graphicData>
        </a:graphic>
      </p:graphicFrame>
    </p:spTree>
    <p:extLst>
      <p:ext uri="{BB962C8B-B14F-4D97-AF65-F5344CB8AC3E}">
        <p14:creationId xmlns:p14="http://schemas.microsoft.com/office/powerpoint/2010/main" val="1754941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here is the top half of ‘</a:t>
            </a:r>
            <a:r>
              <a:rPr lang="en-GB" dirty="0" err="1" smtClean="0"/>
              <a:t>classique’s</a:t>
            </a:r>
            <a:r>
              <a:rPr lang="en-GB" dirty="0" smtClean="0"/>
              <a:t>’ balance sheet. </a:t>
            </a:r>
            <a:endParaRPr lang="en-GB"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5166206"/>
              </p:ext>
            </p:extLst>
          </p:nvPr>
        </p:nvGraphicFramePr>
        <p:xfrm>
          <a:off x="580858" y="1890280"/>
          <a:ext cx="11029950" cy="482092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3028601632"/>
                    </a:ext>
                  </a:extLst>
                </a:gridCol>
                <a:gridCol w="5514975">
                  <a:extLst>
                    <a:ext uri="{9D8B030D-6E8A-4147-A177-3AD203B41FA5}">
                      <a16:colId xmlns:a16="http://schemas.microsoft.com/office/drawing/2014/main" val="3761171818"/>
                    </a:ext>
                  </a:extLst>
                </a:gridCol>
              </a:tblGrid>
              <a:tr h="370840">
                <a:tc>
                  <a:txBody>
                    <a:bodyPr/>
                    <a:lstStyle/>
                    <a:p>
                      <a:endParaRPr lang="en-GB" dirty="0"/>
                    </a:p>
                  </a:txBody>
                  <a:tcPr/>
                </a:tc>
                <a:tc>
                  <a:txBody>
                    <a:bodyPr/>
                    <a:lstStyle/>
                    <a:p>
                      <a:pPr algn="r"/>
                      <a:r>
                        <a:rPr lang="en-GB" dirty="0" smtClean="0"/>
                        <a:t>£</a:t>
                      </a:r>
                      <a:endParaRPr lang="en-GB" dirty="0"/>
                    </a:p>
                  </a:txBody>
                  <a:tcPr/>
                </a:tc>
                <a:extLst>
                  <a:ext uri="{0D108BD9-81ED-4DB2-BD59-A6C34878D82A}">
                    <a16:rowId xmlns:a16="http://schemas.microsoft.com/office/drawing/2014/main" val="3614399216"/>
                  </a:ext>
                </a:extLst>
              </a:tr>
              <a:tr h="370840">
                <a:tc>
                  <a:txBody>
                    <a:bodyPr/>
                    <a:lstStyle/>
                    <a:p>
                      <a:r>
                        <a:rPr lang="en-GB" dirty="0" smtClean="0"/>
                        <a:t>Non-Current</a:t>
                      </a:r>
                      <a:r>
                        <a:rPr lang="en-GB" baseline="0" dirty="0" smtClean="0"/>
                        <a:t> (Fixed) Assets</a:t>
                      </a:r>
                      <a:endParaRPr lang="en-GB" dirty="0"/>
                    </a:p>
                  </a:txBody>
                  <a:tcPr/>
                </a:tc>
                <a:tc>
                  <a:txBody>
                    <a:bodyPr/>
                    <a:lstStyle/>
                    <a:p>
                      <a:pPr algn="r"/>
                      <a:r>
                        <a:rPr lang="en-GB" dirty="0" smtClean="0"/>
                        <a:t>500 000</a:t>
                      </a:r>
                      <a:endParaRPr lang="en-GB" dirty="0"/>
                    </a:p>
                  </a:txBody>
                  <a:tcPr/>
                </a:tc>
                <a:extLst>
                  <a:ext uri="{0D108BD9-81ED-4DB2-BD59-A6C34878D82A}">
                    <a16:rowId xmlns:a16="http://schemas.microsoft.com/office/drawing/2014/main" val="2416779842"/>
                  </a:ext>
                </a:extLst>
              </a:tr>
              <a:tr h="370840">
                <a:tc>
                  <a:txBody>
                    <a:bodyPr/>
                    <a:lstStyle/>
                    <a:p>
                      <a:r>
                        <a:rPr lang="en-GB" u="sng" dirty="0" smtClean="0"/>
                        <a:t>Current Assets:</a:t>
                      </a:r>
                      <a:endParaRPr lang="en-GB" u="sng" dirty="0"/>
                    </a:p>
                  </a:txBody>
                  <a:tcPr/>
                </a:tc>
                <a:tc>
                  <a:txBody>
                    <a:bodyPr/>
                    <a:lstStyle/>
                    <a:p>
                      <a:pPr algn="r"/>
                      <a:endParaRPr lang="en-GB" dirty="0"/>
                    </a:p>
                  </a:txBody>
                  <a:tcPr/>
                </a:tc>
                <a:extLst>
                  <a:ext uri="{0D108BD9-81ED-4DB2-BD59-A6C34878D82A}">
                    <a16:rowId xmlns:a16="http://schemas.microsoft.com/office/drawing/2014/main" val="3900515771"/>
                  </a:ext>
                </a:extLst>
              </a:tr>
              <a:tr h="370840">
                <a:tc>
                  <a:txBody>
                    <a:bodyPr/>
                    <a:lstStyle/>
                    <a:p>
                      <a:pPr lvl="1"/>
                      <a:r>
                        <a:rPr lang="en-GB" dirty="0" smtClean="0"/>
                        <a:t>Inventory (stock)</a:t>
                      </a:r>
                      <a:endParaRPr lang="en-GB" dirty="0"/>
                    </a:p>
                  </a:txBody>
                  <a:tcPr/>
                </a:tc>
                <a:tc>
                  <a:txBody>
                    <a:bodyPr/>
                    <a:lstStyle/>
                    <a:p>
                      <a:pPr algn="r"/>
                      <a:r>
                        <a:rPr lang="en-GB" dirty="0" smtClean="0"/>
                        <a:t>50</a:t>
                      </a:r>
                      <a:r>
                        <a:rPr lang="en-GB" baseline="0" dirty="0" smtClean="0"/>
                        <a:t> 000</a:t>
                      </a:r>
                      <a:endParaRPr lang="en-GB" dirty="0"/>
                    </a:p>
                  </a:txBody>
                  <a:tcPr/>
                </a:tc>
                <a:extLst>
                  <a:ext uri="{0D108BD9-81ED-4DB2-BD59-A6C34878D82A}">
                    <a16:rowId xmlns:a16="http://schemas.microsoft.com/office/drawing/2014/main" val="1907775865"/>
                  </a:ext>
                </a:extLst>
              </a:tr>
              <a:tr h="370840">
                <a:tc>
                  <a:txBody>
                    <a:bodyPr/>
                    <a:lstStyle/>
                    <a:p>
                      <a:pPr lvl="1"/>
                      <a:r>
                        <a:rPr lang="en-GB" dirty="0" smtClean="0"/>
                        <a:t>Receivables</a:t>
                      </a:r>
                      <a:r>
                        <a:rPr lang="en-GB" baseline="0" dirty="0" smtClean="0"/>
                        <a:t> (debtors)</a:t>
                      </a:r>
                      <a:endParaRPr lang="en-GB" dirty="0"/>
                    </a:p>
                  </a:txBody>
                  <a:tcPr/>
                </a:tc>
                <a:tc>
                  <a:txBody>
                    <a:bodyPr/>
                    <a:lstStyle/>
                    <a:p>
                      <a:pPr algn="r"/>
                      <a:r>
                        <a:rPr lang="en-GB" dirty="0" smtClean="0"/>
                        <a:t>1 200</a:t>
                      </a:r>
                      <a:endParaRPr lang="en-GB" dirty="0"/>
                    </a:p>
                  </a:txBody>
                  <a:tcPr/>
                </a:tc>
                <a:extLst>
                  <a:ext uri="{0D108BD9-81ED-4DB2-BD59-A6C34878D82A}">
                    <a16:rowId xmlns:a16="http://schemas.microsoft.com/office/drawing/2014/main" val="3670340663"/>
                  </a:ext>
                </a:extLst>
              </a:tr>
              <a:tr h="370840">
                <a:tc>
                  <a:txBody>
                    <a:bodyPr/>
                    <a:lstStyle/>
                    <a:p>
                      <a:pPr lvl="1"/>
                      <a:r>
                        <a:rPr lang="en-GB" dirty="0" smtClean="0"/>
                        <a:t>Cash                         </a:t>
                      </a:r>
                      <a:endParaRPr lang="en-GB" dirty="0"/>
                    </a:p>
                  </a:txBody>
                  <a:tcPr/>
                </a:tc>
                <a:tc>
                  <a:txBody>
                    <a:bodyPr/>
                    <a:lstStyle/>
                    <a:p>
                      <a:pPr algn="r"/>
                      <a:r>
                        <a:rPr lang="en-GB" dirty="0" smtClean="0"/>
                        <a:t>5 000</a:t>
                      </a:r>
                      <a:endParaRPr lang="en-GB" dirty="0"/>
                    </a:p>
                  </a:txBody>
                  <a:tcPr/>
                </a:tc>
                <a:extLst>
                  <a:ext uri="{0D108BD9-81ED-4DB2-BD59-A6C34878D82A}">
                    <a16:rowId xmlns:a16="http://schemas.microsoft.com/office/drawing/2014/main" val="3909255202"/>
                  </a:ext>
                </a:extLst>
              </a:tr>
              <a:tr h="370840">
                <a:tc>
                  <a:txBody>
                    <a:bodyPr/>
                    <a:lstStyle/>
                    <a:p>
                      <a:r>
                        <a:rPr lang="en-GB" dirty="0" smtClean="0"/>
                        <a:t>Total Current Assets</a:t>
                      </a:r>
                      <a:endParaRPr lang="en-GB" dirty="0"/>
                    </a:p>
                  </a:txBody>
                  <a:tcPr/>
                </a:tc>
                <a:tc>
                  <a:txBody>
                    <a:bodyPr/>
                    <a:lstStyle/>
                    <a:p>
                      <a:pPr algn="r"/>
                      <a:r>
                        <a:rPr lang="en-GB" dirty="0" smtClean="0"/>
                        <a:t>56 200</a:t>
                      </a:r>
                      <a:endParaRPr lang="en-GB" dirty="0"/>
                    </a:p>
                  </a:txBody>
                  <a:tcPr/>
                </a:tc>
                <a:extLst>
                  <a:ext uri="{0D108BD9-81ED-4DB2-BD59-A6C34878D82A}">
                    <a16:rowId xmlns:a16="http://schemas.microsoft.com/office/drawing/2014/main" val="2994263343"/>
                  </a:ext>
                </a:extLst>
              </a:tr>
              <a:tr h="370840">
                <a:tc>
                  <a:txBody>
                    <a:bodyPr/>
                    <a:lstStyle/>
                    <a:p>
                      <a:r>
                        <a:rPr lang="en-GB" u="sng" dirty="0" smtClean="0"/>
                        <a:t>Current Liabilities:</a:t>
                      </a:r>
                      <a:endParaRPr lang="en-GB" u="sng" dirty="0"/>
                    </a:p>
                  </a:txBody>
                  <a:tcPr/>
                </a:tc>
                <a:tc>
                  <a:txBody>
                    <a:bodyPr/>
                    <a:lstStyle/>
                    <a:p>
                      <a:pPr algn="r"/>
                      <a:endParaRPr lang="en-GB" dirty="0"/>
                    </a:p>
                  </a:txBody>
                  <a:tcPr/>
                </a:tc>
                <a:extLst>
                  <a:ext uri="{0D108BD9-81ED-4DB2-BD59-A6C34878D82A}">
                    <a16:rowId xmlns:a16="http://schemas.microsoft.com/office/drawing/2014/main" val="409946736"/>
                  </a:ext>
                </a:extLst>
              </a:tr>
              <a:tr h="370840">
                <a:tc>
                  <a:txBody>
                    <a:bodyPr/>
                    <a:lstStyle/>
                    <a:p>
                      <a:pPr lvl="1" algn="l"/>
                      <a:r>
                        <a:rPr lang="en-GB" dirty="0" smtClean="0"/>
                        <a:t>Payables (creditors)</a:t>
                      </a:r>
                      <a:endParaRPr lang="en-GB" dirty="0"/>
                    </a:p>
                  </a:txBody>
                  <a:tcPr/>
                </a:tc>
                <a:tc>
                  <a:txBody>
                    <a:bodyPr/>
                    <a:lstStyle/>
                    <a:p>
                      <a:pPr algn="r"/>
                      <a:r>
                        <a:rPr lang="en-GB" dirty="0" smtClean="0"/>
                        <a:t>41</a:t>
                      </a:r>
                      <a:r>
                        <a:rPr lang="en-GB" baseline="0" dirty="0" smtClean="0"/>
                        <a:t> 000</a:t>
                      </a:r>
                      <a:endParaRPr lang="en-GB" dirty="0"/>
                    </a:p>
                  </a:txBody>
                  <a:tcPr/>
                </a:tc>
                <a:extLst>
                  <a:ext uri="{0D108BD9-81ED-4DB2-BD59-A6C34878D82A}">
                    <a16:rowId xmlns:a16="http://schemas.microsoft.com/office/drawing/2014/main" val="2358420269"/>
                  </a:ext>
                </a:extLst>
              </a:tr>
              <a:tr h="370840">
                <a:tc>
                  <a:txBody>
                    <a:bodyPr/>
                    <a:lstStyle/>
                    <a:p>
                      <a:pPr lvl="1" algn="l"/>
                      <a:r>
                        <a:rPr lang="en-GB" dirty="0" smtClean="0"/>
                        <a:t>Overdraft</a:t>
                      </a:r>
                      <a:endParaRPr lang="en-GB" dirty="0"/>
                    </a:p>
                  </a:txBody>
                  <a:tcPr/>
                </a:tc>
                <a:tc>
                  <a:txBody>
                    <a:bodyPr/>
                    <a:lstStyle/>
                    <a:p>
                      <a:pPr algn="r"/>
                      <a:r>
                        <a:rPr lang="en-GB" dirty="0" smtClean="0"/>
                        <a:t>15 000</a:t>
                      </a:r>
                      <a:endParaRPr lang="en-GB" dirty="0"/>
                    </a:p>
                  </a:txBody>
                  <a:tcPr/>
                </a:tc>
                <a:extLst>
                  <a:ext uri="{0D108BD9-81ED-4DB2-BD59-A6C34878D82A}">
                    <a16:rowId xmlns:a16="http://schemas.microsoft.com/office/drawing/2014/main" val="3157581358"/>
                  </a:ext>
                </a:extLst>
              </a:tr>
              <a:tr h="370840">
                <a:tc>
                  <a:txBody>
                    <a:bodyPr/>
                    <a:lstStyle/>
                    <a:p>
                      <a:r>
                        <a:rPr lang="en-GB" dirty="0" smtClean="0"/>
                        <a:t>Total Current Liabilities</a:t>
                      </a:r>
                      <a:endParaRPr lang="en-GB" dirty="0"/>
                    </a:p>
                  </a:txBody>
                  <a:tcPr/>
                </a:tc>
                <a:tc>
                  <a:txBody>
                    <a:bodyPr/>
                    <a:lstStyle/>
                    <a:p>
                      <a:pPr algn="r"/>
                      <a:r>
                        <a:rPr lang="en-GB" dirty="0" smtClean="0"/>
                        <a:t>56 000</a:t>
                      </a:r>
                      <a:endParaRPr lang="en-GB" dirty="0"/>
                    </a:p>
                  </a:txBody>
                  <a:tcPr/>
                </a:tc>
                <a:extLst>
                  <a:ext uri="{0D108BD9-81ED-4DB2-BD59-A6C34878D82A}">
                    <a16:rowId xmlns:a16="http://schemas.microsoft.com/office/drawing/2014/main" val="199095362"/>
                  </a:ext>
                </a:extLst>
              </a:tr>
              <a:tr h="370840">
                <a:tc>
                  <a:txBody>
                    <a:bodyPr/>
                    <a:lstStyle/>
                    <a:p>
                      <a:r>
                        <a:rPr lang="en-GB" dirty="0" smtClean="0"/>
                        <a:t>WORKING CAPITAL</a:t>
                      </a:r>
                      <a:endParaRPr lang="en-GB" dirty="0"/>
                    </a:p>
                  </a:txBody>
                  <a:tcPr/>
                </a:tc>
                <a:tc>
                  <a:txBody>
                    <a:bodyPr/>
                    <a:lstStyle/>
                    <a:p>
                      <a:pPr algn="r"/>
                      <a:r>
                        <a:rPr lang="en-GB" dirty="0" smtClean="0">
                          <a:solidFill>
                            <a:srgbClr val="00B0F0"/>
                          </a:solidFill>
                        </a:rPr>
                        <a:t>200</a:t>
                      </a:r>
                      <a:endParaRPr lang="en-GB" dirty="0">
                        <a:solidFill>
                          <a:srgbClr val="00B0F0"/>
                        </a:solidFill>
                      </a:endParaRPr>
                    </a:p>
                  </a:txBody>
                  <a:tcPr/>
                </a:tc>
                <a:extLst>
                  <a:ext uri="{0D108BD9-81ED-4DB2-BD59-A6C34878D82A}">
                    <a16:rowId xmlns:a16="http://schemas.microsoft.com/office/drawing/2014/main" val="3829464510"/>
                  </a:ext>
                </a:extLst>
              </a:tr>
              <a:tr h="370840">
                <a:tc>
                  <a:txBody>
                    <a:bodyPr/>
                    <a:lstStyle/>
                    <a:p>
                      <a:r>
                        <a:rPr lang="en-GB" dirty="0" smtClean="0"/>
                        <a:t>NET ASSETS</a:t>
                      </a:r>
                      <a:endParaRPr lang="en-GB" dirty="0"/>
                    </a:p>
                  </a:txBody>
                  <a:tcPr/>
                </a:tc>
                <a:tc>
                  <a:txBody>
                    <a:bodyPr/>
                    <a:lstStyle/>
                    <a:p>
                      <a:pPr algn="r"/>
                      <a:r>
                        <a:rPr lang="en-GB" dirty="0" smtClean="0"/>
                        <a:t>500 200</a:t>
                      </a:r>
                      <a:endParaRPr lang="en-GB" dirty="0"/>
                    </a:p>
                  </a:txBody>
                  <a:tcPr/>
                </a:tc>
                <a:extLst>
                  <a:ext uri="{0D108BD9-81ED-4DB2-BD59-A6C34878D82A}">
                    <a16:rowId xmlns:a16="http://schemas.microsoft.com/office/drawing/2014/main" val="3188719586"/>
                  </a:ext>
                </a:extLst>
              </a:tr>
            </a:tbl>
          </a:graphicData>
        </a:graphic>
      </p:graphicFrame>
      <p:cxnSp>
        <p:nvCxnSpPr>
          <p:cNvPr id="7" name="Straight Arrow Connector 6"/>
          <p:cNvCxnSpPr/>
          <p:nvPr/>
        </p:nvCxnSpPr>
        <p:spPr>
          <a:xfrm flipV="1">
            <a:off x="9085811" y="3940233"/>
            <a:ext cx="1762298" cy="8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450676" y="3599411"/>
            <a:ext cx="2452255" cy="646331"/>
          </a:xfrm>
          <a:prstGeom prst="rect">
            <a:avLst/>
          </a:prstGeom>
          <a:noFill/>
        </p:spPr>
        <p:txBody>
          <a:bodyPr wrap="square" rtlCol="0">
            <a:spAutoFit/>
          </a:bodyPr>
          <a:lstStyle/>
          <a:p>
            <a:r>
              <a:rPr lang="en-GB" dirty="0" smtClean="0"/>
              <a:t>Does the firm have enough cash?</a:t>
            </a:r>
            <a:endParaRPr lang="en-GB" dirty="0"/>
          </a:p>
        </p:txBody>
      </p:sp>
      <p:cxnSp>
        <p:nvCxnSpPr>
          <p:cNvPr id="10" name="Straight Arrow Connector 9"/>
          <p:cNvCxnSpPr/>
          <p:nvPr/>
        </p:nvCxnSpPr>
        <p:spPr>
          <a:xfrm flipV="1">
            <a:off x="9085811" y="4314305"/>
            <a:ext cx="1762298" cy="623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658495" y="4688378"/>
            <a:ext cx="2244436" cy="923330"/>
          </a:xfrm>
          <a:prstGeom prst="rect">
            <a:avLst/>
          </a:prstGeom>
          <a:noFill/>
        </p:spPr>
        <p:txBody>
          <a:bodyPr wrap="square" rtlCol="0">
            <a:spAutoFit/>
          </a:bodyPr>
          <a:lstStyle/>
          <a:p>
            <a:r>
              <a:rPr lang="en-GB" dirty="0" smtClean="0"/>
              <a:t>Does the firm have enough CURRENT ASSETS?</a:t>
            </a:r>
            <a:endParaRPr lang="en-GB" dirty="0"/>
          </a:p>
        </p:txBody>
      </p:sp>
      <p:cxnSp>
        <p:nvCxnSpPr>
          <p:cNvPr id="5" name="Straight Arrow Connector 4"/>
          <p:cNvCxnSpPr/>
          <p:nvPr/>
        </p:nvCxnSpPr>
        <p:spPr>
          <a:xfrm flipV="1">
            <a:off x="9085811" y="5775158"/>
            <a:ext cx="1670421" cy="397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658495" y="5611708"/>
            <a:ext cx="2329094" cy="646331"/>
          </a:xfrm>
          <a:prstGeom prst="rect">
            <a:avLst/>
          </a:prstGeom>
          <a:noFill/>
        </p:spPr>
        <p:txBody>
          <a:bodyPr wrap="square" rtlCol="0">
            <a:spAutoFit/>
          </a:bodyPr>
          <a:lstStyle/>
          <a:p>
            <a:r>
              <a:rPr lang="en-GB" dirty="0" smtClean="0"/>
              <a:t>Look at </a:t>
            </a:r>
            <a:r>
              <a:rPr lang="en-GB" dirty="0" err="1" smtClean="0"/>
              <a:t>Classique’s</a:t>
            </a:r>
            <a:r>
              <a:rPr lang="en-GB" dirty="0" smtClean="0"/>
              <a:t> Current Liabilities</a:t>
            </a:r>
            <a:endParaRPr lang="en-GB" dirty="0"/>
          </a:p>
        </p:txBody>
      </p:sp>
    </p:spTree>
    <p:extLst>
      <p:ext uri="{BB962C8B-B14F-4D97-AF65-F5344CB8AC3E}">
        <p14:creationId xmlns:p14="http://schemas.microsoft.com/office/powerpoint/2010/main" val="204376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YES it does</a:t>
            </a:r>
            <a:endParaRPr lang="en-GB" dirty="0"/>
          </a:p>
        </p:txBody>
      </p:sp>
      <p:sp>
        <p:nvSpPr>
          <p:cNvPr id="3" name="Content Placeholder 2"/>
          <p:cNvSpPr>
            <a:spLocks noGrp="1"/>
          </p:cNvSpPr>
          <p:nvPr>
            <p:ph idx="1"/>
          </p:nvPr>
        </p:nvSpPr>
        <p:spPr/>
        <p:txBody>
          <a:bodyPr/>
          <a:lstStyle/>
          <a:p>
            <a:r>
              <a:rPr lang="en-GB" dirty="0" smtClean="0"/>
              <a:t>But only just!!</a:t>
            </a:r>
          </a:p>
          <a:p>
            <a:r>
              <a:rPr lang="en-GB" dirty="0" smtClean="0"/>
              <a:t>It only has working capital of £200!! </a:t>
            </a:r>
          </a:p>
          <a:p>
            <a:r>
              <a:rPr lang="en-GB" dirty="0" smtClean="0"/>
              <a:t>Surely, to be safe, it would prefer to have a lot more in current assets. </a:t>
            </a:r>
          </a:p>
          <a:p>
            <a:r>
              <a:rPr lang="en-GB" dirty="0" smtClean="0"/>
              <a:t>What happens if it has to wait for months for the receivables (debtors) to clear? </a:t>
            </a:r>
          </a:p>
          <a:p>
            <a:r>
              <a:rPr lang="en-GB" dirty="0" smtClean="0"/>
              <a:t>What happens if it takes a while to sell the inventory (stock)?</a:t>
            </a:r>
          </a:p>
          <a:p>
            <a:pPr marL="0" indent="0">
              <a:buNone/>
            </a:pPr>
            <a:endParaRPr lang="en-GB" dirty="0" smtClean="0"/>
          </a:p>
          <a:p>
            <a:pPr marL="0" indent="0">
              <a:buNone/>
            </a:pPr>
            <a:r>
              <a:rPr lang="en-GB" dirty="0" smtClean="0"/>
              <a:t>In an ideal world, businesses would like approximately 1.5 the amount of CURRENT ASSETS as they do CURRENT LIABILITIES.</a:t>
            </a:r>
            <a:endParaRPr lang="en-GB" dirty="0"/>
          </a:p>
        </p:txBody>
      </p:sp>
    </p:spTree>
    <p:extLst>
      <p:ext uri="{BB962C8B-B14F-4D97-AF65-F5344CB8AC3E}">
        <p14:creationId xmlns:p14="http://schemas.microsoft.com/office/powerpoint/2010/main" val="4283164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current ratio</a:t>
            </a:r>
            <a:endParaRPr lang="en-GB" dirty="0"/>
          </a:p>
        </p:txBody>
      </p:sp>
      <p:sp>
        <p:nvSpPr>
          <p:cNvPr id="3" name="Content Placeholder 2"/>
          <p:cNvSpPr>
            <a:spLocks noGrp="1"/>
          </p:cNvSpPr>
          <p:nvPr>
            <p:ph idx="1"/>
          </p:nvPr>
        </p:nvSpPr>
        <p:spPr>
          <a:xfrm>
            <a:off x="581192" y="1715956"/>
            <a:ext cx="11029615" cy="5209673"/>
          </a:xfrm>
        </p:spPr>
        <p:txBody>
          <a:bodyPr>
            <a:normAutofit fontScale="62500" lnSpcReduction="20000"/>
          </a:bodyPr>
          <a:lstStyle/>
          <a:p>
            <a:r>
              <a:rPr lang="en-GB" sz="2900" dirty="0" smtClean="0"/>
              <a:t>This can easily be calculated using the </a:t>
            </a:r>
            <a:r>
              <a:rPr lang="en-GB" sz="2900" dirty="0"/>
              <a:t>C</a:t>
            </a:r>
            <a:r>
              <a:rPr lang="en-GB" sz="2900" dirty="0" smtClean="0"/>
              <a:t>urrent </a:t>
            </a:r>
            <a:r>
              <a:rPr lang="en-GB" sz="2900" dirty="0"/>
              <a:t>R</a:t>
            </a:r>
            <a:r>
              <a:rPr lang="en-GB" sz="2900" dirty="0" smtClean="0"/>
              <a:t>atio.</a:t>
            </a:r>
          </a:p>
          <a:p>
            <a:pPr marL="2194000" lvl="7" indent="0">
              <a:buNone/>
            </a:pPr>
            <a:r>
              <a:rPr lang="en-GB" sz="3200" dirty="0" smtClean="0"/>
              <a:t>Formula</a:t>
            </a:r>
            <a:r>
              <a:rPr lang="en-GB" sz="3200" dirty="0" smtClean="0"/>
              <a:t>:</a:t>
            </a:r>
          </a:p>
          <a:p>
            <a:pPr marL="0" indent="0" algn="ctr">
              <a:buNone/>
            </a:pPr>
            <a:r>
              <a:rPr lang="en-GB" sz="3800" dirty="0" smtClean="0"/>
              <a:t>          </a:t>
            </a:r>
            <a:r>
              <a:rPr lang="en-GB" sz="3800" u="sng" dirty="0" smtClean="0"/>
              <a:t>CURRENTS ASSETS </a:t>
            </a:r>
            <a:r>
              <a:rPr lang="en-GB" sz="3800" dirty="0" smtClean="0"/>
              <a:t>   :    1</a:t>
            </a:r>
            <a:r>
              <a:rPr lang="en-GB" sz="3800" u="sng" dirty="0" smtClean="0"/>
              <a:t/>
            </a:r>
            <a:br>
              <a:rPr lang="en-GB" sz="3800" u="sng" dirty="0" smtClean="0"/>
            </a:br>
            <a:r>
              <a:rPr lang="en-GB" sz="3800" dirty="0" smtClean="0"/>
              <a:t>CURRENT LIABILITIES</a:t>
            </a:r>
          </a:p>
          <a:p>
            <a:r>
              <a:rPr lang="en-GB" sz="2900" dirty="0" smtClean="0"/>
              <a:t>Your answer tells you how much the firm has in current assets in proportion to their current liabilities. </a:t>
            </a:r>
          </a:p>
          <a:p>
            <a:r>
              <a:rPr lang="en-GB" sz="2900" dirty="0" smtClean="0"/>
              <a:t>An ideal company would be to have 1.5 times the amount of current assets to current liabilities.  This would be shown as</a:t>
            </a:r>
          </a:p>
          <a:p>
            <a:pPr marL="0" indent="0">
              <a:buNone/>
            </a:pPr>
            <a:r>
              <a:rPr lang="en-GB" sz="2600" dirty="0"/>
              <a:t>	</a:t>
            </a:r>
            <a:r>
              <a:rPr lang="en-GB" sz="2600" dirty="0" smtClean="0"/>
              <a:t>										</a:t>
            </a:r>
            <a:r>
              <a:rPr lang="en-GB" sz="4000" b="1" dirty="0" smtClean="0"/>
              <a:t>1.5 : 1</a:t>
            </a:r>
          </a:p>
          <a:p>
            <a:r>
              <a:rPr lang="en-GB" sz="3300" dirty="0" smtClean="0"/>
              <a:t>The number to the left of the : represents current assets; the number to the right of the : represents current liabilities. </a:t>
            </a:r>
          </a:p>
          <a:p>
            <a:r>
              <a:rPr lang="en-GB" sz="3300" dirty="0" smtClean="0"/>
              <a:t>Another way of looking at this would  be the business has £1.50 worth of current assets </a:t>
            </a:r>
            <a:r>
              <a:rPr lang="en-GB" sz="3300" dirty="0" smtClean="0"/>
              <a:t>(inventory, receivables </a:t>
            </a:r>
            <a:r>
              <a:rPr lang="en-GB" sz="3300" dirty="0" smtClean="0"/>
              <a:t>and cash) for every £1 of current liabilities. </a:t>
            </a:r>
          </a:p>
          <a:p>
            <a:r>
              <a:rPr lang="en-GB" sz="3300" dirty="0" smtClean="0"/>
              <a:t>If all the business’ current liabilities all fell due immediately, they would have lots of </a:t>
            </a:r>
            <a:r>
              <a:rPr lang="en-GB" sz="3300" dirty="0" smtClean="0"/>
              <a:t>‘inventory, receivables </a:t>
            </a:r>
            <a:r>
              <a:rPr lang="en-GB" sz="3300" dirty="0" smtClean="0"/>
              <a:t>and </a:t>
            </a:r>
            <a:r>
              <a:rPr lang="en-GB" sz="3300" dirty="0" smtClean="0"/>
              <a:t>cash’ (a.k.a. CURRENT ASSETS) </a:t>
            </a:r>
            <a:r>
              <a:rPr lang="en-GB" sz="3300" dirty="0" smtClean="0"/>
              <a:t>to pay it with. 50% more than they need! They’d comfortably cover their URGENT DEBTS. </a:t>
            </a:r>
            <a:endParaRPr lang="en-GB" dirty="0"/>
          </a:p>
        </p:txBody>
      </p:sp>
      <p:sp>
        <p:nvSpPr>
          <p:cNvPr id="4" name="Rectangle 3"/>
          <p:cNvSpPr/>
          <p:nvPr/>
        </p:nvSpPr>
        <p:spPr>
          <a:xfrm>
            <a:off x="2731168" y="2129589"/>
            <a:ext cx="6833937" cy="10828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01654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31EED1-DFB8-426D-A885-4C3911E14527}">
  <ds:schemaRefs>
    <ds:schemaRef ds:uri="http://www.w3.org/XML/1998/namespace"/>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1E27A6B2-90F5-49E6-8176-BB522B52BF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F5E7A20-3EC5-403B-A158-C0E1624B0A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92</TotalTime>
  <Words>1193</Words>
  <Application>Microsoft Office PowerPoint</Application>
  <PresentationFormat>Widescreen</PresentationFormat>
  <Paragraphs>120</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Gill Sans MT</vt:lpstr>
      <vt:lpstr>Wingdings 2</vt:lpstr>
      <vt:lpstr>Dividend</vt:lpstr>
      <vt:lpstr>Liquidity Ratios</vt:lpstr>
      <vt:lpstr>What is LIQUIDITY?</vt:lpstr>
      <vt:lpstr>Liquidity</vt:lpstr>
      <vt:lpstr>Why do businesses care about their liquidity?</vt:lpstr>
      <vt:lpstr>What if the business doesn’t have enough cash?</vt:lpstr>
      <vt:lpstr>here is the top half of a balance sheet for ‘classique’, a ladies clothes shop  Questions: What is this firm’s WORKING capital? Should it be concerned about its accounts?</vt:lpstr>
      <vt:lpstr>here is the top half of ‘classique’s’ balance sheet. </vt:lpstr>
      <vt:lpstr>YES it does</vt:lpstr>
      <vt:lpstr>The current ratio</vt:lpstr>
      <vt:lpstr>Let’s work out the current ratio for ‘classique’ </vt:lpstr>
      <vt:lpstr>Let’s work out the current ratio for ‘classique’ </vt:lpstr>
      <vt:lpstr>What if we took stock out of the equation?</vt:lpstr>
      <vt:lpstr>Let’s work out the liquid capital ratio for ‘classique’ </vt:lpstr>
      <vt:lpstr>Conclusion for classique</vt:lpstr>
      <vt:lpstr>Time to practise</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Liquidity Ratios</dc:title>
  <dc:creator>Anne E Lomas</dc:creator>
  <cp:lastModifiedBy>Anne E Lomas</cp:lastModifiedBy>
  <cp:revision>11</cp:revision>
  <dcterms:created xsi:type="dcterms:W3CDTF">2020-11-17T09:43:23Z</dcterms:created>
  <dcterms:modified xsi:type="dcterms:W3CDTF">2020-11-19T09:27:10Z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