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7"/>
  </p:notesMasterIdLst>
  <p:handoutMasterIdLst>
    <p:handoutMasterId r:id="rId18"/>
  </p:handoutMasterIdLst>
  <p:sldIdLst>
    <p:sldId id="256" r:id="rId5"/>
    <p:sldId id="257" r:id="rId6"/>
    <p:sldId id="258" r:id="rId7"/>
    <p:sldId id="259" r:id="rId8"/>
    <p:sldId id="268" r:id="rId9"/>
    <p:sldId id="280" r:id="rId10"/>
    <p:sldId id="276" r:id="rId11"/>
    <p:sldId id="278" r:id="rId12"/>
    <p:sldId id="279" r:id="rId13"/>
    <p:sldId id="270" r:id="rId14"/>
    <p:sldId id="274" r:id="rId15"/>
    <p:sldId id="288" r:id="rId16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88" autoAdjust="0"/>
    <p:restoredTop sz="88757" autoAdjust="0"/>
  </p:normalViewPr>
  <p:slideViewPr>
    <p:cSldViewPr>
      <p:cViewPr varScale="1">
        <p:scale>
          <a:sx n="92" d="100"/>
          <a:sy n="92" d="100"/>
        </p:scale>
        <p:origin x="87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2D03E3-4595-4D37-A1A6-9F7787D9E329}" type="datetimeFigureOut">
              <a:rPr lang="en-GB" smtClean="0"/>
              <a:t>18/10/2019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E79EF9-8990-4B16-8945-E73FC257FEF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3583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5D1BAA-1D94-4976-8869-1A3BA5F6B505}" type="datetimeFigureOut">
              <a:rPr lang="en-GB" smtClean="0"/>
              <a:t>18/10/2019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FE4B6D-CAFA-44DD-8D02-09DDBE22240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1430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Selling price</a:t>
            </a:r>
            <a:r>
              <a:rPr lang="en-GB" baseline="0" dirty="0" smtClean="0"/>
              <a:t> – variable costs</a:t>
            </a:r>
          </a:p>
          <a:p>
            <a:endParaRPr lang="en-GB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FE4B6D-CAFA-44DD-8D02-09DDBE222408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23435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 smtClean="0"/>
              <a:t>Break even charts provide a visual means of analysing changes in output on total cost, total revenue, profits and the margin of safety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FE4B6D-CAFA-44DD-8D02-09DDBE222408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0902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More likely 30 minutes and 20 minutes timings wise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7FE4B6D-CAFA-44DD-8D02-09DDBE222408}" type="slidenum">
              <a:rPr lang="en-GB" smtClean="0"/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27450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66AD3064-88D1-4DFE-8308-47146BE480DF}" type="datetimeFigureOut">
              <a:rPr lang="en-GB" smtClean="0"/>
              <a:t>18/10/2019</a:t>
            </a:fld>
            <a:endParaRPr lang="en-GB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E0BBA6B9-9625-4971-9E06-539210AFCD55}" type="slidenum">
              <a:rPr lang="en-GB" smtClean="0"/>
              <a:t>‹#›</a:t>
            </a:fld>
            <a:endParaRPr lang="en-GB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D3064-88D1-4DFE-8308-47146BE480DF}" type="datetimeFigureOut">
              <a:rPr lang="en-GB" smtClean="0"/>
              <a:t>18/10/2019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A6B9-9625-4971-9E06-539210AFCD5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D3064-88D1-4DFE-8308-47146BE480DF}" type="datetimeFigureOut">
              <a:rPr lang="en-GB" smtClean="0"/>
              <a:t>18/10/2019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A6B9-9625-4971-9E06-539210AFCD5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D3064-88D1-4DFE-8308-47146BE480DF}" type="datetimeFigureOut">
              <a:rPr lang="en-GB" smtClean="0"/>
              <a:t>18/10/2019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A6B9-9625-4971-9E06-539210AFCD5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D3064-88D1-4DFE-8308-47146BE480DF}" type="datetimeFigureOut">
              <a:rPr lang="en-GB" smtClean="0"/>
              <a:t>18/10/2019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A6B9-9625-4971-9E06-539210AFCD5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D3064-88D1-4DFE-8308-47146BE480DF}" type="datetimeFigureOut">
              <a:rPr lang="en-GB" smtClean="0"/>
              <a:t>18/10/2019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A6B9-9625-4971-9E06-539210AFCD55}" type="slidenum">
              <a:rPr lang="en-GB" smtClean="0"/>
              <a:t>‹#›</a:t>
            </a:fld>
            <a:endParaRPr lang="en-GB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D3064-88D1-4DFE-8308-47146BE480DF}" type="datetimeFigureOut">
              <a:rPr lang="en-GB" smtClean="0"/>
              <a:t>18/10/2019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A6B9-9625-4971-9E06-539210AFCD5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D3064-88D1-4DFE-8308-47146BE480DF}" type="datetimeFigureOut">
              <a:rPr lang="en-GB" smtClean="0"/>
              <a:t>18/10/2019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A6B9-9625-4971-9E06-539210AFCD5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D3064-88D1-4DFE-8308-47146BE480DF}" type="datetimeFigureOut">
              <a:rPr lang="en-GB" smtClean="0"/>
              <a:t>18/10/2019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A6B9-9625-4971-9E06-539210AFCD5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D3064-88D1-4DFE-8308-47146BE480DF}" type="datetimeFigureOut">
              <a:rPr lang="en-GB" smtClean="0"/>
              <a:t>18/10/2019</a:t>
            </a:fld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A6B9-9625-4971-9E06-539210AFCD55}" type="slidenum">
              <a:rPr lang="en-GB" smtClean="0"/>
              <a:t>‹#›</a:t>
            </a:fld>
            <a:endParaRPr lang="en-GB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D3064-88D1-4DFE-8308-47146BE480DF}" type="datetimeFigureOut">
              <a:rPr lang="en-GB" smtClean="0"/>
              <a:t>18/10/2019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BBA6B9-9625-4971-9E06-539210AFCD55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66AD3064-88D1-4DFE-8308-47146BE480DF}" type="datetimeFigureOut">
              <a:rPr lang="en-GB" smtClean="0"/>
              <a:t>18/10/2019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E0BBA6B9-9625-4971-9E06-539210AFCD55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Break-even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 smtClean="0"/>
              <a:t>How changes in costs and/or revenue can affect break even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8903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476672"/>
            <a:ext cx="7024744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Activities	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1844824"/>
            <a:ext cx="7272808" cy="4320480"/>
          </a:xfrm>
        </p:spPr>
        <p:txBody>
          <a:bodyPr>
            <a:normAutofit/>
          </a:bodyPr>
          <a:lstStyle/>
          <a:p>
            <a:pPr marL="411480" lvl="1" indent="-342900"/>
            <a:r>
              <a:rPr lang="en-GB" dirty="0" smtClean="0"/>
              <a:t>Complete Question 1 on page 199 of the text book </a:t>
            </a:r>
            <a:r>
              <a:rPr lang="en-GB" dirty="0"/>
              <a:t>	</a:t>
            </a:r>
          </a:p>
          <a:p>
            <a:pPr marL="68580" lvl="1" indent="0" algn="r">
              <a:buNone/>
            </a:pPr>
            <a:r>
              <a:rPr lang="en-GB" dirty="0"/>
              <a:t>30 </a:t>
            </a:r>
            <a:r>
              <a:rPr lang="en-GB" dirty="0" smtClean="0"/>
              <a:t>minutes</a:t>
            </a:r>
          </a:p>
          <a:p>
            <a:pPr marL="68580" lvl="1" indent="0" algn="r">
              <a:buNone/>
            </a:pPr>
            <a:endParaRPr lang="en-GB" dirty="0"/>
          </a:p>
          <a:p>
            <a:pPr marL="411480" lvl="1" indent="-342900"/>
            <a:r>
              <a:rPr lang="en-GB" dirty="0" smtClean="0"/>
              <a:t>Complete the Blue River Kayaks past paper question (answer all questions, in full, using correct technique)</a:t>
            </a:r>
            <a:endParaRPr lang="en-GB" dirty="0"/>
          </a:p>
          <a:p>
            <a:pPr marL="68580" lvl="1" indent="0" algn="r">
              <a:buNone/>
            </a:pPr>
            <a:r>
              <a:rPr lang="en-GB" dirty="0" smtClean="0"/>
              <a:t>30 minutes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590808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Plenary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What would be your judgement for his question?</a:t>
            </a:r>
          </a:p>
          <a:p>
            <a:pPr marL="68580" indent="0">
              <a:buNone/>
            </a:pPr>
            <a:r>
              <a:rPr lang="en-GB" dirty="0" smtClean="0"/>
              <a:t>‘The failings and weaknesses of break-even analysis make it barely useful in the real world.’</a:t>
            </a:r>
          </a:p>
        </p:txBody>
      </p:sp>
    </p:spTree>
    <p:extLst>
      <p:ext uri="{BB962C8B-B14F-4D97-AF65-F5344CB8AC3E}">
        <p14:creationId xmlns:p14="http://schemas.microsoft.com/office/powerpoint/2010/main" val="25806308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9778" y="476672"/>
            <a:ext cx="7024744" cy="1143000"/>
          </a:xfrm>
        </p:spPr>
        <p:txBody>
          <a:bodyPr>
            <a:normAutofit/>
          </a:bodyPr>
          <a:lstStyle/>
          <a:p>
            <a:r>
              <a:rPr lang="en-GB" sz="2800" dirty="0" smtClean="0"/>
              <a:t>Homework – Due </a:t>
            </a:r>
            <a:r>
              <a:rPr lang="en-GB" sz="2800" dirty="0" smtClean="0"/>
              <a:t>Friday 25</a:t>
            </a:r>
            <a:r>
              <a:rPr lang="en-GB" sz="2800" baseline="30000" dirty="0" smtClean="0"/>
              <a:t>th</a:t>
            </a:r>
            <a:r>
              <a:rPr lang="en-GB" sz="2800" dirty="0" smtClean="0"/>
              <a:t> October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8689" y="1988840"/>
            <a:ext cx="6777317" cy="3508977"/>
          </a:xfrm>
        </p:spPr>
        <p:txBody>
          <a:bodyPr/>
          <a:lstStyle/>
          <a:p>
            <a:r>
              <a:rPr lang="en-GB" dirty="0" smtClean="0"/>
              <a:t>Complete the BRK past paper </a:t>
            </a:r>
            <a:r>
              <a:rPr lang="en-GB" dirty="0" smtClean="0"/>
              <a:t>question (started in class) </a:t>
            </a:r>
            <a:r>
              <a:rPr lang="en-GB" dirty="0" smtClean="0"/>
              <a:t>in full.</a:t>
            </a:r>
          </a:p>
          <a:p>
            <a:pPr lvl="1"/>
            <a:r>
              <a:rPr lang="en-GB" sz="1800" dirty="0" smtClean="0"/>
              <a:t>Make sure you follow instructions re: exam technique for question d.</a:t>
            </a:r>
          </a:p>
          <a:p>
            <a:r>
              <a:rPr lang="en-GB" dirty="0" smtClean="0"/>
              <a:t>Complete the double sided knowledge recall exercises </a:t>
            </a:r>
            <a:r>
              <a:rPr lang="en-GB" sz="1800" dirty="0" smtClean="0"/>
              <a:t>(try to complete these without looking at any </a:t>
            </a:r>
            <a:r>
              <a:rPr lang="en-GB" sz="1800" dirty="0" smtClean="0"/>
              <a:t>notes – revise topic first, then complete)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1516754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476672"/>
            <a:ext cx="7024744" cy="1143000"/>
          </a:xfrm>
        </p:spPr>
        <p:txBody>
          <a:bodyPr>
            <a:normAutofit/>
          </a:bodyPr>
          <a:lstStyle/>
          <a:p>
            <a:r>
              <a:rPr lang="en-GB" sz="2800" dirty="0" smtClean="0"/>
              <a:t>What do you remember?</a:t>
            </a: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2132856"/>
            <a:ext cx="7344816" cy="4032448"/>
          </a:xfrm>
        </p:spPr>
        <p:txBody>
          <a:bodyPr>
            <a:normAutofit/>
          </a:bodyPr>
          <a:lstStyle/>
          <a:p>
            <a:pPr marL="342900" lvl="1"/>
            <a:r>
              <a:rPr lang="en-GB" sz="2400" dirty="0"/>
              <a:t>What is ‘break-even point’?</a:t>
            </a:r>
          </a:p>
          <a:p>
            <a:pPr marL="342900" lvl="1"/>
            <a:r>
              <a:rPr lang="en-GB" sz="2400" dirty="0"/>
              <a:t>What is ‘margin of safety’?</a:t>
            </a:r>
          </a:p>
          <a:p>
            <a:pPr marL="68580" indent="0">
              <a:buNone/>
            </a:pPr>
            <a:endParaRPr lang="en-GB" dirty="0"/>
          </a:p>
          <a:p>
            <a:r>
              <a:rPr lang="en-GB" sz="2400" dirty="0" smtClean="0"/>
              <a:t>What is the formula for:</a:t>
            </a:r>
          </a:p>
          <a:p>
            <a:pPr lvl="1"/>
            <a:r>
              <a:rPr lang="en-GB" sz="2200" dirty="0" smtClean="0"/>
              <a:t>Contribution per unit</a:t>
            </a:r>
          </a:p>
          <a:p>
            <a:pPr lvl="1"/>
            <a:r>
              <a:rPr lang="en-GB" dirty="0" smtClean="0"/>
              <a:t>Break-even</a:t>
            </a:r>
          </a:p>
          <a:p>
            <a:pPr lvl="1"/>
            <a:r>
              <a:rPr lang="en-GB" sz="2200" dirty="0" smtClean="0"/>
              <a:t>Profit</a:t>
            </a:r>
          </a:p>
          <a:p>
            <a:pPr lvl="1"/>
            <a:endParaRPr lang="en-GB" dirty="0"/>
          </a:p>
          <a:p>
            <a:pPr marL="365760" lvl="1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44998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Learning Objectives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 dirty="0" smtClean="0"/>
              <a:t>Construct and interpret break-even charts, including the margin of safety</a:t>
            </a:r>
          </a:p>
          <a:p>
            <a:endParaRPr lang="en-GB" altLang="en-US" dirty="0"/>
          </a:p>
          <a:p>
            <a:r>
              <a:rPr lang="en-GB" altLang="en-US" dirty="0" smtClean="0"/>
              <a:t>Analyse how changes in costs and/or revenue can affect break-even</a:t>
            </a:r>
          </a:p>
          <a:p>
            <a:endParaRPr lang="en-GB" altLang="en-US" dirty="0"/>
          </a:p>
          <a:p>
            <a:r>
              <a:rPr lang="en-GB" altLang="en-US" dirty="0" smtClean="0"/>
              <a:t>Evaluate the usefulness of break-even to a business and its stakeholders</a:t>
            </a:r>
            <a:endParaRPr lang="en-GB" altLang="en-US" dirty="0"/>
          </a:p>
          <a:p>
            <a:pPr marL="6858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39154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608" y="692696"/>
            <a:ext cx="7024744" cy="1143000"/>
          </a:xfrm>
        </p:spPr>
        <p:txBody>
          <a:bodyPr/>
          <a:lstStyle/>
          <a:p>
            <a:r>
              <a:rPr lang="en-GB" dirty="0" smtClean="0"/>
              <a:t>Key terms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608" y="2060848"/>
            <a:ext cx="7128792" cy="4176464"/>
          </a:xfrm>
        </p:spPr>
        <p:txBody>
          <a:bodyPr>
            <a:normAutofit/>
          </a:bodyPr>
          <a:lstStyle/>
          <a:p>
            <a:r>
              <a:rPr lang="en-GB" b="1" dirty="0" smtClean="0"/>
              <a:t>Break-even: </a:t>
            </a:r>
            <a:r>
              <a:rPr lang="en-GB" dirty="0" smtClean="0"/>
              <a:t>where a business sells just enough to cover its costs</a:t>
            </a:r>
          </a:p>
          <a:p>
            <a:endParaRPr lang="en-GB" b="1" dirty="0"/>
          </a:p>
          <a:p>
            <a:r>
              <a:rPr lang="en-GB" b="1" dirty="0" smtClean="0"/>
              <a:t>Break-even point: </a:t>
            </a:r>
            <a:r>
              <a:rPr lang="en-GB" dirty="0" smtClean="0"/>
              <a:t>where total revenue and total costs are the same</a:t>
            </a:r>
          </a:p>
          <a:p>
            <a:endParaRPr lang="en-GB" dirty="0"/>
          </a:p>
          <a:p>
            <a:r>
              <a:rPr lang="en-GB" b="1" dirty="0" smtClean="0"/>
              <a:t>Margin of safety: </a:t>
            </a:r>
            <a:r>
              <a:rPr lang="en-GB" dirty="0" smtClean="0"/>
              <a:t>the range of output between the break-even level and the current level of output, over which a profit is made </a:t>
            </a:r>
            <a:r>
              <a:rPr lang="en-GB" i="1" dirty="0" smtClean="0"/>
              <a:t>(actual output – break even output)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817410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795428" y="620688"/>
            <a:ext cx="7560839" cy="1143000"/>
          </a:xfrm>
        </p:spPr>
        <p:txBody>
          <a:bodyPr>
            <a:noAutofit/>
          </a:bodyPr>
          <a:lstStyle/>
          <a:p>
            <a:r>
              <a:rPr lang="en-GB" altLang="en-US" sz="3200" dirty="0" smtClean="0"/>
              <a:t>How useful is break-even analysis?</a:t>
            </a:r>
            <a:endParaRPr lang="zh-CN" altLang="en-US" sz="3200" dirty="0" smtClean="0">
              <a:cs typeface="幼圆"/>
            </a:endParaRPr>
          </a:p>
        </p:txBody>
      </p:sp>
      <p:sp>
        <p:nvSpPr>
          <p:cNvPr id="28674" name="Rectangle 3"/>
          <p:cNvSpPr>
            <a:spLocks noGrp="1" noChangeArrowheads="1"/>
          </p:cNvSpPr>
          <p:nvPr>
            <p:ph idx="1"/>
          </p:nvPr>
        </p:nvSpPr>
        <p:spPr>
          <a:xfrm>
            <a:off x="827584" y="2060848"/>
            <a:ext cx="7560839" cy="3888432"/>
          </a:xfrm>
        </p:spPr>
        <p:txBody>
          <a:bodyPr rtlCol="0">
            <a:noAutofit/>
          </a:bodyPr>
          <a:lstStyle/>
          <a:p>
            <a:pPr indent="-274320" fontAlgn="auto">
              <a:spcAft>
                <a:spcPts val="0"/>
              </a:spcAft>
              <a:defRPr/>
            </a:pPr>
            <a:r>
              <a:rPr lang="en-GB" altLang="zh-CN" sz="2200" dirty="0" smtClean="0"/>
              <a:t>Provides a simple and easy to understand representation of costs, revenue and potential profit.</a:t>
            </a:r>
          </a:p>
          <a:p>
            <a:pPr indent="-274320" fontAlgn="auto">
              <a:spcAft>
                <a:spcPts val="0"/>
              </a:spcAft>
              <a:defRPr/>
            </a:pPr>
            <a:r>
              <a:rPr lang="en-GB" altLang="zh-CN" sz="2200" dirty="0" smtClean="0"/>
              <a:t>Cheap to construct</a:t>
            </a:r>
          </a:p>
          <a:p>
            <a:pPr indent="-274320" fontAlgn="auto">
              <a:spcAft>
                <a:spcPts val="0"/>
              </a:spcAft>
              <a:defRPr/>
            </a:pPr>
            <a:r>
              <a:rPr lang="en-GB" altLang="zh-CN" sz="2200" dirty="0" smtClean="0"/>
              <a:t>Profit and loss situation can be seen at a glance.</a:t>
            </a:r>
          </a:p>
          <a:p>
            <a:pPr indent="-274320" fontAlgn="auto">
              <a:spcAft>
                <a:spcPts val="0"/>
              </a:spcAft>
              <a:defRPr/>
            </a:pPr>
            <a:r>
              <a:rPr lang="en-GB" altLang="zh-CN" sz="2200" dirty="0" smtClean="0"/>
              <a:t>Useful part of a business plan.</a:t>
            </a:r>
          </a:p>
          <a:p>
            <a:pPr indent="-274320" fontAlgn="auto">
              <a:spcAft>
                <a:spcPts val="0"/>
              </a:spcAft>
              <a:defRPr/>
            </a:pPr>
            <a:r>
              <a:rPr lang="en-GB" altLang="zh-CN" sz="2200" dirty="0" smtClean="0"/>
              <a:t>Allows for ‘what-if’ analysis and aids decision making</a:t>
            </a:r>
          </a:p>
          <a:p>
            <a:pPr lvl="1">
              <a:defRPr/>
            </a:pPr>
            <a:r>
              <a:rPr lang="en-GB" altLang="zh-CN" dirty="0" smtClean="0"/>
              <a:t>Using ‘what-if’ allows owners to judge impact on profitability</a:t>
            </a:r>
          </a:p>
          <a:p>
            <a:pPr indent="-274320" fontAlgn="auto">
              <a:spcAft>
                <a:spcPts val="0"/>
              </a:spcAft>
              <a:defRPr/>
            </a:pPr>
            <a:endParaRPr lang="zh-CN" altLang="en-US" sz="2200" dirty="0" smtClean="0"/>
          </a:p>
        </p:txBody>
      </p:sp>
    </p:spTree>
    <p:extLst>
      <p:ext uri="{BB962C8B-B14F-4D97-AF65-F5344CB8AC3E}">
        <p14:creationId xmlns:p14="http://schemas.microsoft.com/office/powerpoint/2010/main" val="3229187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795428" y="620688"/>
            <a:ext cx="7560839" cy="1143000"/>
          </a:xfrm>
        </p:spPr>
        <p:txBody>
          <a:bodyPr>
            <a:noAutofit/>
          </a:bodyPr>
          <a:lstStyle/>
          <a:p>
            <a:r>
              <a:rPr lang="en-GB" altLang="en-US" sz="3200" dirty="0" smtClean="0"/>
              <a:t>Limitations of break-even analysis</a:t>
            </a:r>
            <a:endParaRPr lang="zh-CN" altLang="en-US" sz="3200" dirty="0" smtClean="0">
              <a:cs typeface="幼圆"/>
            </a:endParaRPr>
          </a:p>
        </p:txBody>
      </p:sp>
      <p:sp>
        <p:nvSpPr>
          <p:cNvPr id="28674" name="Rectangle 3"/>
          <p:cNvSpPr>
            <a:spLocks noGrp="1" noChangeArrowheads="1"/>
          </p:cNvSpPr>
          <p:nvPr>
            <p:ph idx="1"/>
          </p:nvPr>
        </p:nvSpPr>
        <p:spPr>
          <a:xfrm>
            <a:off x="827584" y="2060848"/>
            <a:ext cx="7560839" cy="3888432"/>
          </a:xfrm>
        </p:spPr>
        <p:txBody>
          <a:bodyPr rtlCol="0">
            <a:noAutofit/>
          </a:bodyPr>
          <a:lstStyle/>
          <a:p>
            <a:pPr indent="-274320" fontAlgn="auto">
              <a:spcAft>
                <a:spcPts val="0"/>
              </a:spcAft>
              <a:defRPr/>
            </a:pPr>
            <a:r>
              <a:rPr lang="en-GB" altLang="zh-CN" sz="2200" dirty="0" smtClean="0"/>
              <a:t>Assumes only one product is produced and sold.</a:t>
            </a:r>
          </a:p>
          <a:p>
            <a:pPr indent="-274320" fontAlgn="auto">
              <a:spcAft>
                <a:spcPts val="0"/>
              </a:spcAft>
              <a:defRPr/>
            </a:pPr>
            <a:r>
              <a:rPr lang="en-GB" altLang="zh-CN" sz="2200" dirty="0" smtClean="0"/>
              <a:t>Assumes all goods produced are sold.</a:t>
            </a:r>
          </a:p>
          <a:p>
            <a:pPr indent="-274320" fontAlgn="auto">
              <a:spcAft>
                <a:spcPts val="0"/>
              </a:spcAft>
              <a:defRPr/>
            </a:pPr>
            <a:r>
              <a:rPr lang="en-GB" altLang="zh-CN" sz="2200" dirty="0" smtClean="0"/>
              <a:t>Assumes all goods are sold at the same price.</a:t>
            </a:r>
          </a:p>
          <a:p>
            <a:pPr indent="-274320" fontAlgn="auto">
              <a:spcAft>
                <a:spcPts val="0"/>
              </a:spcAft>
              <a:defRPr/>
            </a:pPr>
            <a:r>
              <a:rPr lang="en-GB" altLang="zh-CN" sz="2200" dirty="0" smtClean="0"/>
              <a:t>Effectiveness will depend on the quality and accuracy of the data.</a:t>
            </a:r>
          </a:p>
          <a:p>
            <a:pPr indent="-274320" fontAlgn="auto">
              <a:spcAft>
                <a:spcPts val="0"/>
              </a:spcAft>
              <a:defRPr/>
            </a:pPr>
            <a:r>
              <a:rPr lang="en-GB" altLang="zh-CN" sz="2200" dirty="0" smtClean="0"/>
              <a:t>Some fixed costs are stepped</a:t>
            </a:r>
            <a:endParaRPr lang="en-GB" altLang="zh-CN" sz="2200" dirty="0"/>
          </a:p>
          <a:p>
            <a:pPr lvl="1">
              <a:defRPr/>
            </a:pPr>
            <a:r>
              <a:rPr lang="en-GB" altLang="zh-CN" sz="2000" dirty="0" smtClean="0"/>
              <a:t>When a business increases capacity, cost such as rent may increase.</a:t>
            </a:r>
          </a:p>
        </p:txBody>
      </p:sp>
    </p:spTree>
    <p:extLst>
      <p:ext uri="{BB962C8B-B14F-4D97-AF65-F5344CB8AC3E}">
        <p14:creationId xmlns:p14="http://schemas.microsoft.com/office/powerpoint/2010/main" val="345727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43492" y="476672"/>
            <a:ext cx="7024744" cy="1143000"/>
          </a:xfrm>
        </p:spPr>
        <p:txBody>
          <a:bodyPr/>
          <a:lstStyle/>
          <a:p>
            <a:r>
              <a:rPr lang="en-GB" dirty="0" smtClean="0"/>
              <a:t>Changes in variables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43492" y="1844824"/>
            <a:ext cx="7200916" cy="4320480"/>
          </a:xfrm>
        </p:spPr>
        <p:txBody>
          <a:bodyPr>
            <a:normAutofit/>
          </a:bodyPr>
          <a:lstStyle/>
          <a:p>
            <a:r>
              <a:rPr lang="en-GB" dirty="0" smtClean="0"/>
              <a:t>Break-even charts can be used to demonstrate the effect of changes in fixed costs, variable costs and price.</a:t>
            </a:r>
          </a:p>
          <a:p>
            <a:endParaRPr lang="en-GB" dirty="0"/>
          </a:p>
          <a:p>
            <a:r>
              <a:rPr lang="en-GB" sz="2000" dirty="0" smtClean="0"/>
              <a:t>Changes in price: affect total revenue line (steepness)</a:t>
            </a:r>
          </a:p>
          <a:p>
            <a:pPr marL="68580" indent="0">
              <a:buNone/>
            </a:pPr>
            <a:endParaRPr lang="en-GB" sz="2000" dirty="0" smtClean="0"/>
          </a:p>
          <a:p>
            <a:r>
              <a:rPr lang="en-GB" sz="2000" dirty="0" smtClean="0"/>
              <a:t>Changes in fixed costs: shift the fixed costs line up or down. Will also affect the TC line.</a:t>
            </a:r>
          </a:p>
          <a:p>
            <a:pPr marL="68580" indent="0">
              <a:buNone/>
            </a:pPr>
            <a:endParaRPr lang="en-GB" sz="2000" dirty="0" smtClean="0"/>
          </a:p>
          <a:p>
            <a:r>
              <a:rPr lang="en-GB" sz="2000" dirty="0" smtClean="0"/>
              <a:t>Changes in variable costs: will affect the gradient of the TC line. 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1198732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332656"/>
            <a:ext cx="7369809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Example of an increase in price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t="4513"/>
          <a:stretch/>
        </p:blipFill>
        <p:spPr>
          <a:xfrm>
            <a:off x="2411760" y="1412776"/>
            <a:ext cx="4680520" cy="345775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27584" y="4713443"/>
            <a:ext cx="7848872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An increase in the price of the boxes </a:t>
            </a:r>
            <a:r>
              <a:rPr lang="en-GB" dirty="0" smtClean="0"/>
              <a:t>from £9 </a:t>
            </a:r>
            <a:r>
              <a:rPr lang="en-GB" dirty="0"/>
              <a:t>to £11 will change </a:t>
            </a:r>
            <a:r>
              <a:rPr lang="en-GB" dirty="0" smtClean="0"/>
              <a:t>the total revenue line </a:t>
            </a:r>
            <a:r>
              <a:rPr lang="en-GB" dirty="0"/>
              <a:t>(Revenue 2), it becomes </a:t>
            </a:r>
            <a:r>
              <a:rPr lang="en-GB" dirty="0" smtClean="0"/>
              <a:t>steeper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TR will cut </a:t>
            </a:r>
            <a:r>
              <a:rPr lang="en-GB" dirty="0"/>
              <a:t>the total cost line sooner, </a:t>
            </a:r>
            <a:r>
              <a:rPr lang="en-GB" dirty="0" smtClean="0"/>
              <a:t>resulting in </a:t>
            </a:r>
            <a:r>
              <a:rPr lang="en-GB" dirty="0"/>
              <a:t>break-even at a lower level of output. </a:t>
            </a: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If</a:t>
            </a:r>
            <a:r>
              <a:rPr lang="en-GB" dirty="0"/>
              <a:t> </a:t>
            </a:r>
            <a:r>
              <a:rPr lang="en-GB" dirty="0" smtClean="0"/>
              <a:t>the </a:t>
            </a:r>
            <a:r>
              <a:rPr lang="en-GB" dirty="0"/>
              <a:t>price was reduced then the </a:t>
            </a:r>
            <a:r>
              <a:rPr lang="en-GB" dirty="0" smtClean="0"/>
              <a:t>opposite would </a:t>
            </a:r>
            <a:r>
              <a:rPr lang="en-GB" dirty="0"/>
              <a:t>happen and the break-even </a:t>
            </a:r>
            <a:r>
              <a:rPr lang="en-GB" dirty="0" smtClean="0"/>
              <a:t>point would </a:t>
            </a:r>
            <a:r>
              <a:rPr lang="en-GB" dirty="0"/>
              <a:t>be at a higher level of output.</a:t>
            </a:r>
          </a:p>
        </p:txBody>
      </p:sp>
    </p:spTree>
    <p:extLst>
      <p:ext uri="{BB962C8B-B14F-4D97-AF65-F5344CB8AC3E}">
        <p14:creationId xmlns:p14="http://schemas.microsoft.com/office/powerpoint/2010/main" val="8924367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9752" y="836712"/>
            <a:ext cx="4536504" cy="3553943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702868"/>
            <a:ext cx="8136904" cy="108012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Example of an increase in variable costs</a:t>
            </a:r>
            <a:endParaRPr lang="en-GB" dirty="0"/>
          </a:p>
        </p:txBody>
      </p:sp>
      <p:sp>
        <p:nvSpPr>
          <p:cNvPr id="5" name="TextBox 4"/>
          <p:cNvSpPr txBox="1"/>
          <p:nvPr/>
        </p:nvSpPr>
        <p:spPr>
          <a:xfrm>
            <a:off x="611560" y="4390655"/>
            <a:ext cx="806489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An increase in the variable cost </a:t>
            </a:r>
            <a:r>
              <a:rPr lang="en-GB" dirty="0" smtClean="0"/>
              <a:t>will change </a:t>
            </a:r>
            <a:r>
              <a:rPr lang="en-GB" dirty="0"/>
              <a:t>the total cost line (Total costs 2).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It becomes slightly steeper and will </a:t>
            </a:r>
            <a:r>
              <a:rPr lang="en-GB" dirty="0" smtClean="0"/>
              <a:t>cut the </a:t>
            </a:r>
            <a:r>
              <a:rPr lang="en-GB" dirty="0"/>
              <a:t>revenue line at a higher output </a:t>
            </a:r>
            <a:r>
              <a:rPr lang="en-GB" dirty="0" smtClean="0"/>
              <a:t>level, resulting </a:t>
            </a:r>
            <a:r>
              <a:rPr lang="en-GB" dirty="0"/>
              <a:t>in break-even at a higher </a:t>
            </a:r>
            <a:r>
              <a:rPr lang="en-GB" dirty="0" smtClean="0"/>
              <a:t>level of </a:t>
            </a:r>
            <a:r>
              <a:rPr lang="en-GB" dirty="0"/>
              <a:t>output. </a:t>
            </a: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If </a:t>
            </a:r>
            <a:r>
              <a:rPr lang="en-GB" dirty="0"/>
              <a:t>the costs were reduced </a:t>
            </a:r>
            <a:r>
              <a:rPr lang="en-GB" dirty="0" smtClean="0"/>
              <a:t>then the </a:t>
            </a:r>
            <a:r>
              <a:rPr lang="en-GB" dirty="0"/>
              <a:t>opposite would happen. </a:t>
            </a:r>
            <a:endParaRPr lang="en-GB" dirty="0" smtClean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If variable costs </a:t>
            </a:r>
            <a:r>
              <a:rPr lang="en-GB" dirty="0"/>
              <a:t>remained the same but fixed </a:t>
            </a:r>
            <a:r>
              <a:rPr lang="en-GB" dirty="0" smtClean="0"/>
              <a:t>costs changed </a:t>
            </a:r>
            <a:r>
              <a:rPr lang="en-GB" dirty="0"/>
              <a:t>then this would result in </a:t>
            </a:r>
            <a:r>
              <a:rPr lang="en-GB" dirty="0" smtClean="0"/>
              <a:t>a parallel </a:t>
            </a:r>
            <a:r>
              <a:rPr lang="en-GB" dirty="0"/>
              <a:t>shift in the total cost line.</a:t>
            </a:r>
          </a:p>
        </p:txBody>
      </p:sp>
    </p:spTree>
    <p:extLst>
      <p:ext uri="{BB962C8B-B14F-4D97-AF65-F5344CB8AC3E}">
        <p14:creationId xmlns:p14="http://schemas.microsoft.com/office/powerpoint/2010/main" val="3728293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PowerPoint" ma:contentTypeID="0x010100EA90949D6391244A906844C304818D4E00ED74B73EA9ED4C4C8C2F8846BE81B58F" ma:contentTypeVersion="1" ma:contentTypeDescription="Create a new PowerPoint document" ma:contentTypeScope="" ma:versionID="0bd2b28df0d9f8508218a1968f5c3216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456EE20-7C69-4149-A39F-9FA7C2DAC87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D0B90BF-96B7-469D-AD8F-A845324FD6B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9FE68357-6485-40A7-A19F-86C86701F625}">
  <ds:schemaRefs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www.w3.org/XML/1998/namespace"/>
    <ds:schemaRef ds:uri="http://purl.org/dc/dcmitype/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834</TotalTime>
  <Words>624</Words>
  <Application>Microsoft Office PowerPoint</Application>
  <PresentationFormat>On-screen Show (4:3)</PresentationFormat>
  <Paragraphs>72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Century Gothic</vt:lpstr>
      <vt:lpstr>Wingdings 2</vt:lpstr>
      <vt:lpstr>幼圆</vt:lpstr>
      <vt:lpstr>Austin</vt:lpstr>
      <vt:lpstr>Break-even</vt:lpstr>
      <vt:lpstr>What do you remember?</vt:lpstr>
      <vt:lpstr>Learning Objectives</vt:lpstr>
      <vt:lpstr>Key terms</vt:lpstr>
      <vt:lpstr>How useful is break-even analysis?</vt:lpstr>
      <vt:lpstr>Limitations of break-even analysis</vt:lpstr>
      <vt:lpstr>Changes in variables</vt:lpstr>
      <vt:lpstr>Example of an increase in price</vt:lpstr>
      <vt:lpstr>Example of an increase in variable costs</vt:lpstr>
      <vt:lpstr>Activities </vt:lpstr>
      <vt:lpstr>Plenary</vt:lpstr>
      <vt:lpstr>Homework – Due Friday 25th October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Break-even</dc:title>
  <dc:creator>Rebecca Crumpton</dc:creator>
  <cp:lastModifiedBy>Rebecca Crumpton</cp:lastModifiedBy>
  <cp:revision>51</cp:revision>
  <cp:lastPrinted>2019-10-15T09:17:16Z</cp:lastPrinted>
  <dcterms:created xsi:type="dcterms:W3CDTF">2015-10-20T16:58:01Z</dcterms:created>
  <dcterms:modified xsi:type="dcterms:W3CDTF">2019-10-18T08:01:44Z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0x010100EA90949D6391244A906844C304818D4E00ED74B73EA9ED4C4C8C2F8846BE81B58F</vt:lpwstr>
  </property>
</Properties>
</file>