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1"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72" d="100"/>
          <a:sy n="72" d="100"/>
        </p:scale>
        <p:origin x="9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9/2/2019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9/2/2019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9/2/2019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9/2/2019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9/2/2019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9/2/2019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9/2/2019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9/2/2019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9/2/2019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NEWSPAPERS</a:t>
            </a:r>
            <a:endParaRPr lang="en-GB" dirty="0"/>
          </a:p>
        </p:txBody>
      </p:sp>
      <p:sp>
        <p:nvSpPr>
          <p:cNvPr id="3" name="Subtitle 2"/>
          <p:cNvSpPr>
            <a:spLocks noGrp="1"/>
          </p:cNvSpPr>
          <p:nvPr>
            <p:ph type="subTitle" idx="1"/>
          </p:nvPr>
        </p:nvSpPr>
        <p:spPr/>
        <p:txBody>
          <a:bodyPr/>
          <a:lstStyle/>
          <a:p>
            <a:r>
              <a:rPr lang="en-GB" dirty="0" smtClean="0"/>
              <a:t>REPRESENTATION AND IDEOLOGY</a:t>
            </a:r>
            <a:endParaRPr lang="en-GB" dirty="0"/>
          </a:p>
        </p:txBody>
      </p:sp>
    </p:spTree>
    <p:extLst>
      <p:ext uri="{BB962C8B-B14F-4D97-AF65-F5344CB8AC3E}">
        <p14:creationId xmlns:p14="http://schemas.microsoft.com/office/powerpoint/2010/main" val="1543351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i="1" dirty="0" smtClean="0"/>
              <a:t>DAILY MIRROR</a:t>
            </a:r>
            <a:endParaRPr lang="en-GB" i="1" dirty="0"/>
          </a:p>
        </p:txBody>
      </p:sp>
      <p:sp>
        <p:nvSpPr>
          <p:cNvPr id="3" name="Content Placeholder 2"/>
          <p:cNvSpPr>
            <a:spLocks noGrp="1"/>
          </p:cNvSpPr>
          <p:nvPr>
            <p:ph sz="half" idx="1"/>
          </p:nvPr>
        </p:nvSpPr>
        <p:spPr/>
        <p:txBody>
          <a:bodyPr/>
          <a:lstStyle/>
          <a:p>
            <a:r>
              <a:rPr lang="en-GB" dirty="0"/>
              <a:t>On the other end of the spectrum, the </a:t>
            </a:r>
            <a:r>
              <a:rPr lang="en-GB" i="1" dirty="0"/>
              <a:t>Mirror</a:t>
            </a:r>
            <a:r>
              <a:rPr lang="en-GB" dirty="0"/>
              <a:t> is furious, dubbing Johnson a “Prorogue” and saying he has been “branded a </a:t>
            </a:r>
            <a:r>
              <a:rPr lang="en-GB" dirty="0" err="1"/>
              <a:t>tinpot</a:t>
            </a:r>
            <a:r>
              <a:rPr lang="en-GB" dirty="0"/>
              <a:t> dictator for suspending Parliament” and that a no-deal </a:t>
            </a:r>
            <a:r>
              <a:rPr lang="en-GB" dirty="0" err="1"/>
              <a:t>Brexit</a:t>
            </a:r>
            <a:r>
              <a:rPr lang="en-GB" dirty="0"/>
              <a:t> could lead the NHS to face “‘ritual suicide’”. The paper also has a very different take on the Queen’s involvement, saying there was “outrage” at her being “dragged into chaos”.</a:t>
            </a:r>
          </a:p>
        </p:txBody>
      </p:sp>
      <p:sp>
        <p:nvSpPr>
          <p:cNvPr id="6" name="Content Placeholder 5"/>
          <p:cNvSpPr>
            <a:spLocks noGrp="1"/>
          </p:cNvSpPr>
          <p:nvPr>
            <p:ph sz="half" idx="2"/>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447" y="291833"/>
            <a:ext cx="4671657" cy="5744533"/>
          </a:xfrm>
          <a:prstGeom prst="rect">
            <a:avLst/>
          </a:prstGeom>
        </p:spPr>
      </p:pic>
    </p:spTree>
    <p:extLst>
      <p:ext uri="{BB962C8B-B14F-4D97-AF65-F5344CB8AC3E}">
        <p14:creationId xmlns:p14="http://schemas.microsoft.com/office/powerpoint/2010/main" val="9544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i="1" dirty="0" smtClean="0"/>
              <a:t>THE SCOTSMAN</a:t>
            </a:r>
            <a:endParaRPr lang="en-GB" i="1" dirty="0"/>
          </a:p>
        </p:txBody>
      </p:sp>
      <p:sp>
        <p:nvSpPr>
          <p:cNvPr id="3" name="Content Placeholder 2"/>
          <p:cNvSpPr>
            <a:spLocks noGrp="1"/>
          </p:cNvSpPr>
          <p:nvPr>
            <p:ph sz="half" idx="1"/>
          </p:nvPr>
        </p:nvSpPr>
        <p:spPr/>
        <p:txBody>
          <a:bodyPr/>
          <a:lstStyle/>
          <a:p>
            <a:r>
              <a:rPr lang="en-GB" dirty="0"/>
              <a:t>The papers in Scotland understandably </a:t>
            </a:r>
            <a:r>
              <a:rPr lang="en-GB" dirty="0" smtClean="0"/>
              <a:t>led </a:t>
            </a:r>
            <a:r>
              <a:rPr lang="en-GB" dirty="0"/>
              <a:t>on the news that Ruth Davidson, leader of the Scottish Conservative party, </a:t>
            </a:r>
            <a:r>
              <a:rPr lang="en-GB" dirty="0" smtClean="0"/>
              <a:t>was </a:t>
            </a:r>
            <a:r>
              <a:rPr lang="en-GB" dirty="0"/>
              <a:t>likely to quit over her unhappiness with Johnson. </a:t>
            </a:r>
            <a:r>
              <a:rPr lang="en-GB" i="1" dirty="0"/>
              <a:t>The Daily Record</a:t>
            </a:r>
            <a:r>
              <a:rPr lang="en-GB" dirty="0"/>
              <a:t>, which </a:t>
            </a:r>
            <a:r>
              <a:rPr lang="en-GB" dirty="0" smtClean="0"/>
              <a:t>called </a:t>
            </a:r>
            <a:r>
              <a:rPr lang="en-GB" dirty="0"/>
              <a:t>Wednesday “the day democracy died</a:t>
            </a:r>
            <a:r>
              <a:rPr lang="en-GB"/>
              <a:t>”, </a:t>
            </a:r>
            <a:r>
              <a:rPr lang="en-GB" smtClean="0"/>
              <a:t>reported </a:t>
            </a:r>
            <a:r>
              <a:rPr lang="en-GB" dirty="0"/>
              <a:t>comments from Nicola Sturgeon, Scotland’s first minister: “If Ruth can’t stand him then why should we?”</a:t>
            </a:r>
          </a:p>
        </p:txBody>
      </p:sp>
      <p:sp>
        <p:nvSpPr>
          <p:cNvPr id="6" name="Content Placeholder 5"/>
          <p:cNvSpPr>
            <a:spLocks noGrp="1"/>
          </p:cNvSpPr>
          <p:nvPr>
            <p:ph sz="half" idx="2"/>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284" y="882926"/>
            <a:ext cx="4324759" cy="5289274"/>
          </a:xfrm>
          <a:prstGeom prst="rect">
            <a:avLst/>
          </a:prstGeom>
        </p:spPr>
      </p:pic>
    </p:spTree>
    <p:extLst>
      <p:ext uri="{BB962C8B-B14F-4D97-AF65-F5344CB8AC3E}">
        <p14:creationId xmlns:p14="http://schemas.microsoft.com/office/powerpoint/2010/main" val="166002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THE GUARDIAN</a:t>
            </a:r>
            <a:endParaRPr lang="en-GB" i="1" dirty="0"/>
          </a:p>
        </p:txBody>
      </p:sp>
      <p:sp>
        <p:nvSpPr>
          <p:cNvPr id="3" name="Content Placeholder 2"/>
          <p:cNvSpPr>
            <a:spLocks noGrp="1"/>
          </p:cNvSpPr>
          <p:nvPr>
            <p:ph sz="half" idx="1"/>
          </p:nvPr>
        </p:nvSpPr>
        <p:spPr/>
        <p:txBody>
          <a:bodyPr/>
          <a:lstStyle/>
          <a:p>
            <a:r>
              <a:rPr lang="en-GB" dirty="0" smtClean="0"/>
              <a:t>Newspaper front </a:t>
            </a:r>
            <a:r>
              <a:rPr lang="en-GB" dirty="0"/>
              <a:t>pages in the UK </a:t>
            </a:r>
            <a:r>
              <a:rPr lang="en-GB" dirty="0" smtClean="0"/>
              <a:t>(and beyond) on Thursday 29 August 2019 were </a:t>
            </a:r>
            <a:r>
              <a:rPr lang="en-GB" dirty="0"/>
              <a:t>full of </a:t>
            </a:r>
            <a:r>
              <a:rPr lang="en-GB" dirty="0" err="1"/>
              <a:t>Brexit</a:t>
            </a:r>
            <a:r>
              <a:rPr lang="en-GB" dirty="0"/>
              <a:t> drama </a:t>
            </a:r>
            <a:r>
              <a:rPr lang="en-GB" dirty="0" smtClean="0"/>
              <a:t>– with most of the papers high critical of the Prime Minister’s decision to suspend parliament. </a:t>
            </a:r>
          </a:p>
          <a:p>
            <a:r>
              <a:rPr lang="en-GB" i="1" dirty="0" smtClean="0"/>
              <a:t>The Guardian </a:t>
            </a:r>
            <a:r>
              <a:rPr lang="en-GB" dirty="0" smtClean="0"/>
              <a:t>called it a </a:t>
            </a:r>
            <a:r>
              <a:rPr lang="en-GB" dirty="0"/>
              <a:t>‘constitutional outrage’</a:t>
            </a:r>
          </a:p>
        </p:txBody>
      </p:sp>
      <p:sp>
        <p:nvSpPr>
          <p:cNvPr id="5" name="Content Placeholder 4"/>
          <p:cNvSpPr>
            <a:spLocks noGrp="1"/>
          </p:cNvSpPr>
          <p:nvPr>
            <p:ph sz="half" idx="2"/>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164" y="993913"/>
            <a:ext cx="4066477" cy="5178287"/>
          </a:xfrm>
          <a:prstGeom prst="rect">
            <a:avLst/>
          </a:prstGeom>
        </p:spPr>
      </p:pic>
    </p:spTree>
    <p:extLst>
      <p:ext uri="{BB962C8B-B14F-4D97-AF65-F5344CB8AC3E}">
        <p14:creationId xmlns:p14="http://schemas.microsoft.com/office/powerpoint/2010/main" val="193044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THE i</a:t>
            </a:r>
            <a:endParaRPr lang="en-GB" i="1" dirty="0"/>
          </a:p>
        </p:txBody>
      </p:sp>
      <p:sp>
        <p:nvSpPr>
          <p:cNvPr id="3" name="Content Placeholder 2"/>
          <p:cNvSpPr>
            <a:spLocks noGrp="1"/>
          </p:cNvSpPr>
          <p:nvPr>
            <p:ph sz="half" idx="1"/>
          </p:nvPr>
        </p:nvSpPr>
        <p:spPr/>
        <p:txBody>
          <a:bodyPr/>
          <a:lstStyle/>
          <a:p>
            <a:r>
              <a:rPr lang="en-GB" i="1" dirty="0"/>
              <a:t>The i </a:t>
            </a:r>
            <a:r>
              <a:rPr lang="en-GB" dirty="0"/>
              <a:t>has a similar headline: “MPs outraged as Johnson shuts down </a:t>
            </a:r>
            <a:r>
              <a:rPr lang="en-GB" dirty="0" smtClean="0"/>
              <a:t>Parliament</a:t>
            </a:r>
            <a:r>
              <a:rPr lang="en-GB" dirty="0"/>
              <a:t>” but also teases an opinion piece on its front page that calls Johnson’s decision a “Bold move [that] will divide the Conservative opposition”.</a:t>
            </a:r>
          </a:p>
        </p:txBody>
      </p:sp>
      <p:sp>
        <p:nvSpPr>
          <p:cNvPr id="5" name="Content Placeholder 4"/>
          <p:cNvSpPr>
            <a:spLocks noGrp="1"/>
          </p:cNvSpPr>
          <p:nvPr>
            <p:ph sz="half" idx="2"/>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842" b="7215"/>
          <a:stretch/>
        </p:blipFill>
        <p:spPr>
          <a:xfrm>
            <a:off x="6554408" y="1081174"/>
            <a:ext cx="4285870" cy="5091025"/>
          </a:xfrm>
          <a:prstGeom prst="rect">
            <a:avLst/>
          </a:prstGeom>
        </p:spPr>
      </p:pic>
    </p:spTree>
    <p:extLst>
      <p:ext uri="{BB962C8B-B14F-4D97-AF65-F5344CB8AC3E}">
        <p14:creationId xmlns:p14="http://schemas.microsoft.com/office/powerpoint/2010/main" val="204651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DAILY MAIL</a:t>
            </a:r>
            <a:endParaRPr lang="en-GB" i="1" dirty="0"/>
          </a:p>
        </p:txBody>
      </p:sp>
      <p:sp>
        <p:nvSpPr>
          <p:cNvPr id="3" name="Content Placeholder 2"/>
          <p:cNvSpPr>
            <a:spLocks noGrp="1"/>
          </p:cNvSpPr>
          <p:nvPr>
            <p:ph sz="half" idx="1"/>
          </p:nvPr>
        </p:nvSpPr>
        <p:spPr/>
        <p:txBody>
          <a:bodyPr/>
          <a:lstStyle/>
          <a:p>
            <a:r>
              <a:rPr lang="en-GB" dirty="0"/>
              <a:t>According to the Mail’s telling, it was not the P</a:t>
            </a:r>
            <a:r>
              <a:rPr lang="en-GB" dirty="0" smtClean="0"/>
              <a:t>rime </a:t>
            </a:r>
            <a:r>
              <a:rPr lang="en-GB" dirty="0"/>
              <a:t>M</a:t>
            </a:r>
            <a:r>
              <a:rPr lang="en-GB" dirty="0" smtClean="0"/>
              <a:t>inister </a:t>
            </a:r>
            <a:r>
              <a:rPr lang="en-GB" dirty="0"/>
              <a:t>but Jeremy </a:t>
            </a:r>
            <a:r>
              <a:rPr lang="en-GB" dirty="0" err="1"/>
              <a:t>Corbyn</a:t>
            </a:r>
            <a:r>
              <a:rPr lang="en-GB" dirty="0"/>
              <a:t> who sparked “fury” by demanding a meeting with the Queen. The paper is far more positive about Johnson’s decision, calling it a “historic move … to thwart anti-</a:t>
            </a:r>
            <a:r>
              <a:rPr lang="en-GB" dirty="0" err="1"/>
              <a:t>Brexit</a:t>
            </a:r>
            <a:r>
              <a:rPr lang="en-GB" dirty="0"/>
              <a:t> MPs”.</a:t>
            </a:r>
          </a:p>
        </p:txBody>
      </p:sp>
      <p:sp>
        <p:nvSpPr>
          <p:cNvPr id="5" name="Content Placeholder 4"/>
          <p:cNvSpPr>
            <a:spLocks noGrp="1"/>
          </p:cNvSpPr>
          <p:nvPr>
            <p:ph sz="half" idx="2"/>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835" y="1116212"/>
            <a:ext cx="4041913" cy="5421104"/>
          </a:xfrm>
          <a:prstGeom prst="rect">
            <a:avLst/>
          </a:prstGeom>
        </p:spPr>
      </p:pic>
    </p:spTree>
    <p:extLst>
      <p:ext uri="{BB962C8B-B14F-4D97-AF65-F5344CB8AC3E}">
        <p14:creationId xmlns:p14="http://schemas.microsoft.com/office/powerpoint/2010/main" val="30450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7896" y="0"/>
            <a:ext cx="10058400" cy="1609344"/>
          </a:xfrm>
        </p:spPr>
        <p:txBody>
          <a:bodyPr/>
          <a:lstStyle/>
          <a:p>
            <a:r>
              <a:rPr lang="en-GB" i="1" dirty="0" smtClean="0"/>
              <a:t>THE TIMES</a:t>
            </a:r>
            <a:endParaRPr lang="en-GB" i="1" dirty="0"/>
          </a:p>
        </p:txBody>
      </p:sp>
      <p:sp>
        <p:nvSpPr>
          <p:cNvPr id="3" name="Content Placeholder 2"/>
          <p:cNvSpPr>
            <a:spLocks noGrp="1"/>
          </p:cNvSpPr>
          <p:nvPr>
            <p:ph sz="half" idx="1"/>
          </p:nvPr>
        </p:nvSpPr>
        <p:spPr>
          <a:xfrm>
            <a:off x="318052" y="1245704"/>
            <a:ext cx="5539312" cy="4926496"/>
          </a:xfrm>
        </p:spPr>
        <p:txBody>
          <a:bodyPr>
            <a:normAutofit fontScale="85000" lnSpcReduction="20000"/>
          </a:bodyPr>
          <a:lstStyle/>
          <a:p>
            <a:pPr>
              <a:lnSpc>
                <a:spcPct val="120000"/>
              </a:lnSpc>
            </a:pPr>
            <a:r>
              <a:rPr lang="en-GB" i="1" dirty="0"/>
              <a:t>The Times’ </a:t>
            </a:r>
            <a:r>
              <a:rPr lang="en-GB" dirty="0"/>
              <a:t>front page features a large, flattering black and white photo of the prime minister under the headline “Johnson goes for broke”. While it leads with the fact that the news has “pushed Britain to the brink of a constitutional crisis”, it also features a front page sketch in which it mocks Speaker John Bercow who challenged the constitutionality of Johnson’s decision. “John Bercow, Speaker of the Commons, was on his family holiday yesterday when he heard of Boris Johnson’s prorogation plans,” writes Quentin Letts. “How did it go down? Let’s just say you would not have wanted your new sandcastle anywhere in Mr Bercow’s orbit in those moments after he heard the news. He might have stamped up and down on it in a tantrum.”</a:t>
            </a:r>
          </a:p>
        </p:txBody>
      </p:sp>
      <p:sp>
        <p:nvSpPr>
          <p:cNvPr id="6" name="Content Placeholder 5"/>
          <p:cNvSpPr>
            <a:spLocks noGrp="1"/>
          </p:cNvSpPr>
          <p:nvPr>
            <p:ph sz="half" idx="2"/>
          </p:nvPr>
        </p:nvSpPr>
        <p:spPr/>
        <p:txBody>
          <a:bodyPr>
            <a:normAutofit fontScale="85000" lnSpcReduction="20000"/>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319" y="462511"/>
            <a:ext cx="4483785" cy="5709689"/>
          </a:xfrm>
          <a:prstGeom prst="rect">
            <a:avLst/>
          </a:prstGeom>
        </p:spPr>
      </p:pic>
    </p:spTree>
    <p:extLst>
      <p:ext uri="{BB962C8B-B14F-4D97-AF65-F5344CB8AC3E}">
        <p14:creationId xmlns:p14="http://schemas.microsoft.com/office/powerpoint/2010/main" val="321878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THE FINANCIAL TIMES</a:t>
            </a:r>
            <a:endParaRPr lang="en-GB" i="1" dirty="0"/>
          </a:p>
        </p:txBody>
      </p:sp>
      <p:sp>
        <p:nvSpPr>
          <p:cNvPr id="3" name="Content Placeholder 2"/>
          <p:cNvSpPr>
            <a:spLocks noGrp="1"/>
          </p:cNvSpPr>
          <p:nvPr>
            <p:ph sz="half" idx="1"/>
          </p:nvPr>
        </p:nvSpPr>
        <p:spPr/>
        <p:txBody>
          <a:bodyPr/>
          <a:lstStyle/>
          <a:p>
            <a:r>
              <a:rPr lang="en-GB" dirty="0"/>
              <a:t>The </a:t>
            </a:r>
            <a:r>
              <a:rPr lang="en-GB" i="1" dirty="0"/>
              <a:t>FT</a:t>
            </a:r>
            <a:r>
              <a:rPr lang="en-GB" dirty="0"/>
              <a:t> focuses in on the implications for the constitution: “Boris Johnson sparked constitutional uproar yesterday”, says the paper. Bercow’s </a:t>
            </a:r>
            <a:r>
              <a:rPr lang="en-GB" dirty="0" smtClean="0"/>
              <a:t> “constitutional </a:t>
            </a:r>
            <a:r>
              <a:rPr lang="en-GB" dirty="0"/>
              <a:t>outrage” comments are prominently featured.</a:t>
            </a:r>
          </a:p>
        </p:txBody>
      </p:sp>
      <p:sp>
        <p:nvSpPr>
          <p:cNvPr id="5" name="Content Placeholder 4"/>
          <p:cNvSpPr>
            <a:spLocks noGrp="1"/>
          </p:cNvSpPr>
          <p:nvPr>
            <p:ph sz="half" idx="2"/>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4662"/>
          <a:stretch/>
        </p:blipFill>
        <p:spPr>
          <a:xfrm>
            <a:off x="7182679" y="1796995"/>
            <a:ext cx="3594177" cy="4375205"/>
          </a:xfrm>
          <a:prstGeom prst="rect">
            <a:avLst/>
          </a:prstGeom>
        </p:spPr>
      </p:pic>
    </p:spTree>
    <p:extLst>
      <p:ext uri="{BB962C8B-B14F-4D97-AF65-F5344CB8AC3E}">
        <p14:creationId xmlns:p14="http://schemas.microsoft.com/office/powerpoint/2010/main" val="97165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i="1" dirty="0" smtClean="0"/>
              <a:t>THE DAILY TELEGRAPH</a:t>
            </a:r>
            <a:endParaRPr lang="en-GB" i="1" dirty="0"/>
          </a:p>
        </p:txBody>
      </p:sp>
      <p:sp>
        <p:nvSpPr>
          <p:cNvPr id="3" name="Content Placeholder 2"/>
          <p:cNvSpPr>
            <a:spLocks noGrp="1"/>
          </p:cNvSpPr>
          <p:nvPr>
            <p:ph sz="half" idx="1"/>
          </p:nvPr>
        </p:nvSpPr>
        <p:spPr>
          <a:xfrm>
            <a:off x="384313" y="2093976"/>
            <a:ext cx="5440415" cy="4078224"/>
          </a:xfrm>
        </p:spPr>
        <p:txBody>
          <a:bodyPr>
            <a:normAutofit fontScale="85000" lnSpcReduction="10000"/>
          </a:bodyPr>
          <a:lstStyle/>
          <a:p>
            <a:pPr>
              <a:lnSpc>
                <a:spcPct val="120000"/>
              </a:lnSpc>
            </a:pPr>
            <a:r>
              <a:rPr lang="en-GB" i="1" dirty="0"/>
              <a:t>The Telegraph</a:t>
            </a:r>
            <a:r>
              <a:rPr lang="en-GB" dirty="0"/>
              <a:t>, which employed Boris Johnson as a columnist, is very positive about his decision, leading on Jacob Rees-</a:t>
            </a:r>
            <a:r>
              <a:rPr lang="en-GB" dirty="0" err="1"/>
              <a:t>Mogg’s</a:t>
            </a:r>
            <a:r>
              <a:rPr lang="en-GB" dirty="0"/>
              <a:t> accusation that it is “MPs trying to thwart </a:t>
            </a:r>
            <a:r>
              <a:rPr lang="en-GB" dirty="0" err="1"/>
              <a:t>Brexit</a:t>
            </a:r>
            <a:r>
              <a:rPr lang="en-GB" dirty="0"/>
              <a:t>” – and not the proroguing PM –who are risking a “constitutional crisis”.</a:t>
            </a:r>
          </a:p>
          <a:p>
            <a:pPr>
              <a:lnSpc>
                <a:spcPct val="120000"/>
              </a:lnSpc>
            </a:pPr>
            <a:r>
              <a:rPr lang="en-GB" dirty="0"/>
              <a:t>“Jacob Rees-</a:t>
            </a:r>
            <a:r>
              <a:rPr lang="en-GB" dirty="0" err="1"/>
              <a:t>Mogg</a:t>
            </a:r>
            <a:r>
              <a:rPr lang="en-GB" dirty="0"/>
              <a:t>, the Leader of the Commons, hit back at those who accused Boris Johnson of being undemocratic, reminding them </a:t>
            </a:r>
            <a:r>
              <a:rPr lang="en-GB" dirty="0" smtClean="0"/>
              <a:t>parliament’s </a:t>
            </a:r>
            <a:r>
              <a:rPr lang="en-GB" dirty="0"/>
              <a:t>duty was, in the words of the constitutional expert AV Dicey, to ‘give effect to the will … of the nation’ – which had chosen to leave the EU.”</a:t>
            </a:r>
          </a:p>
          <a:p>
            <a:endParaRPr lang="en-GB" dirty="0"/>
          </a:p>
        </p:txBody>
      </p:sp>
      <p:sp>
        <p:nvSpPr>
          <p:cNvPr id="6" name="Content Placeholder 5"/>
          <p:cNvSpPr>
            <a:spLocks noGrp="1"/>
          </p:cNvSpPr>
          <p:nvPr>
            <p:ph sz="half" idx="2"/>
          </p:nvPr>
        </p:nvSpPr>
        <p:spPr/>
        <p:txBody>
          <a:bodyPr>
            <a:normAutofit fontScale="85000" lnSpcReduction="10000"/>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17" t="171" r="5117" b="28198"/>
          <a:stretch/>
        </p:blipFill>
        <p:spPr>
          <a:xfrm>
            <a:off x="6099048" y="1570384"/>
            <a:ext cx="4449682" cy="5125407"/>
          </a:xfrm>
          <a:prstGeom prst="rect">
            <a:avLst/>
          </a:prstGeom>
        </p:spPr>
      </p:pic>
    </p:spTree>
    <p:extLst>
      <p:ext uri="{BB962C8B-B14F-4D97-AF65-F5344CB8AC3E}">
        <p14:creationId xmlns:p14="http://schemas.microsoft.com/office/powerpoint/2010/main" val="31567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i="1" dirty="0" smtClean="0"/>
              <a:t>THE SUN</a:t>
            </a:r>
            <a:endParaRPr lang="en-GB" i="1" dirty="0"/>
          </a:p>
        </p:txBody>
      </p:sp>
      <p:sp>
        <p:nvSpPr>
          <p:cNvPr id="3" name="Content Placeholder 2"/>
          <p:cNvSpPr>
            <a:spLocks noGrp="1"/>
          </p:cNvSpPr>
          <p:nvPr>
            <p:ph sz="half" idx="1"/>
          </p:nvPr>
        </p:nvSpPr>
        <p:spPr/>
        <p:txBody>
          <a:bodyPr/>
          <a:lstStyle/>
          <a:p>
            <a:r>
              <a:rPr lang="en-GB" i="1" dirty="0"/>
              <a:t>The Sun </a:t>
            </a:r>
            <a:r>
              <a:rPr lang="en-GB" dirty="0"/>
              <a:t>says “Ballsy Boris” has “come out fighting”: “Battling Boris Johnson took the fight to his </a:t>
            </a:r>
            <a:r>
              <a:rPr lang="en-GB" dirty="0" err="1"/>
              <a:t>Remainer</a:t>
            </a:r>
            <a:r>
              <a:rPr lang="en-GB" dirty="0"/>
              <a:t> enemies yesterday.” The paper also wins the award for best headline: “Hey big suspender”.</a:t>
            </a:r>
          </a:p>
        </p:txBody>
      </p:sp>
      <p:sp>
        <p:nvSpPr>
          <p:cNvPr id="6" name="Content Placeholder 5"/>
          <p:cNvSpPr>
            <a:spLocks noGrp="1"/>
          </p:cNvSpPr>
          <p:nvPr>
            <p:ph sz="half" idx="2"/>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565" y="484632"/>
            <a:ext cx="4746861" cy="6044691"/>
          </a:xfrm>
          <a:prstGeom prst="rect">
            <a:avLst/>
          </a:prstGeom>
        </p:spPr>
      </p:pic>
    </p:spTree>
    <p:extLst>
      <p:ext uri="{BB962C8B-B14F-4D97-AF65-F5344CB8AC3E}">
        <p14:creationId xmlns:p14="http://schemas.microsoft.com/office/powerpoint/2010/main" val="2237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i="1" dirty="0" smtClean="0"/>
              <a:t>DAILY EXPRESS</a:t>
            </a:r>
            <a:endParaRPr lang="en-GB" i="1" dirty="0"/>
          </a:p>
        </p:txBody>
      </p:sp>
      <p:sp>
        <p:nvSpPr>
          <p:cNvPr id="3" name="Content Placeholder 2"/>
          <p:cNvSpPr>
            <a:spLocks noGrp="1"/>
          </p:cNvSpPr>
          <p:nvPr>
            <p:ph sz="half" idx="1"/>
          </p:nvPr>
        </p:nvSpPr>
        <p:spPr/>
        <p:txBody>
          <a:bodyPr/>
          <a:lstStyle/>
          <a:p>
            <a:r>
              <a:rPr lang="en-GB" i="1" dirty="0"/>
              <a:t>The Express </a:t>
            </a:r>
            <a:r>
              <a:rPr lang="en-GB" dirty="0"/>
              <a:t>is thrilled with the proroguing, writing: “PM secures approval from Queen to suspend Parliament in bold move to sweep aside MPs </a:t>
            </a:r>
            <a:r>
              <a:rPr lang="en-GB" dirty="0" err="1"/>
              <a:t>hellbent</a:t>
            </a:r>
            <a:r>
              <a:rPr lang="en-GB" dirty="0"/>
              <a:t> on stopping Britain from leaving the EU”. It attempts a bit of a sleight of hand by suggesting that by granting the suspension, the Queen must be in favour of it, with a picture of Her Majesty captioned: “Boris Johnson has had his move approved by the Queen”.</a:t>
            </a:r>
          </a:p>
        </p:txBody>
      </p:sp>
      <p:sp>
        <p:nvSpPr>
          <p:cNvPr id="6" name="Content Placeholder 5"/>
          <p:cNvSpPr>
            <a:spLocks noGrp="1"/>
          </p:cNvSpPr>
          <p:nvPr>
            <p:ph sz="half" idx="2"/>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362" y="674652"/>
            <a:ext cx="4645886" cy="5905051"/>
          </a:xfrm>
          <a:prstGeom prst="rect">
            <a:avLst/>
          </a:prstGeom>
        </p:spPr>
      </p:pic>
    </p:spTree>
    <p:extLst>
      <p:ext uri="{BB962C8B-B14F-4D97-AF65-F5344CB8AC3E}">
        <p14:creationId xmlns:p14="http://schemas.microsoft.com/office/powerpoint/2010/main" val="375033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Wood Type</Template>
  <TotalTime>28</TotalTime>
  <Words>709</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Bookman Old Style</vt:lpstr>
      <vt:lpstr>Century Gothic</vt:lpstr>
      <vt:lpstr>Wingdings</vt:lpstr>
      <vt:lpstr>Wood Type</vt:lpstr>
      <vt:lpstr>NEWSPAPERS</vt:lpstr>
      <vt:lpstr>THE GUARDIAN</vt:lpstr>
      <vt:lpstr>THE i</vt:lpstr>
      <vt:lpstr>DAILY MAIL</vt:lpstr>
      <vt:lpstr>THE TIMES</vt:lpstr>
      <vt:lpstr>THE FINANCIAL TIMES</vt:lpstr>
      <vt:lpstr>THE DAILY TELEGRAPH</vt:lpstr>
      <vt:lpstr>THE SUN</vt:lpstr>
      <vt:lpstr>DAILY EXPRESS</vt:lpstr>
      <vt:lpstr>DAILY MIRROR</vt:lpstr>
      <vt:lpstr>THE SCOTSMAN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Toogood</dc:creator>
  <cp:lastModifiedBy>Tina Donnelly</cp:lastModifiedBy>
  <cp:revision>5</cp:revision>
  <dcterms:created xsi:type="dcterms:W3CDTF">2019-08-30T07:42:01Z</dcterms:created>
  <dcterms:modified xsi:type="dcterms:W3CDTF">2019-09-02T09:12:55Z</dcterms:modified>
</cp:coreProperties>
</file>