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0"/>
  </p:notesMasterIdLst>
  <p:handoutMasterIdLst>
    <p:handoutMasterId r:id="rId21"/>
  </p:handoutMasterIdLst>
  <p:sldIdLst>
    <p:sldId id="256" r:id="rId5"/>
    <p:sldId id="264" r:id="rId6"/>
    <p:sldId id="262" r:id="rId7"/>
    <p:sldId id="265" r:id="rId8"/>
    <p:sldId id="263" r:id="rId9"/>
    <p:sldId id="257" r:id="rId10"/>
    <p:sldId id="268" r:id="rId11"/>
    <p:sldId id="270" r:id="rId12"/>
    <p:sldId id="258" r:id="rId13"/>
    <p:sldId id="260" r:id="rId14"/>
    <p:sldId id="259" r:id="rId15"/>
    <p:sldId id="261" r:id="rId16"/>
    <p:sldId id="266" r:id="rId17"/>
    <p:sldId id="271" r:id="rId18"/>
    <p:sldId id="269"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0A6F7D4-CC56-4B04-B032-7EDE89573F0D}" type="datetimeFigureOut">
              <a:rPr lang="en-GB" smtClean="0"/>
              <a:t>23/11/2020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D256DC6-2E19-4DCB-82EF-E5E20F813494}" type="slidenum">
              <a:rPr lang="en-GB" smtClean="0"/>
              <a:t>‹#›</a:t>
            </a:fld>
            <a:endParaRPr lang="en-GB"/>
          </a:p>
        </p:txBody>
      </p:sp>
    </p:spTree>
    <p:extLst>
      <p:ext uri="{BB962C8B-B14F-4D97-AF65-F5344CB8AC3E}">
        <p14:creationId xmlns:p14="http://schemas.microsoft.com/office/powerpoint/2010/main" val="1776730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FC1409B-8AFF-48E5-BAD4-CBE6C27A49D4}" type="datetimeFigureOut">
              <a:rPr lang="en-GB" smtClean="0"/>
              <a:t>23/11/2020</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4CD5E89-42CE-47C6-AD88-B5AD4FED2115}" type="slidenum">
              <a:rPr lang="en-GB" smtClean="0"/>
              <a:t>‹#›</a:t>
            </a:fld>
            <a:endParaRPr lang="en-GB"/>
          </a:p>
        </p:txBody>
      </p:sp>
    </p:spTree>
    <p:extLst>
      <p:ext uri="{BB962C8B-B14F-4D97-AF65-F5344CB8AC3E}">
        <p14:creationId xmlns:p14="http://schemas.microsoft.com/office/powerpoint/2010/main" val="1751353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https://www.youtube.com/watch?v=_vpehy2vuGQ&amp;list=PLXzd3vidJkSd1sl1EZ5sHT8FPafHtwu4y&amp;index=5</a:t>
            </a:r>
            <a:endParaRPr lang="en-GB" dirty="0"/>
          </a:p>
        </p:txBody>
      </p:sp>
      <p:sp>
        <p:nvSpPr>
          <p:cNvPr id="4" name="Slide Number Placeholder 3"/>
          <p:cNvSpPr>
            <a:spLocks noGrp="1"/>
          </p:cNvSpPr>
          <p:nvPr>
            <p:ph type="sldNum" sz="quarter" idx="10"/>
          </p:nvPr>
        </p:nvSpPr>
        <p:spPr/>
        <p:txBody>
          <a:bodyPr/>
          <a:lstStyle/>
          <a:p>
            <a:fld id="{04CD5E89-42CE-47C6-AD88-B5AD4FED2115}" type="slidenum">
              <a:rPr lang="en-GB" smtClean="0"/>
              <a:t>8</a:t>
            </a:fld>
            <a:endParaRPr lang="en-GB"/>
          </a:p>
        </p:txBody>
      </p:sp>
    </p:spTree>
    <p:extLst>
      <p:ext uri="{BB962C8B-B14F-4D97-AF65-F5344CB8AC3E}">
        <p14:creationId xmlns:p14="http://schemas.microsoft.com/office/powerpoint/2010/main" val="2759042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2E4ACC55-C183-4899-B634-D4387A95B403}" type="datetimeFigureOut">
              <a:rPr lang="en-GB" smtClean="0"/>
              <a:t>23/11/2020</a:t>
            </a:fld>
            <a:endParaRPr lang="en-GB"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GB"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A0A862F-1CD8-4C7C-8954-3B2AABD71B38}" type="slidenum">
              <a:rPr lang="en-GB" smtClean="0"/>
              <a:t>‹#›</a:t>
            </a:fld>
            <a:endParaRPr lang="en-GB" dirty="0"/>
          </a:p>
        </p:txBody>
      </p:sp>
    </p:spTree>
    <p:extLst>
      <p:ext uri="{BB962C8B-B14F-4D97-AF65-F5344CB8AC3E}">
        <p14:creationId xmlns:p14="http://schemas.microsoft.com/office/powerpoint/2010/main" val="164494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ACC55-C183-4899-B634-D4387A95B403}" type="datetimeFigureOut">
              <a:rPr lang="en-GB" smtClean="0"/>
              <a:t>23/11/2020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3A0A862F-1CD8-4C7C-8954-3B2AABD71B38}" type="slidenum">
              <a:rPr lang="en-GB" smtClean="0"/>
              <a:t>‹#›</a:t>
            </a:fld>
            <a:endParaRPr lang="en-GB" dirty="0"/>
          </a:p>
        </p:txBody>
      </p:sp>
    </p:spTree>
    <p:extLst>
      <p:ext uri="{BB962C8B-B14F-4D97-AF65-F5344CB8AC3E}">
        <p14:creationId xmlns:p14="http://schemas.microsoft.com/office/powerpoint/2010/main" val="54145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ACC55-C183-4899-B634-D4387A95B403}" type="datetimeFigureOut">
              <a:rPr lang="en-GB" smtClean="0"/>
              <a:t>23/11/2020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3A0A862F-1CD8-4C7C-8954-3B2AABD71B38}" type="slidenum">
              <a:rPr lang="en-GB" smtClean="0"/>
              <a:t>‹#›</a:t>
            </a:fld>
            <a:endParaRPr lang="en-GB" dirty="0"/>
          </a:p>
        </p:txBody>
      </p:sp>
    </p:spTree>
    <p:extLst>
      <p:ext uri="{BB962C8B-B14F-4D97-AF65-F5344CB8AC3E}">
        <p14:creationId xmlns:p14="http://schemas.microsoft.com/office/powerpoint/2010/main" val="3409892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ACC55-C183-4899-B634-D4387A95B403}" type="datetimeFigureOut">
              <a:rPr lang="en-GB" smtClean="0"/>
              <a:t>23/11/2020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3A0A862F-1CD8-4C7C-8954-3B2AABD71B38}" type="slidenum">
              <a:rPr lang="en-GB" smtClean="0"/>
              <a:t>‹#›</a:t>
            </a:fld>
            <a:endParaRPr lang="en-GB" dirty="0"/>
          </a:p>
        </p:txBody>
      </p:sp>
    </p:spTree>
    <p:extLst>
      <p:ext uri="{BB962C8B-B14F-4D97-AF65-F5344CB8AC3E}">
        <p14:creationId xmlns:p14="http://schemas.microsoft.com/office/powerpoint/2010/main" val="1656971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ACC55-C183-4899-B634-D4387A95B403}" type="datetimeFigureOut">
              <a:rPr lang="en-GB" smtClean="0"/>
              <a:t>23/11/2020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3A0A862F-1CD8-4C7C-8954-3B2AABD71B38}" type="slidenum">
              <a:rPr lang="en-GB" smtClean="0"/>
              <a:t>‹#›</a:t>
            </a:fld>
            <a:endParaRPr lang="en-GB" dirty="0"/>
          </a:p>
        </p:txBody>
      </p:sp>
    </p:spTree>
    <p:extLst>
      <p:ext uri="{BB962C8B-B14F-4D97-AF65-F5344CB8AC3E}">
        <p14:creationId xmlns:p14="http://schemas.microsoft.com/office/powerpoint/2010/main" val="39717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E4ACC55-C183-4899-B634-D4387A95B403}" type="datetimeFigureOut">
              <a:rPr lang="en-GB" smtClean="0"/>
              <a:t>23/11/2020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3A0A862F-1CD8-4C7C-8954-3B2AABD71B38}" type="slidenum">
              <a:rPr lang="en-GB" smtClean="0"/>
              <a:t>‹#›</a:t>
            </a:fld>
            <a:endParaRPr lang="en-GB" dirty="0"/>
          </a:p>
        </p:txBody>
      </p:sp>
    </p:spTree>
    <p:extLst>
      <p:ext uri="{BB962C8B-B14F-4D97-AF65-F5344CB8AC3E}">
        <p14:creationId xmlns:p14="http://schemas.microsoft.com/office/powerpoint/2010/main" val="2827260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E4ACC55-C183-4899-B634-D4387A95B403}" type="datetimeFigureOut">
              <a:rPr lang="en-GB" smtClean="0"/>
              <a:t>23/11/2020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3A0A862F-1CD8-4C7C-8954-3B2AABD71B38}" type="slidenum">
              <a:rPr lang="en-GB" smtClean="0"/>
              <a:t>‹#›</a:t>
            </a:fld>
            <a:endParaRPr lang="en-GB" dirty="0"/>
          </a:p>
        </p:txBody>
      </p:sp>
    </p:spTree>
    <p:extLst>
      <p:ext uri="{BB962C8B-B14F-4D97-AF65-F5344CB8AC3E}">
        <p14:creationId xmlns:p14="http://schemas.microsoft.com/office/powerpoint/2010/main" val="4127437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2E4ACC55-C183-4899-B634-D4387A95B403}" type="datetimeFigureOut">
              <a:rPr lang="en-GB" smtClean="0"/>
              <a:t>23/11/2020</a:t>
            </a:fld>
            <a:endParaRPr lang="en-GB" dirty="0"/>
          </a:p>
        </p:txBody>
      </p:sp>
      <p:sp>
        <p:nvSpPr>
          <p:cNvPr id="5" name="Footer Placeholder 4"/>
          <p:cNvSpPr>
            <a:spLocks noGrp="1"/>
          </p:cNvSpPr>
          <p:nvPr>
            <p:ph type="ftr" sz="quarter" idx="11"/>
          </p:nvPr>
        </p:nvSpPr>
        <p:spPr>
          <a:xfrm>
            <a:off x="516133" y="6387910"/>
            <a:ext cx="3859795" cy="228660"/>
          </a:xfrm>
        </p:spPr>
        <p:txBody>
          <a:bodyPr/>
          <a:lstStyle/>
          <a:p>
            <a:endParaRPr lang="en-GB"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3A0A862F-1CD8-4C7C-8954-3B2AABD71B38}" type="slidenum">
              <a:rPr lang="en-GB" smtClean="0"/>
              <a:t>‹#›</a:t>
            </a:fld>
            <a:endParaRPr lang="en-GB" dirty="0"/>
          </a:p>
        </p:txBody>
      </p:sp>
    </p:spTree>
    <p:extLst>
      <p:ext uri="{BB962C8B-B14F-4D97-AF65-F5344CB8AC3E}">
        <p14:creationId xmlns:p14="http://schemas.microsoft.com/office/powerpoint/2010/main" val="4130393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4ACC55-C183-4899-B634-D4387A95B403}" type="datetimeFigureOut">
              <a:rPr lang="en-GB" smtClean="0"/>
              <a:t>23/11/2020</a:t>
            </a:fld>
            <a:endParaRPr lang="en-GB" dirty="0"/>
          </a:p>
        </p:txBody>
      </p:sp>
      <p:sp>
        <p:nvSpPr>
          <p:cNvPr id="5" name="Footer Placeholder 4"/>
          <p:cNvSpPr>
            <a:spLocks noGrp="1"/>
          </p:cNvSpPr>
          <p:nvPr>
            <p:ph type="ftr" sz="quarter" idx="11"/>
          </p:nvPr>
        </p:nvSpPr>
        <p:spPr>
          <a:xfrm>
            <a:off x="538546" y="6365498"/>
            <a:ext cx="3859795" cy="228660"/>
          </a:xfrm>
        </p:spPr>
        <p:txBody>
          <a:bodyPr/>
          <a:lstStyle/>
          <a:p>
            <a:endParaRPr lang="en-GB"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3A0A862F-1CD8-4C7C-8954-3B2AABD71B38}" type="slidenum">
              <a:rPr lang="en-GB" smtClean="0"/>
              <a:t>‹#›</a:t>
            </a:fld>
            <a:endParaRPr lang="en-GB" dirty="0"/>
          </a:p>
        </p:txBody>
      </p:sp>
    </p:spTree>
    <p:extLst>
      <p:ext uri="{BB962C8B-B14F-4D97-AF65-F5344CB8AC3E}">
        <p14:creationId xmlns:p14="http://schemas.microsoft.com/office/powerpoint/2010/main" val="197194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4ACC55-C183-4899-B634-D4387A95B403}" type="datetimeFigureOut">
              <a:rPr lang="en-GB" smtClean="0"/>
              <a:t>23/11/2020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A0A862F-1CD8-4C7C-8954-3B2AABD71B38}" type="slidenum">
              <a:rPr lang="en-GB" smtClean="0"/>
              <a:t>‹#›</a:t>
            </a:fld>
            <a:endParaRPr lang="en-GB" dirty="0"/>
          </a:p>
        </p:txBody>
      </p:sp>
    </p:spTree>
    <p:extLst>
      <p:ext uri="{BB962C8B-B14F-4D97-AF65-F5344CB8AC3E}">
        <p14:creationId xmlns:p14="http://schemas.microsoft.com/office/powerpoint/2010/main" val="1136574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ACC55-C183-4899-B634-D4387A95B403}" type="datetimeFigureOut">
              <a:rPr lang="en-GB" smtClean="0"/>
              <a:t>23/11/2020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A0A862F-1CD8-4C7C-8954-3B2AABD71B38}" type="slidenum">
              <a:rPr lang="en-GB" smtClean="0"/>
              <a:t>‹#›</a:t>
            </a:fld>
            <a:endParaRPr lang="en-GB" dirty="0"/>
          </a:p>
        </p:txBody>
      </p:sp>
    </p:spTree>
    <p:extLst>
      <p:ext uri="{BB962C8B-B14F-4D97-AF65-F5344CB8AC3E}">
        <p14:creationId xmlns:p14="http://schemas.microsoft.com/office/powerpoint/2010/main" val="1541030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4ACC55-C183-4899-B634-D4387A95B403}" type="datetimeFigureOut">
              <a:rPr lang="en-GB" smtClean="0"/>
              <a:t>23/11/2020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A0A862F-1CD8-4C7C-8954-3B2AABD71B38}" type="slidenum">
              <a:rPr lang="en-GB" smtClean="0"/>
              <a:t>‹#›</a:t>
            </a:fld>
            <a:endParaRPr lang="en-GB" dirty="0"/>
          </a:p>
        </p:txBody>
      </p:sp>
    </p:spTree>
    <p:extLst>
      <p:ext uri="{BB962C8B-B14F-4D97-AF65-F5344CB8AC3E}">
        <p14:creationId xmlns:p14="http://schemas.microsoft.com/office/powerpoint/2010/main" val="394752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4ACC55-C183-4899-B634-D4387A95B403}" type="datetimeFigureOut">
              <a:rPr lang="en-GB" smtClean="0"/>
              <a:t>23/11/2020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A0A862F-1CD8-4C7C-8954-3B2AABD71B38}" type="slidenum">
              <a:rPr lang="en-GB" smtClean="0"/>
              <a:t>‹#›</a:t>
            </a:fld>
            <a:endParaRPr lang="en-GB" dirty="0"/>
          </a:p>
        </p:txBody>
      </p:sp>
    </p:spTree>
    <p:extLst>
      <p:ext uri="{BB962C8B-B14F-4D97-AF65-F5344CB8AC3E}">
        <p14:creationId xmlns:p14="http://schemas.microsoft.com/office/powerpoint/2010/main" val="285860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4ACC55-C183-4899-B634-D4387A95B403}" type="datetimeFigureOut">
              <a:rPr lang="en-GB" smtClean="0"/>
              <a:t>23/11/2020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A0A862F-1CD8-4C7C-8954-3B2AABD71B38}" type="slidenum">
              <a:rPr lang="en-GB" smtClean="0"/>
              <a:t>‹#›</a:t>
            </a:fld>
            <a:endParaRPr lang="en-GB" dirty="0"/>
          </a:p>
        </p:txBody>
      </p:sp>
    </p:spTree>
    <p:extLst>
      <p:ext uri="{BB962C8B-B14F-4D97-AF65-F5344CB8AC3E}">
        <p14:creationId xmlns:p14="http://schemas.microsoft.com/office/powerpoint/2010/main" val="1893486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2E4ACC55-C183-4899-B634-D4387A95B403}" type="datetimeFigureOut">
              <a:rPr lang="en-GB" smtClean="0"/>
              <a:t>23/11/2020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3A0A862F-1CD8-4C7C-8954-3B2AABD71B38}" type="slidenum">
              <a:rPr lang="en-GB" smtClean="0"/>
              <a:t>‹#›</a:t>
            </a:fld>
            <a:endParaRPr lang="en-GB" dirty="0"/>
          </a:p>
        </p:txBody>
      </p:sp>
    </p:spTree>
    <p:extLst>
      <p:ext uri="{BB962C8B-B14F-4D97-AF65-F5344CB8AC3E}">
        <p14:creationId xmlns:p14="http://schemas.microsoft.com/office/powerpoint/2010/main" val="218258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ACC55-C183-4899-B634-D4387A95B403}" type="datetimeFigureOut">
              <a:rPr lang="en-GB" smtClean="0"/>
              <a:t>23/11/2020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3A0A862F-1CD8-4C7C-8954-3B2AABD71B38}" type="slidenum">
              <a:rPr lang="en-GB" smtClean="0"/>
              <a:t>‹#›</a:t>
            </a:fld>
            <a:endParaRPr lang="en-GB" dirty="0"/>
          </a:p>
        </p:txBody>
      </p:sp>
    </p:spTree>
    <p:extLst>
      <p:ext uri="{BB962C8B-B14F-4D97-AF65-F5344CB8AC3E}">
        <p14:creationId xmlns:p14="http://schemas.microsoft.com/office/powerpoint/2010/main" val="112011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ACC55-C183-4899-B634-D4387A95B403}" type="datetimeFigureOut">
              <a:rPr lang="en-GB" smtClean="0"/>
              <a:t>23/11/2020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3A0A862F-1CD8-4C7C-8954-3B2AABD71B38}" type="slidenum">
              <a:rPr lang="en-GB" smtClean="0"/>
              <a:t>‹#›</a:t>
            </a:fld>
            <a:endParaRPr lang="en-GB" dirty="0"/>
          </a:p>
        </p:txBody>
      </p:sp>
    </p:spTree>
    <p:extLst>
      <p:ext uri="{BB962C8B-B14F-4D97-AF65-F5344CB8AC3E}">
        <p14:creationId xmlns:p14="http://schemas.microsoft.com/office/powerpoint/2010/main" val="372434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2E4ACC55-C183-4899-B634-D4387A95B403}" type="datetimeFigureOut">
              <a:rPr lang="en-GB" smtClean="0"/>
              <a:t>23/11/2020</a:t>
            </a:fld>
            <a:endParaRPr lang="en-GB"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GB"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3A0A862F-1CD8-4C7C-8954-3B2AABD71B38}" type="slidenum">
              <a:rPr lang="en-GB" smtClean="0"/>
              <a:t>‹#›</a:t>
            </a:fld>
            <a:endParaRPr lang="en-GB" dirty="0"/>
          </a:p>
        </p:txBody>
      </p:sp>
    </p:spTree>
    <p:extLst>
      <p:ext uri="{BB962C8B-B14F-4D97-AF65-F5344CB8AC3E}">
        <p14:creationId xmlns:p14="http://schemas.microsoft.com/office/powerpoint/2010/main" val="2544727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_vpehy2vuGQ&amp;list=PLXzd3vidJkSd1sl1EZ5sHT8FPafHtwu4y&amp;index=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Sources of finance </a:t>
            </a:r>
            <a:r>
              <a:rPr lang="en-GB" sz="3200" dirty="0" smtClean="0">
                <a:solidFill>
                  <a:schemeClr val="accent1">
                    <a:lumMod val="60000"/>
                    <a:lumOff val="40000"/>
                  </a:schemeClr>
                </a:solidFill>
              </a:rPr>
              <a:t>(for Start Ups and SMEs)</a:t>
            </a:r>
            <a:endParaRPr lang="en-GB" sz="3200" dirty="0">
              <a:solidFill>
                <a:schemeClr val="accent1">
                  <a:lumMod val="60000"/>
                  <a:lumOff val="40000"/>
                </a:schemeClr>
              </a:solidFill>
            </a:endParaRPr>
          </a:p>
        </p:txBody>
      </p:sp>
    </p:spTree>
    <p:extLst>
      <p:ext uri="{BB962C8B-B14F-4D97-AF65-F5344CB8AC3E}">
        <p14:creationId xmlns:p14="http://schemas.microsoft.com/office/powerpoint/2010/main" val="2619508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External Short Term</a:t>
            </a:r>
            <a:endParaRPr lang="en-GB" dirty="0"/>
          </a:p>
        </p:txBody>
      </p:sp>
      <p:sp>
        <p:nvSpPr>
          <p:cNvPr id="3" name="Content Placeholder 2"/>
          <p:cNvSpPr>
            <a:spLocks noGrp="1"/>
          </p:cNvSpPr>
          <p:nvPr>
            <p:ph idx="1"/>
          </p:nvPr>
        </p:nvSpPr>
        <p:spPr>
          <a:xfrm>
            <a:off x="864382" y="2489200"/>
            <a:ext cx="7668058" cy="3820120"/>
          </a:xfrm>
        </p:spPr>
        <p:txBody>
          <a:bodyPr>
            <a:normAutofit fontScale="85000" lnSpcReduction="20000"/>
          </a:bodyPr>
          <a:lstStyle/>
          <a:p>
            <a:r>
              <a:rPr lang="en-GB" sz="2400" b="1" dirty="0" smtClean="0">
                <a:latin typeface="+mj-lt"/>
              </a:rPr>
              <a:t>Bank loan</a:t>
            </a:r>
            <a:r>
              <a:rPr lang="en-GB" sz="2400" dirty="0" smtClean="0">
                <a:latin typeface="+mj-lt"/>
              </a:rPr>
              <a:t>: must be repaid, written agreement.</a:t>
            </a:r>
          </a:p>
          <a:p>
            <a:r>
              <a:rPr lang="en-GB" sz="2400" b="1" dirty="0" smtClean="0">
                <a:latin typeface="+mj-lt"/>
              </a:rPr>
              <a:t>Bank Overdraft</a:t>
            </a:r>
            <a:r>
              <a:rPr lang="en-GB" sz="2400" dirty="0" smtClean="0">
                <a:latin typeface="+mj-lt"/>
              </a:rPr>
              <a:t>: Flexible can be expensive</a:t>
            </a:r>
          </a:p>
          <a:p>
            <a:r>
              <a:rPr lang="en-GB" sz="2400" b="1" dirty="0" smtClean="0">
                <a:latin typeface="+mj-lt"/>
              </a:rPr>
              <a:t>Hire Purchase and leasing</a:t>
            </a:r>
            <a:r>
              <a:rPr lang="en-GB" sz="2400" dirty="0" smtClean="0">
                <a:latin typeface="+mj-lt"/>
              </a:rPr>
              <a:t>: Normally used to purchase Capital Goods (medium term)</a:t>
            </a:r>
          </a:p>
          <a:p>
            <a:r>
              <a:rPr lang="en-GB" sz="2400" b="1" dirty="0" smtClean="0">
                <a:latin typeface="+mj-lt"/>
              </a:rPr>
              <a:t>Trade Credit</a:t>
            </a:r>
            <a:r>
              <a:rPr lang="en-GB" sz="2400" dirty="0" smtClean="0">
                <a:latin typeface="+mj-lt"/>
              </a:rPr>
              <a:t>: Purchase of materials or goods normally within 30-90 days</a:t>
            </a:r>
          </a:p>
          <a:p>
            <a:r>
              <a:rPr lang="en-GB" sz="2400" b="1" dirty="0" smtClean="0">
                <a:latin typeface="+mj-lt"/>
              </a:rPr>
              <a:t>Factoring</a:t>
            </a:r>
            <a:r>
              <a:rPr lang="en-GB" sz="2400" dirty="0" smtClean="0">
                <a:latin typeface="+mj-lt"/>
              </a:rPr>
              <a:t>: normally taken on by banks. Factors will pay 80% of the debt</a:t>
            </a:r>
          </a:p>
          <a:p>
            <a:r>
              <a:rPr lang="en-GB" sz="2400" b="1" dirty="0" smtClean="0">
                <a:latin typeface="+mj-lt"/>
              </a:rPr>
              <a:t>Credit cards</a:t>
            </a:r>
            <a:r>
              <a:rPr lang="en-GB" sz="2400" dirty="0" smtClean="0">
                <a:latin typeface="+mj-lt"/>
              </a:rPr>
              <a:t>: Day to day expenses of an organisation normally for travel or accommodation.</a:t>
            </a:r>
          </a:p>
          <a:p>
            <a:r>
              <a:rPr lang="en-GB" sz="2400" b="1" dirty="0"/>
              <a:t>Government assistance</a:t>
            </a:r>
            <a:r>
              <a:rPr lang="en-GB" sz="2400" dirty="0"/>
              <a:t>, Business Start up </a:t>
            </a:r>
            <a:r>
              <a:rPr lang="en-GB" sz="2400" dirty="0" smtClean="0"/>
              <a:t>schemes</a:t>
            </a:r>
            <a:r>
              <a:rPr lang="en-GB" sz="2400" dirty="0" smtClean="0">
                <a:latin typeface="+mj-lt"/>
              </a:rPr>
              <a:t> </a:t>
            </a:r>
            <a:endParaRPr lang="en-GB" sz="2400" dirty="0">
              <a:latin typeface="+mj-lt"/>
            </a:endParaRPr>
          </a:p>
        </p:txBody>
      </p:sp>
    </p:spTree>
    <p:extLst>
      <p:ext uri="{BB962C8B-B14F-4D97-AF65-F5344CB8AC3E}">
        <p14:creationId xmlns:p14="http://schemas.microsoft.com/office/powerpoint/2010/main" val="3546685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External (long-term)</a:t>
            </a:r>
            <a:endParaRPr lang="en-GB" dirty="0"/>
          </a:p>
        </p:txBody>
      </p:sp>
      <p:sp>
        <p:nvSpPr>
          <p:cNvPr id="3" name="Content Placeholder 2"/>
          <p:cNvSpPr>
            <a:spLocks noGrp="1"/>
          </p:cNvSpPr>
          <p:nvPr>
            <p:ph idx="1"/>
          </p:nvPr>
        </p:nvSpPr>
        <p:spPr>
          <a:xfrm>
            <a:off x="864382" y="2489200"/>
            <a:ext cx="7956090" cy="3530600"/>
          </a:xfrm>
        </p:spPr>
        <p:txBody>
          <a:bodyPr>
            <a:normAutofit/>
          </a:bodyPr>
          <a:lstStyle/>
          <a:p>
            <a:r>
              <a:rPr lang="en-GB" sz="2000" b="1" dirty="0" smtClean="0">
                <a:latin typeface="+mj-lt"/>
              </a:rPr>
              <a:t>Bank Loan </a:t>
            </a:r>
            <a:r>
              <a:rPr lang="en-GB" sz="2000" dirty="0" smtClean="0">
                <a:latin typeface="+mj-lt"/>
              </a:rPr>
              <a:t>: this can be secured from a range of sources</a:t>
            </a:r>
          </a:p>
          <a:p>
            <a:r>
              <a:rPr lang="en-GB" sz="2000" b="1" dirty="0" smtClean="0">
                <a:latin typeface="+mj-lt"/>
              </a:rPr>
              <a:t>Commercial Mortgages: </a:t>
            </a:r>
            <a:r>
              <a:rPr lang="en-GB" sz="2000" dirty="0" smtClean="0">
                <a:latin typeface="+mj-lt"/>
              </a:rPr>
              <a:t>property is used as security against the loan.</a:t>
            </a:r>
          </a:p>
          <a:p>
            <a:r>
              <a:rPr lang="en-GB" sz="2000" b="1" dirty="0" smtClean="0">
                <a:latin typeface="+mj-lt"/>
              </a:rPr>
              <a:t>Sale and leaseback</a:t>
            </a:r>
            <a:r>
              <a:rPr lang="en-GB" sz="2000" dirty="0" smtClean="0">
                <a:latin typeface="+mj-lt"/>
              </a:rPr>
              <a:t>: involves the business selling assets to a finance company and the leasing the asset back</a:t>
            </a:r>
          </a:p>
          <a:p>
            <a:r>
              <a:rPr lang="en-GB" sz="2000" b="1" dirty="0" smtClean="0">
                <a:latin typeface="+mj-lt"/>
              </a:rPr>
              <a:t>Venture capitalists</a:t>
            </a:r>
            <a:r>
              <a:rPr lang="en-GB" sz="2000" dirty="0" smtClean="0">
                <a:latin typeface="+mj-lt"/>
              </a:rPr>
              <a:t>(Venture Capitalists </a:t>
            </a:r>
            <a:r>
              <a:rPr lang="en-GB" sz="2000" dirty="0" err="1" smtClean="0">
                <a:latin typeface="+mj-lt"/>
              </a:rPr>
              <a:t>eg</a:t>
            </a:r>
            <a:r>
              <a:rPr lang="en-GB" sz="2000" dirty="0" smtClean="0">
                <a:latin typeface="+mj-lt"/>
              </a:rPr>
              <a:t> 3i)</a:t>
            </a:r>
          </a:p>
          <a:p>
            <a:r>
              <a:rPr lang="en-GB" sz="2000" b="1" dirty="0" smtClean="0"/>
              <a:t>Share Capital</a:t>
            </a:r>
            <a:r>
              <a:rPr lang="en-GB" sz="2000" dirty="0" smtClean="0"/>
              <a:t>: </a:t>
            </a:r>
            <a:r>
              <a:rPr lang="en-GB" sz="2000" dirty="0"/>
              <a:t>Only for Limited companies. Types of shares are, ordinary, Preference, Deferred</a:t>
            </a:r>
            <a:r>
              <a:rPr lang="en-GB" sz="2000" dirty="0" smtClean="0"/>
              <a:t>.</a:t>
            </a:r>
          </a:p>
          <a:p>
            <a:endParaRPr lang="en-GB" sz="2000" dirty="0"/>
          </a:p>
          <a:p>
            <a:pPr marL="0" indent="0">
              <a:buNone/>
            </a:pPr>
            <a:endParaRPr lang="en-GB" sz="2000" dirty="0">
              <a:latin typeface="+mj-lt"/>
            </a:endParaRPr>
          </a:p>
        </p:txBody>
      </p:sp>
    </p:spTree>
    <p:extLst>
      <p:ext uri="{BB962C8B-B14F-4D97-AF65-F5344CB8AC3E}">
        <p14:creationId xmlns:p14="http://schemas.microsoft.com/office/powerpoint/2010/main" val="4119743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source is best?</a:t>
            </a:r>
            <a:endParaRPr lang="en-GB" dirty="0"/>
          </a:p>
        </p:txBody>
      </p:sp>
      <p:sp>
        <p:nvSpPr>
          <p:cNvPr id="3" name="Content Placeholder 2"/>
          <p:cNvSpPr>
            <a:spLocks noGrp="1"/>
          </p:cNvSpPr>
          <p:nvPr>
            <p:ph idx="1"/>
          </p:nvPr>
        </p:nvSpPr>
        <p:spPr>
          <a:xfrm>
            <a:off x="864382" y="2489200"/>
            <a:ext cx="7236010" cy="3530600"/>
          </a:xfrm>
        </p:spPr>
        <p:txBody>
          <a:bodyPr>
            <a:normAutofit fontScale="92500" lnSpcReduction="20000"/>
          </a:bodyPr>
          <a:lstStyle/>
          <a:p>
            <a:pPr marL="0" indent="0">
              <a:buNone/>
            </a:pPr>
            <a:r>
              <a:rPr lang="en-GB" sz="2000" dirty="0"/>
              <a:t>The most suitable finance option for a </a:t>
            </a:r>
            <a:r>
              <a:rPr lang="en-GB" sz="2000" b="1" dirty="0"/>
              <a:t>business depends </a:t>
            </a:r>
            <a:r>
              <a:rPr lang="en-GB" sz="2000" b="1" dirty="0" smtClean="0"/>
              <a:t>upon</a:t>
            </a:r>
            <a:r>
              <a:rPr lang="en-GB" sz="2000" dirty="0" smtClean="0"/>
              <a:t> </a:t>
            </a:r>
            <a:r>
              <a:rPr lang="en-GB" sz="2000" dirty="0"/>
              <a:t>many things:</a:t>
            </a:r>
          </a:p>
          <a:p>
            <a:r>
              <a:rPr lang="en-GB" sz="2000" dirty="0" smtClean="0"/>
              <a:t>how </a:t>
            </a:r>
            <a:r>
              <a:rPr lang="en-GB" sz="2000" dirty="0"/>
              <a:t>much funding is needed;</a:t>
            </a:r>
          </a:p>
          <a:p>
            <a:r>
              <a:rPr lang="en-GB" sz="2000" dirty="0" smtClean="0"/>
              <a:t>the </a:t>
            </a:r>
            <a:r>
              <a:rPr lang="en-GB" sz="2000" dirty="0"/>
              <a:t>amount of time the money is required for;</a:t>
            </a:r>
          </a:p>
          <a:p>
            <a:r>
              <a:rPr lang="en-GB" sz="2000" dirty="0" smtClean="0"/>
              <a:t>what </a:t>
            </a:r>
            <a:r>
              <a:rPr lang="en-GB" sz="2000" dirty="0"/>
              <a:t>the finance will be used for;</a:t>
            </a:r>
          </a:p>
          <a:p>
            <a:r>
              <a:rPr lang="en-GB" sz="2000" dirty="0" smtClean="0"/>
              <a:t>the </a:t>
            </a:r>
            <a:r>
              <a:rPr lang="en-GB" sz="2000" dirty="0"/>
              <a:t>affordability of repayments;</a:t>
            </a:r>
          </a:p>
          <a:p>
            <a:r>
              <a:rPr lang="en-GB" sz="2000" dirty="0" smtClean="0"/>
              <a:t>whether </a:t>
            </a:r>
            <a:r>
              <a:rPr lang="en-GB" sz="2000" dirty="0"/>
              <a:t>or not personal or business assets are available as security;</a:t>
            </a:r>
          </a:p>
          <a:p>
            <a:r>
              <a:rPr lang="en-GB" sz="2000" dirty="0" smtClean="0"/>
              <a:t>whether </a:t>
            </a:r>
            <a:r>
              <a:rPr lang="en-GB" sz="2000" dirty="0"/>
              <a:t>or not the business owner is willing to give up a share of ownership, perhaps</a:t>
            </a:r>
          </a:p>
          <a:p>
            <a:r>
              <a:rPr lang="en-GB" sz="2000" dirty="0"/>
              <a:t>through taking on a partner or selling shares.</a:t>
            </a:r>
          </a:p>
        </p:txBody>
      </p:sp>
    </p:spTree>
    <p:extLst>
      <p:ext uri="{BB962C8B-B14F-4D97-AF65-F5344CB8AC3E}">
        <p14:creationId xmlns:p14="http://schemas.microsoft.com/office/powerpoint/2010/main" val="2418710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Activities</a:t>
            </a:r>
            <a:endParaRPr lang="en-GB" dirty="0"/>
          </a:p>
        </p:txBody>
      </p:sp>
      <p:sp>
        <p:nvSpPr>
          <p:cNvPr id="3" name="Content Placeholder 2"/>
          <p:cNvSpPr>
            <a:spLocks noGrp="1"/>
          </p:cNvSpPr>
          <p:nvPr>
            <p:ph idx="1"/>
          </p:nvPr>
        </p:nvSpPr>
        <p:spPr>
          <a:xfrm>
            <a:off x="755576" y="2204864"/>
            <a:ext cx="7740066" cy="4368800"/>
          </a:xfrm>
        </p:spPr>
        <p:txBody>
          <a:bodyPr>
            <a:noAutofit/>
          </a:bodyPr>
          <a:lstStyle/>
          <a:p>
            <a:pPr marL="457200" indent="-457200">
              <a:buFont typeface="+mj-lt"/>
              <a:buAutoNum type="arabicPeriod"/>
            </a:pPr>
            <a:r>
              <a:rPr lang="en-GB" sz="2400" dirty="0" smtClean="0"/>
              <a:t>Read through: </a:t>
            </a:r>
            <a:r>
              <a:rPr lang="en-GB" sz="2200" dirty="0" smtClean="0"/>
              <a:t>‘Sources of Finance for Start-Ups and SMEs’ (pages 1-3 of Sources of Finance workbook</a:t>
            </a:r>
          </a:p>
          <a:p>
            <a:pPr marL="457200" indent="-457200">
              <a:buFont typeface="+mj-lt"/>
              <a:buAutoNum type="arabicPeriod"/>
            </a:pPr>
            <a:endParaRPr lang="en-GB" sz="2200" dirty="0"/>
          </a:p>
          <a:p>
            <a:pPr marL="457200" indent="-457200">
              <a:buFont typeface="+mj-lt"/>
              <a:buAutoNum type="arabicPeriod"/>
            </a:pPr>
            <a:r>
              <a:rPr lang="en-GB" sz="2200" dirty="0"/>
              <a:t>T</a:t>
            </a:r>
            <a:r>
              <a:rPr lang="en-GB" sz="2200" dirty="0" smtClean="0"/>
              <a:t>hen complete the table on pages 4 and 5</a:t>
            </a:r>
            <a:endParaRPr lang="en-GB" sz="2200" dirty="0"/>
          </a:p>
          <a:p>
            <a:pPr lvl="1" indent="-342900"/>
            <a:r>
              <a:rPr lang="en-GB" sz="2000" dirty="0" smtClean="0"/>
              <a:t>You may need to carry out further research to explain the pros / cons of each source (use the scanned text book pages from page 179)</a:t>
            </a:r>
          </a:p>
          <a:p>
            <a:endParaRPr lang="en-GB" sz="2400" dirty="0" smtClean="0"/>
          </a:p>
          <a:p>
            <a:pPr algn="r"/>
            <a:r>
              <a:rPr lang="en-GB" sz="2400" dirty="0"/>
              <a:t>3</a:t>
            </a:r>
            <a:r>
              <a:rPr lang="en-GB" sz="2400" dirty="0" smtClean="0"/>
              <a:t>0 minutes</a:t>
            </a:r>
          </a:p>
          <a:p>
            <a:endParaRPr lang="en-GB" sz="2400" dirty="0"/>
          </a:p>
          <a:p>
            <a:endParaRPr lang="en-GB" sz="2400" dirty="0" smtClean="0"/>
          </a:p>
          <a:p>
            <a:pPr marL="0" indent="0">
              <a:buNone/>
            </a:pPr>
            <a:r>
              <a:rPr lang="en-GB" sz="2400" dirty="0" smtClean="0"/>
              <a:t> </a:t>
            </a:r>
            <a:endParaRPr lang="en-GB" sz="2400" dirty="0"/>
          </a:p>
        </p:txBody>
      </p:sp>
    </p:spTree>
    <p:extLst>
      <p:ext uri="{BB962C8B-B14F-4D97-AF65-F5344CB8AC3E}">
        <p14:creationId xmlns:p14="http://schemas.microsoft.com/office/powerpoint/2010/main" val="2001452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a:t>
            </a:r>
            <a:endParaRPr lang="en-GB" dirty="0"/>
          </a:p>
        </p:txBody>
      </p:sp>
      <p:sp>
        <p:nvSpPr>
          <p:cNvPr id="3" name="Content Placeholder 2"/>
          <p:cNvSpPr>
            <a:spLocks noGrp="1"/>
          </p:cNvSpPr>
          <p:nvPr>
            <p:ph idx="1"/>
          </p:nvPr>
        </p:nvSpPr>
        <p:spPr>
          <a:xfrm>
            <a:off x="395536" y="1916832"/>
            <a:ext cx="8352928" cy="4104456"/>
          </a:xfrm>
        </p:spPr>
        <p:txBody>
          <a:bodyPr>
            <a:noAutofit/>
          </a:bodyPr>
          <a:lstStyle/>
          <a:p>
            <a:pPr marL="0" indent="0">
              <a:buNone/>
            </a:pPr>
            <a:r>
              <a:rPr lang="en-GB" sz="1600" b="1" dirty="0"/>
              <a:t>Hair </a:t>
            </a:r>
            <a:r>
              <a:rPr lang="en-GB" sz="1600" b="1" dirty="0" smtClean="0"/>
              <a:t>Care</a:t>
            </a:r>
            <a:endParaRPr lang="en-GB" sz="1600" dirty="0"/>
          </a:p>
          <a:p>
            <a:r>
              <a:rPr lang="en-GB" sz="1600" dirty="0"/>
              <a:t>Guildford based Tim O’Tay and his partner Albert O’Balsam have set up in partnership and have opened a hairdressing salon with a range of extra services such as tanning beds, nail bar and beauty treatments. The business has grown very quickly and they want to open another two outlets in similar towns in the next six months.</a:t>
            </a:r>
          </a:p>
          <a:p>
            <a:pPr marL="0" indent="0">
              <a:buNone/>
            </a:pPr>
            <a:endParaRPr lang="en-GB" sz="1600" dirty="0"/>
          </a:p>
          <a:p>
            <a:r>
              <a:rPr lang="en-GB" sz="1600" dirty="0"/>
              <a:t>Profits for 2014 are high at £37,500 after they’ve taken out all their costs and the new salons are expected to do just as well. Capital needed ‘up front’ for the lease and conversion of each property for the new salons will be in the region of £285,000 and launch costs including stock will be around £15,000.</a:t>
            </a:r>
          </a:p>
          <a:p>
            <a:pPr marL="0" indent="0">
              <a:buNone/>
            </a:pPr>
            <a:endParaRPr lang="en-GB" sz="1600" dirty="0"/>
          </a:p>
          <a:p>
            <a:r>
              <a:rPr lang="en-GB" sz="1600" dirty="0"/>
              <a:t>The two men have £40,000 of their own money which they could add to the £75,000 they’ve already put in to the existing business</a:t>
            </a:r>
            <a:r>
              <a:rPr lang="en-GB" sz="1600" dirty="0" smtClean="0"/>
              <a:t>.</a:t>
            </a:r>
            <a:endParaRPr lang="en-GB" sz="1600" dirty="0"/>
          </a:p>
          <a:p>
            <a:pPr marL="0" indent="0">
              <a:buNone/>
            </a:pPr>
            <a:r>
              <a:rPr lang="en-GB" sz="1600" b="1" i="1" dirty="0"/>
              <a:t>Advise them on what their options are for raising the finance and evaluate which might be </a:t>
            </a:r>
            <a:r>
              <a:rPr lang="en-GB" sz="1600" b="1" i="1" u="sng" dirty="0">
                <a:solidFill>
                  <a:schemeClr val="accent6">
                    <a:lumMod val="75000"/>
                  </a:schemeClr>
                </a:solidFill>
              </a:rPr>
              <a:t>best</a:t>
            </a:r>
            <a:r>
              <a:rPr lang="en-GB" sz="1600" b="1" i="1" dirty="0">
                <a:solidFill>
                  <a:srgbClr val="FF0000"/>
                </a:solidFill>
              </a:rPr>
              <a:t> </a:t>
            </a:r>
            <a:r>
              <a:rPr lang="en-GB" sz="1600" b="1" i="1" dirty="0"/>
              <a:t>for them.</a:t>
            </a:r>
          </a:p>
          <a:p>
            <a:endParaRPr lang="en-GB" sz="1600" dirty="0"/>
          </a:p>
        </p:txBody>
      </p:sp>
    </p:spTree>
    <p:extLst>
      <p:ext uri="{BB962C8B-B14F-4D97-AF65-F5344CB8AC3E}">
        <p14:creationId xmlns:p14="http://schemas.microsoft.com/office/powerpoint/2010/main" val="4078635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Content Placeholder 2"/>
          <p:cNvSpPr>
            <a:spLocks noGrp="1"/>
          </p:cNvSpPr>
          <p:nvPr>
            <p:ph idx="1"/>
          </p:nvPr>
        </p:nvSpPr>
        <p:spPr>
          <a:xfrm>
            <a:off x="611560" y="2276872"/>
            <a:ext cx="7848872" cy="4248472"/>
          </a:xfrm>
        </p:spPr>
        <p:txBody>
          <a:bodyPr/>
          <a:lstStyle/>
          <a:p>
            <a:r>
              <a:rPr lang="en-GB" dirty="0" smtClean="0"/>
              <a:t>Why do businesses need to raise funds?</a:t>
            </a:r>
          </a:p>
          <a:p>
            <a:endParaRPr lang="en-GB" dirty="0"/>
          </a:p>
          <a:p>
            <a:r>
              <a:rPr lang="en-GB" dirty="0" smtClean="0"/>
              <a:t>State the internal sources of finance</a:t>
            </a:r>
          </a:p>
          <a:p>
            <a:endParaRPr lang="en-GB" dirty="0"/>
          </a:p>
          <a:p>
            <a:r>
              <a:rPr lang="en-GB" dirty="0" smtClean="0"/>
              <a:t>State the main advantage of using internal sources of finance</a:t>
            </a:r>
            <a:endParaRPr lang="en-GB" dirty="0"/>
          </a:p>
        </p:txBody>
      </p:sp>
    </p:spTree>
    <p:extLst>
      <p:ext uri="{BB962C8B-B14F-4D97-AF65-F5344CB8AC3E}">
        <p14:creationId xmlns:p14="http://schemas.microsoft.com/office/powerpoint/2010/main" val="2884789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 Activity – </a:t>
            </a:r>
            <a:br>
              <a:rPr lang="en-GB" dirty="0" smtClean="0"/>
            </a:br>
            <a:r>
              <a:rPr lang="en-GB" dirty="0" smtClean="0"/>
              <a:t>Sources of Finance</a:t>
            </a:r>
            <a:endParaRPr lang="en-GB" dirty="0"/>
          </a:p>
        </p:txBody>
      </p:sp>
      <p:sp>
        <p:nvSpPr>
          <p:cNvPr id="5" name="Rectangle 2"/>
          <p:cNvSpPr>
            <a:spLocks noGrp="1" noChangeArrowheads="1"/>
          </p:cNvSpPr>
          <p:nvPr>
            <p:ph idx="1"/>
          </p:nvPr>
        </p:nvSpPr>
        <p:spPr bwMode="auto">
          <a:xfrm>
            <a:off x="539552" y="2699048"/>
            <a:ext cx="8208912" cy="219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fontAlgn="base">
              <a:lnSpc>
                <a:spcPct val="100000"/>
              </a:lnSpc>
              <a:tabLst/>
            </a:pPr>
            <a:r>
              <a:rPr lang="en-GB" altLang="en-US" sz="2000" dirty="0" smtClean="0"/>
              <a:t>Where </a:t>
            </a:r>
            <a:r>
              <a:rPr lang="en-GB" altLang="en-US" sz="2000" dirty="0"/>
              <a:t>would you get </a:t>
            </a:r>
            <a:r>
              <a:rPr lang="en-GB" altLang="en-US" sz="2000" dirty="0" smtClean="0"/>
              <a:t>the capital from </a:t>
            </a:r>
            <a:r>
              <a:rPr lang="en-GB" altLang="en-US" sz="2000" dirty="0"/>
              <a:t>to start up and run </a:t>
            </a:r>
            <a:r>
              <a:rPr lang="en-GB" altLang="en-US" sz="2000" dirty="0" smtClean="0"/>
              <a:t>a mobile </a:t>
            </a:r>
            <a:r>
              <a:rPr lang="en-GB" altLang="en-US" sz="2000" dirty="0"/>
              <a:t>hairdressers, which you would run from home</a:t>
            </a:r>
            <a:r>
              <a:rPr lang="en-GB" altLang="en-US" sz="2000" dirty="0" smtClean="0"/>
              <a:t>?</a:t>
            </a:r>
          </a:p>
          <a:p>
            <a:pPr marR="0" lvl="0" fontAlgn="base">
              <a:lnSpc>
                <a:spcPct val="100000"/>
              </a:lnSpc>
              <a:tabLst/>
            </a:pPr>
            <a:endParaRPr lang="en-GB" altLang="en-US" sz="2000" dirty="0"/>
          </a:p>
          <a:p>
            <a:pPr marR="0" lvl="0" fontAlgn="base">
              <a:lnSpc>
                <a:spcPct val="100000"/>
              </a:lnSpc>
              <a:tabLst/>
            </a:pPr>
            <a:r>
              <a:rPr lang="en-GB" altLang="en-US" sz="2000" dirty="0" smtClean="0"/>
              <a:t>Where </a:t>
            </a:r>
            <a:r>
              <a:rPr lang="en-GB" altLang="en-US" sz="2000" dirty="0"/>
              <a:t>would you get </a:t>
            </a:r>
            <a:r>
              <a:rPr lang="en-GB" altLang="en-US" sz="2000" dirty="0" smtClean="0"/>
              <a:t>the capital </a:t>
            </a:r>
            <a:r>
              <a:rPr lang="en-GB" altLang="en-US" sz="2000" dirty="0"/>
              <a:t>from to start up and run </a:t>
            </a:r>
            <a:r>
              <a:rPr lang="en-GB" altLang="en-US" sz="2000" dirty="0" smtClean="0"/>
              <a:t>a café in Godalming which employs people with learning difficulties?</a:t>
            </a:r>
          </a:p>
        </p:txBody>
      </p:sp>
    </p:spTree>
    <p:extLst>
      <p:ext uri="{BB962C8B-B14F-4D97-AF65-F5344CB8AC3E}">
        <p14:creationId xmlns:p14="http://schemas.microsoft.com/office/powerpoint/2010/main" val="1500916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a:xfrm>
            <a:off x="683568" y="2489200"/>
            <a:ext cx="7920880" cy="3820120"/>
          </a:xfrm>
        </p:spPr>
        <p:txBody>
          <a:bodyPr>
            <a:normAutofit/>
          </a:bodyPr>
          <a:lstStyle/>
          <a:p>
            <a:r>
              <a:rPr lang="en-GB" sz="2000" dirty="0" smtClean="0"/>
              <a:t>Explain the sources of finance available to entrepreneurs and SMEs</a:t>
            </a:r>
          </a:p>
          <a:p>
            <a:endParaRPr lang="en-GB" sz="2000" dirty="0"/>
          </a:p>
          <a:p>
            <a:r>
              <a:rPr lang="en-GB" sz="2000" dirty="0" smtClean="0"/>
              <a:t>Analyse the advantages and disadvantages of each source of finance</a:t>
            </a:r>
          </a:p>
          <a:p>
            <a:endParaRPr lang="en-GB" sz="2000" dirty="0"/>
          </a:p>
          <a:p>
            <a:r>
              <a:rPr lang="en-GB" sz="2000" dirty="0" smtClean="0"/>
              <a:t>Evaluate different sources of finance available to entrepreneurs</a:t>
            </a:r>
          </a:p>
        </p:txBody>
      </p:sp>
    </p:spTree>
    <p:extLst>
      <p:ext uri="{BB962C8B-B14F-4D97-AF65-F5344CB8AC3E}">
        <p14:creationId xmlns:p14="http://schemas.microsoft.com/office/powerpoint/2010/main" val="3181890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terms</a:t>
            </a:r>
            <a:endParaRPr lang="en-GB" dirty="0"/>
          </a:p>
        </p:txBody>
      </p:sp>
      <p:sp>
        <p:nvSpPr>
          <p:cNvPr id="3" name="Content Placeholder 2"/>
          <p:cNvSpPr>
            <a:spLocks noGrp="1"/>
          </p:cNvSpPr>
          <p:nvPr>
            <p:ph idx="1"/>
          </p:nvPr>
        </p:nvSpPr>
        <p:spPr>
          <a:xfrm>
            <a:off x="467544" y="1988840"/>
            <a:ext cx="8280920" cy="3530600"/>
          </a:xfrm>
        </p:spPr>
        <p:txBody>
          <a:bodyPr>
            <a:noAutofit/>
          </a:bodyPr>
          <a:lstStyle/>
          <a:p>
            <a:r>
              <a:rPr lang="en-GB" sz="2200" b="1" dirty="0" smtClean="0"/>
              <a:t>Assets</a:t>
            </a:r>
            <a:r>
              <a:rPr lang="en-GB" sz="2200" dirty="0" smtClean="0"/>
              <a:t>: Resources used or owned by business.</a:t>
            </a:r>
            <a:endParaRPr lang="en-GB" sz="2200" dirty="0"/>
          </a:p>
          <a:p>
            <a:r>
              <a:rPr lang="en-GB" sz="2200" b="1" dirty="0" smtClean="0"/>
              <a:t>Capital</a:t>
            </a:r>
            <a:r>
              <a:rPr lang="en-GB" sz="2200" dirty="0" smtClean="0"/>
              <a:t>: A source of funds provided by the owners of the business used to buy assets.</a:t>
            </a:r>
            <a:endParaRPr lang="en-GB" sz="2200" dirty="0"/>
          </a:p>
          <a:p>
            <a:r>
              <a:rPr lang="en-GB" sz="2200" b="1" dirty="0" smtClean="0"/>
              <a:t>Invoice</a:t>
            </a:r>
            <a:r>
              <a:rPr lang="en-GB" sz="2200" dirty="0" smtClean="0"/>
              <a:t>: </a:t>
            </a:r>
            <a:r>
              <a:rPr lang="en-GB" sz="2200" dirty="0"/>
              <a:t>A non-negotiable commercial instrument issued by a seller to a buyer. </a:t>
            </a:r>
            <a:endParaRPr lang="en-GB" sz="2200" dirty="0" smtClean="0"/>
          </a:p>
          <a:p>
            <a:pPr lvl="1"/>
            <a:r>
              <a:rPr lang="en-GB" sz="2200" dirty="0" smtClean="0"/>
              <a:t>It </a:t>
            </a:r>
            <a:r>
              <a:rPr lang="en-GB" sz="2200" dirty="0"/>
              <a:t>identifies both the trading parties </a:t>
            </a:r>
            <a:r>
              <a:rPr lang="en-GB" sz="2200" dirty="0" smtClean="0"/>
              <a:t>and describes the </a:t>
            </a:r>
            <a:r>
              <a:rPr lang="en-GB" sz="2200" dirty="0"/>
              <a:t>items sold, shows the date of shipment and mode of transport, prices and discounts (if any), and delivery and payment </a:t>
            </a:r>
            <a:r>
              <a:rPr lang="en-GB" sz="2200" dirty="0" smtClean="0"/>
              <a:t>terms (30, 60, days </a:t>
            </a:r>
            <a:r>
              <a:rPr lang="en-GB" sz="2200" dirty="0" err="1" smtClean="0"/>
              <a:t>etc</a:t>
            </a:r>
            <a:r>
              <a:rPr lang="en-GB" sz="2200" dirty="0" smtClean="0"/>
              <a:t>)</a:t>
            </a:r>
            <a:endParaRPr lang="en-GB" sz="2200" dirty="0"/>
          </a:p>
          <a:p>
            <a:r>
              <a:rPr lang="en-GB" sz="2200" b="1" dirty="0" smtClean="0"/>
              <a:t>Liquidity</a:t>
            </a:r>
            <a:r>
              <a:rPr lang="en-GB" sz="2200" dirty="0" smtClean="0"/>
              <a:t>: refers to the speed or ease a business can convert assets to cash without losing capital.</a:t>
            </a:r>
          </a:p>
          <a:p>
            <a:endParaRPr lang="en-GB" sz="2200" dirty="0"/>
          </a:p>
          <a:p>
            <a:endParaRPr lang="en-GB" sz="2200" dirty="0"/>
          </a:p>
        </p:txBody>
      </p:sp>
    </p:spTree>
    <p:extLst>
      <p:ext uri="{BB962C8B-B14F-4D97-AF65-F5344CB8AC3E}">
        <p14:creationId xmlns:p14="http://schemas.microsoft.com/office/powerpoint/2010/main" val="1758830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Businesses cannot survive without finance</a:t>
            </a:r>
            <a:endParaRPr lang="en-GB" dirty="0"/>
          </a:p>
        </p:txBody>
      </p:sp>
      <p:sp>
        <p:nvSpPr>
          <p:cNvPr id="3" name="Content Placeholder 2"/>
          <p:cNvSpPr>
            <a:spLocks noGrp="1"/>
          </p:cNvSpPr>
          <p:nvPr>
            <p:ph idx="1"/>
          </p:nvPr>
        </p:nvSpPr>
        <p:spPr>
          <a:xfrm>
            <a:off x="842901" y="2348880"/>
            <a:ext cx="7668058" cy="3964136"/>
          </a:xfrm>
        </p:spPr>
        <p:txBody>
          <a:bodyPr>
            <a:noAutofit/>
          </a:bodyPr>
          <a:lstStyle/>
          <a:p>
            <a:r>
              <a:rPr lang="en-GB" sz="2000" b="1" dirty="0" smtClean="0"/>
              <a:t>Initial funds (start up capital) </a:t>
            </a:r>
            <a:r>
              <a:rPr lang="en-GB" sz="2000" dirty="0"/>
              <a:t>to start </a:t>
            </a:r>
            <a:r>
              <a:rPr lang="en-GB" sz="2000" dirty="0" smtClean="0"/>
              <a:t>the business</a:t>
            </a:r>
          </a:p>
          <a:p>
            <a:r>
              <a:rPr lang="en-GB" sz="2000" b="1" dirty="0" smtClean="0"/>
              <a:t>Working </a:t>
            </a:r>
            <a:r>
              <a:rPr lang="en-GB" sz="2000" b="1" dirty="0"/>
              <a:t>capital </a:t>
            </a:r>
            <a:r>
              <a:rPr lang="en-GB" sz="2000" dirty="0"/>
              <a:t>to run the business </a:t>
            </a:r>
            <a:r>
              <a:rPr lang="en-GB" sz="2000" dirty="0" smtClean="0"/>
              <a:t>day-to-day</a:t>
            </a:r>
          </a:p>
          <a:p>
            <a:r>
              <a:rPr lang="en-GB" sz="2000" b="1" dirty="0" smtClean="0"/>
              <a:t>Investment </a:t>
            </a:r>
            <a:r>
              <a:rPr lang="en-GB" sz="2000" b="1" dirty="0"/>
              <a:t>capital </a:t>
            </a:r>
            <a:r>
              <a:rPr lang="en-GB" sz="2000" dirty="0"/>
              <a:t>to help </a:t>
            </a:r>
            <a:r>
              <a:rPr lang="en-GB" sz="2000" dirty="0" smtClean="0"/>
              <a:t>the business grow</a:t>
            </a:r>
          </a:p>
          <a:p>
            <a:endParaRPr lang="en-GB" sz="2000" dirty="0"/>
          </a:p>
          <a:p>
            <a:r>
              <a:rPr lang="en-GB" sz="2000" dirty="0" smtClean="0"/>
              <a:t>For </a:t>
            </a:r>
            <a:r>
              <a:rPr lang="en-GB" sz="2000" dirty="0"/>
              <a:t>a new business starting out it is unlikely that external forms of </a:t>
            </a:r>
            <a:r>
              <a:rPr lang="en-GB" sz="2000" dirty="0" smtClean="0"/>
              <a:t>finance will </a:t>
            </a:r>
            <a:r>
              <a:rPr lang="en-GB" sz="2000" dirty="0"/>
              <a:t>be available. </a:t>
            </a:r>
            <a:r>
              <a:rPr lang="en-GB" sz="2000" dirty="0" smtClean="0"/>
              <a:t>S</a:t>
            </a:r>
            <a:r>
              <a:rPr lang="en-GB" sz="2000" i="1" dirty="0" smtClean="0"/>
              <a:t>ources </a:t>
            </a:r>
            <a:r>
              <a:rPr lang="en-GB" sz="2000" i="1" dirty="0"/>
              <a:t>of finance are likely to be severely limited</a:t>
            </a:r>
            <a:r>
              <a:rPr lang="en-GB" sz="2000" dirty="0"/>
              <a:t>. </a:t>
            </a:r>
            <a:endParaRPr lang="en-GB" sz="2000" dirty="0" smtClean="0"/>
          </a:p>
          <a:p>
            <a:endParaRPr lang="en-GB" sz="2000" dirty="0"/>
          </a:p>
          <a:p>
            <a:r>
              <a:rPr lang="en-GB" sz="2000" dirty="0" smtClean="0"/>
              <a:t>These </a:t>
            </a:r>
            <a:r>
              <a:rPr lang="en-GB" sz="2000" dirty="0"/>
              <a:t>new sole traders and </a:t>
            </a:r>
            <a:r>
              <a:rPr lang="en-GB" sz="2000" dirty="0" smtClean="0"/>
              <a:t>microbusinesses are </a:t>
            </a:r>
            <a:r>
              <a:rPr lang="en-GB" sz="2000" dirty="0"/>
              <a:t>likely to continue to struggle to find external sources of finance until </a:t>
            </a:r>
            <a:r>
              <a:rPr lang="en-GB" sz="2000" dirty="0" smtClean="0"/>
              <a:t>they establish </a:t>
            </a:r>
            <a:r>
              <a:rPr lang="en-GB" sz="2000" dirty="0"/>
              <a:t>an effective trading record.</a:t>
            </a:r>
          </a:p>
        </p:txBody>
      </p:sp>
    </p:spTree>
    <p:extLst>
      <p:ext uri="{BB962C8B-B14F-4D97-AF65-F5344CB8AC3E}">
        <p14:creationId xmlns:p14="http://schemas.microsoft.com/office/powerpoint/2010/main" val="3227424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Need for Funds</a:t>
            </a:r>
            <a:endParaRPr lang="en-GB" dirty="0"/>
          </a:p>
        </p:txBody>
      </p:sp>
      <p:sp>
        <p:nvSpPr>
          <p:cNvPr id="3" name="Content Placeholder 2"/>
          <p:cNvSpPr>
            <a:spLocks noGrp="1"/>
          </p:cNvSpPr>
          <p:nvPr>
            <p:ph idx="1"/>
          </p:nvPr>
        </p:nvSpPr>
        <p:spPr>
          <a:xfrm>
            <a:off x="971600" y="2708920"/>
            <a:ext cx="7632848" cy="3530600"/>
          </a:xfrm>
        </p:spPr>
        <p:txBody>
          <a:bodyPr>
            <a:normAutofit/>
          </a:bodyPr>
          <a:lstStyle/>
          <a:p>
            <a:pPr marL="0" indent="0">
              <a:buNone/>
            </a:pPr>
            <a:r>
              <a:rPr lang="en-GB" sz="2000" b="1" dirty="0" smtClean="0">
                <a:latin typeface="+mj-lt"/>
              </a:rPr>
              <a:t>Capital Expenditure</a:t>
            </a:r>
            <a:endParaRPr lang="en-GB" sz="2000" dirty="0">
              <a:latin typeface="+mj-lt"/>
            </a:endParaRPr>
          </a:p>
          <a:p>
            <a:r>
              <a:rPr lang="en-GB" sz="2000" dirty="0" smtClean="0">
                <a:latin typeface="+mj-lt"/>
              </a:rPr>
              <a:t>Machinery, vehicle or maintenance or repair of buildings.</a:t>
            </a:r>
          </a:p>
          <a:p>
            <a:r>
              <a:rPr lang="en-GB" sz="2000" dirty="0" smtClean="0">
                <a:latin typeface="+mj-lt"/>
              </a:rPr>
              <a:t>Capital expenditure will be shown on an organisations balance sheet as an asset.</a:t>
            </a:r>
          </a:p>
          <a:p>
            <a:endParaRPr lang="en-GB" sz="2000" dirty="0" smtClean="0">
              <a:latin typeface="+mj-lt"/>
            </a:endParaRPr>
          </a:p>
          <a:p>
            <a:pPr marL="0" indent="0">
              <a:buNone/>
            </a:pPr>
            <a:r>
              <a:rPr lang="en-GB" sz="2000" b="1" dirty="0" smtClean="0">
                <a:latin typeface="+mj-lt"/>
              </a:rPr>
              <a:t>Revenue Expenditure</a:t>
            </a:r>
            <a:endParaRPr lang="en-GB" sz="2000" dirty="0">
              <a:latin typeface="+mj-lt"/>
            </a:endParaRPr>
          </a:p>
          <a:p>
            <a:r>
              <a:rPr lang="en-GB" sz="2000" dirty="0" smtClean="0">
                <a:latin typeface="+mj-lt"/>
              </a:rPr>
              <a:t>Payments for goods or services, wages, materials, fuel. This will be shown on an organisations Profit and Loss account</a:t>
            </a:r>
            <a:endParaRPr lang="en-GB" sz="2000" dirty="0">
              <a:latin typeface="+mj-lt"/>
            </a:endParaRPr>
          </a:p>
        </p:txBody>
      </p:sp>
    </p:spTree>
    <p:extLst>
      <p:ext uri="{BB962C8B-B14F-4D97-AF65-F5344CB8AC3E}">
        <p14:creationId xmlns:p14="http://schemas.microsoft.com/office/powerpoint/2010/main" val="727809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Short term vs long term</a:t>
            </a:r>
            <a:endParaRPr lang="en-GB" dirty="0"/>
          </a:p>
        </p:txBody>
      </p:sp>
      <p:sp>
        <p:nvSpPr>
          <p:cNvPr id="3" name="Content Placeholder 2"/>
          <p:cNvSpPr>
            <a:spLocks noGrp="1"/>
          </p:cNvSpPr>
          <p:nvPr>
            <p:ph idx="1"/>
          </p:nvPr>
        </p:nvSpPr>
        <p:spPr>
          <a:xfrm>
            <a:off x="539552" y="2489200"/>
            <a:ext cx="8064896" cy="3530600"/>
          </a:xfrm>
        </p:spPr>
        <p:txBody>
          <a:bodyPr>
            <a:normAutofit/>
          </a:bodyPr>
          <a:lstStyle/>
          <a:p>
            <a:r>
              <a:rPr lang="en-GB" altLang="en-US" sz="2000" dirty="0"/>
              <a:t>Short Term – used to cover fluctuations in cash flow</a:t>
            </a:r>
          </a:p>
          <a:p>
            <a:pPr marL="0" indent="0">
              <a:buNone/>
            </a:pPr>
            <a:endParaRPr lang="en-GB" altLang="en-US" sz="2000" dirty="0"/>
          </a:p>
          <a:p>
            <a:r>
              <a:rPr lang="en-GB" altLang="en-US" sz="2000" dirty="0" smtClean="0"/>
              <a:t>Long </a:t>
            </a:r>
            <a:r>
              <a:rPr lang="en-GB" altLang="en-US" sz="2000" dirty="0"/>
              <a:t>Term – may be paid back after many years or not at all!</a:t>
            </a:r>
          </a:p>
          <a:p>
            <a:endParaRPr lang="en-GB" altLang="en-US" sz="2000" dirty="0"/>
          </a:p>
          <a:p>
            <a:pPr marL="0" indent="0">
              <a:buNone/>
            </a:pPr>
            <a:endParaRPr lang="en-GB" altLang="en-US" sz="2000" dirty="0"/>
          </a:p>
        </p:txBody>
      </p:sp>
    </p:spTree>
    <p:extLst>
      <p:ext uri="{BB962C8B-B14F-4D97-AF65-F5344CB8AC3E}">
        <p14:creationId xmlns:p14="http://schemas.microsoft.com/office/powerpoint/2010/main" val="88334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 of finance explained - video</a:t>
            </a:r>
            <a:endParaRPr lang="en-GB" dirty="0"/>
          </a:p>
        </p:txBody>
      </p:sp>
      <p:pic>
        <p:nvPicPr>
          <p:cNvPr id="4" name="Picture 3">
            <a:hlinkClick r:id="rId3"/>
          </p:cNvPr>
          <p:cNvPicPr>
            <a:picLocks noChangeAspect="1"/>
          </p:cNvPicPr>
          <p:nvPr/>
        </p:nvPicPr>
        <p:blipFill>
          <a:blip r:embed="rId4"/>
          <a:stretch>
            <a:fillRect/>
          </a:stretch>
        </p:blipFill>
        <p:spPr>
          <a:xfrm>
            <a:off x="1259632" y="2276872"/>
            <a:ext cx="6939905" cy="4112930"/>
          </a:xfrm>
          <a:prstGeom prst="rect">
            <a:avLst/>
          </a:prstGeom>
        </p:spPr>
      </p:pic>
    </p:spTree>
    <p:extLst>
      <p:ext uri="{BB962C8B-B14F-4D97-AF65-F5344CB8AC3E}">
        <p14:creationId xmlns:p14="http://schemas.microsoft.com/office/powerpoint/2010/main" val="57500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Internal sources of finance</a:t>
            </a:r>
            <a:endParaRPr lang="en-GB" dirty="0"/>
          </a:p>
        </p:txBody>
      </p:sp>
      <p:sp>
        <p:nvSpPr>
          <p:cNvPr id="3" name="Content Placeholder 2"/>
          <p:cNvSpPr>
            <a:spLocks noGrp="1"/>
          </p:cNvSpPr>
          <p:nvPr>
            <p:ph idx="1"/>
          </p:nvPr>
        </p:nvSpPr>
        <p:spPr>
          <a:xfrm>
            <a:off x="755576" y="2564904"/>
            <a:ext cx="7776864" cy="3600400"/>
          </a:xfrm>
        </p:spPr>
        <p:txBody>
          <a:bodyPr>
            <a:normAutofit/>
          </a:bodyPr>
          <a:lstStyle/>
          <a:p>
            <a:r>
              <a:rPr lang="en-GB" sz="2000" b="1" dirty="0" smtClean="0">
                <a:latin typeface="+mj-lt"/>
              </a:rPr>
              <a:t>Retained Profit</a:t>
            </a:r>
            <a:r>
              <a:rPr lang="en-GB" sz="2000" dirty="0" smtClean="0">
                <a:latin typeface="+mj-lt"/>
              </a:rPr>
              <a:t>: This is profit after tax. 65% of all business finance is sourced in this way.</a:t>
            </a:r>
          </a:p>
          <a:p>
            <a:pPr marL="0" indent="0">
              <a:buNone/>
            </a:pPr>
            <a:endParaRPr lang="en-GB" sz="2000" dirty="0" smtClean="0">
              <a:latin typeface="+mj-lt"/>
            </a:endParaRPr>
          </a:p>
          <a:p>
            <a:r>
              <a:rPr lang="en-GB" sz="2000" b="1" dirty="0" smtClean="0">
                <a:latin typeface="+mj-lt"/>
              </a:rPr>
              <a:t>Working Capital</a:t>
            </a:r>
            <a:r>
              <a:rPr lang="en-GB" sz="2000" dirty="0" smtClean="0">
                <a:latin typeface="+mj-lt"/>
              </a:rPr>
              <a:t>: Money which is has been invested in the organisations and has been used to run it. </a:t>
            </a:r>
          </a:p>
          <a:p>
            <a:pPr marL="0" indent="0">
              <a:buNone/>
            </a:pPr>
            <a:endParaRPr lang="en-GB" sz="2000" dirty="0" smtClean="0">
              <a:latin typeface="+mj-lt"/>
            </a:endParaRPr>
          </a:p>
          <a:p>
            <a:r>
              <a:rPr lang="en-GB" sz="2000" b="1" dirty="0" smtClean="0">
                <a:latin typeface="+mj-lt"/>
              </a:rPr>
              <a:t>Sale of Assets</a:t>
            </a:r>
            <a:r>
              <a:rPr lang="en-GB" sz="2000" dirty="0" smtClean="0">
                <a:latin typeface="+mj-lt"/>
              </a:rPr>
              <a:t>: Machinery, land, buildings (if no longer needed)</a:t>
            </a:r>
            <a:endParaRPr lang="en-GB" sz="2000" dirty="0">
              <a:latin typeface="+mj-lt"/>
            </a:endParaRPr>
          </a:p>
        </p:txBody>
      </p:sp>
    </p:spTree>
    <p:extLst>
      <p:ext uri="{BB962C8B-B14F-4D97-AF65-F5344CB8AC3E}">
        <p14:creationId xmlns:p14="http://schemas.microsoft.com/office/powerpoint/2010/main" val="31434098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50FD9C82C27343B0FF0DDB522586CE" ma:contentTypeVersion="1" ma:contentTypeDescription="Create a new document." ma:contentTypeScope="" ma:versionID="8a41fbb90c1d8aef20dd7e9b54020906">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77E667-4E0C-427F-9BEF-4CE7B5EE8029}">
  <ds:schemaRefs>
    <ds:schemaRef ds:uri="http://schemas.microsoft.com/sharepoint/v3/contenttype/forms"/>
  </ds:schemaRefs>
</ds:datastoreItem>
</file>

<file path=customXml/itemProps2.xml><?xml version="1.0" encoding="utf-8"?>
<ds:datastoreItem xmlns:ds="http://schemas.openxmlformats.org/officeDocument/2006/customXml" ds:itemID="{5529CC0E-0CAF-433F-8ADB-993C891EB9AE}">
  <ds:schemaRefs>
    <ds:schemaRef ds:uri="http://purl.org/dc/dcmitype/"/>
    <ds:schemaRef ds:uri="http://schemas.microsoft.com/office/2006/metadata/properties"/>
    <ds:schemaRef ds:uri="http://schemas.openxmlformats.org/package/2006/metadata/core-properties"/>
    <ds:schemaRef ds:uri="http://schemas.microsoft.com/sharepoint/v3"/>
    <ds:schemaRef ds:uri="http://schemas.microsoft.com/office/2006/documentManagement/types"/>
    <ds:schemaRef ds:uri="http://schemas.microsoft.com/office/infopath/2007/PartnerControls"/>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DDCAB5A3-7C1D-482A-B4F2-94C7CFD93D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917</TotalTime>
  <Words>940</Words>
  <Application>Microsoft Office PowerPoint</Application>
  <PresentationFormat>On-screen Show (4:3)</PresentationFormat>
  <Paragraphs>92</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3</vt:lpstr>
      <vt:lpstr>Ion Boardroom</vt:lpstr>
      <vt:lpstr>Sources of finance (for Start Ups and SMEs)</vt:lpstr>
      <vt:lpstr>Starter Activity –  Sources of Finance</vt:lpstr>
      <vt:lpstr>Learning Objectives</vt:lpstr>
      <vt:lpstr>Key terms</vt:lpstr>
      <vt:lpstr>Businesses cannot survive without finance</vt:lpstr>
      <vt:lpstr>Need for Funds</vt:lpstr>
      <vt:lpstr>Short term vs long term</vt:lpstr>
      <vt:lpstr>Sources of finance explained - video</vt:lpstr>
      <vt:lpstr>Internal sources of finance</vt:lpstr>
      <vt:lpstr>External Short Term</vt:lpstr>
      <vt:lpstr>External (long-term)</vt:lpstr>
      <vt:lpstr>Which source is best?</vt:lpstr>
      <vt:lpstr>Activities</vt:lpstr>
      <vt:lpstr>Scenario</vt:lpstr>
      <vt:lpstr>Plenary</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Sources of finance</dc:title>
  <dc:creator>Beverley A Whitlock</dc:creator>
  <cp:lastModifiedBy>Rebecca Crumpton</cp:lastModifiedBy>
  <cp:revision>47</cp:revision>
  <cp:lastPrinted>2018-11-16T11:09:53Z</cp:lastPrinted>
  <dcterms:created xsi:type="dcterms:W3CDTF">2011-10-18T13:43:46Z</dcterms:created>
  <dcterms:modified xsi:type="dcterms:W3CDTF">2020-11-23T14:42:10Z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0x010100CB50FD9C82C27343B0FF0DDB522586CE</vt:lpwstr>
  </property>
</Properties>
</file>