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70" r:id="rId5"/>
    <p:sldId id="262" r:id="rId6"/>
    <p:sldId id="278" r:id="rId7"/>
    <p:sldId id="279" r:id="rId8"/>
    <p:sldId id="281" r:id="rId9"/>
    <p:sldId id="282" r:id="rId10"/>
    <p:sldId id="283" r:id="rId11"/>
    <p:sldId id="287" r:id="rId12"/>
    <p:sldId id="285" r:id="rId13"/>
    <p:sldId id="284" r:id="rId14"/>
    <p:sldId id="291" r:id="rId15"/>
    <p:sldId id="292" r:id="rId16"/>
    <p:sldId id="293" r:id="rId17"/>
    <p:sldId id="294" r:id="rId18"/>
    <p:sldId id="296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726" autoAdjust="0"/>
  </p:normalViewPr>
  <p:slideViewPr>
    <p:cSldViewPr>
      <p:cViewPr varScale="1">
        <p:scale>
          <a:sx n="78" d="100"/>
          <a:sy n="78" d="100"/>
        </p:scale>
        <p:origin x="24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0B04C-9864-4794-9D38-ECCAE08EECBA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96C0-C74D-42E0-A475-FCBD94E7C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8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70590-C559-4400-B8B6-AA06F1EA878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0077F-F1C9-4144-BE99-A6C23B724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81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8EF5CF-6156-4E83-A070-1D0A817BE447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8095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393FFA1-07BD-4502-9829-FA40468D792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527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151BCAC3-BA16-4DEC-B3FF-1158A32291AE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185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E196C9A-9694-483D-9AC9-51A7D888257C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048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077F-F1C9-4144-BE99-A6C23B724B9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6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94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45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892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97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73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260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43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393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94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7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03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52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60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48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58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11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34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E4ACC55-C183-4899-B634-D4387A95B403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3A0A862F-1CD8-4C7C-8954-3B2AABD71B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7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620688"/>
            <a:ext cx="5917679" cy="2550877"/>
          </a:xfrm>
        </p:spPr>
        <p:txBody>
          <a:bodyPr/>
          <a:lstStyle/>
          <a:p>
            <a:r>
              <a:rPr lang="en-GB" dirty="0" smtClean="0"/>
              <a:t>Sources of Finance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3573016"/>
            <a:ext cx="5917679" cy="861420"/>
          </a:xfrm>
        </p:spPr>
        <p:txBody>
          <a:bodyPr/>
          <a:lstStyle/>
          <a:p>
            <a:r>
              <a:rPr lang="en-GB" dirty="0" smtClean="0"/>
              <a:t>The role of the finance department and sources of finance for large firms</a:t>
            </a:r>
            <a:endParaRPr lang="en-GB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66440" y="4838963"/>
            <a:ext cx="73779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altLang="en-US" sz="2400" cap="none" dirty="0" smtClean="0">
                <a:solidFill>
                  <a:schemeClr val="bg1"/>
                </a:solidFill>
              </a:rPr>
              <a:t>Question: which sources of finance are available / will be easier to access for established and large businesses – </a:t>
            </a:r>
            <a:r>
              <a:rPr lang="en-GB" altLang="en-US" sz="2400" b="1" cap="none" dirty="0" smtClean="0">
                <a:solidFill>
                  <a:schemeClr val="bg1"/>
                </a:solidFill>
              </a:rPr>
              <a:t>why</a:t>
            </a:r>
            <a:r>
              <a:rPr lang="en-GB" altLang="en-US" sz="2400" cap="none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17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Venture Capital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34888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Pooling of capital in the form of limited companies – Venture Capital Companies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Looking for investment opportunities in fast growing businesses or businesses with highly rated prospects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May also buy out firms in administration </a:t>
            </a:r>
            <a:br>
              <a:rPr lang="en-GB" altLang="en-US" sz="2400" dirty="0" smtClean="0"/>
            </a:br>
            <a:r>
              <a:rPr lang="en-GB" altLang="en-US" sz="2400" dirty="0" smtClean="0"/>
              <a:t>who are going concerns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May also provide advice, contacts </a:t>
            </a:r>
            <a:br>
              <a:rPr lang="en-GB" altLang="en-US" sz="2400" dirty="0" smtClean="0"/>
            </a:br>
            <a:r>
              <a:rPr lang="en-GB" altLang="en-US" sz="2400" dirty="0" smtClean="0"/>
              <a:t>and experience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In the UK, venture capitalists have invested £50 billion since 1983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627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730366" cy="709865"/>
          </a:xfrm>
        </p:spPr>
        <p:txBody>
          <a:bodyPr/>
          <a:lstStyle/>
          <a:p>
            <a:r>
              <a:rPr lang="en-GB" altLang="en-US" sz="2400" dirty="0" smtClean="0"/>
              <a:t>Which </a:t>
            </a:r>
            <a:r>
              <a:rPr lang="en-GB" altLang="en-US" sz="2400" dirty="0"/>
              <a:t>sources of finance are available / will be easier to access for established and large </a:t>
            </a:r>
            <a:r>
              <a:rPr lang="en-GB" altLang="en-US" sz="2400" dirty="0" smtClean="0"/>
              <a:t>businesses?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064896" cy="4104456"/>
          </a:xfrm>
        </p:spPr>
        <p:txBody>
          <a:bodyPr/>
          <a:lstStyle/>
          <a:p>
            <a:r>
              <a:rPr lang="en-GB" dirty="0" smtClean="0"/>
              <a:t>Share </a:t>
            </a:r>
            <a:r>
              <a:rPr lang="en-GB" dirty="0" smtClean="0"/>
              <a:t>capital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Venture capitalist</a:t>
            </a:r>
          </a:p>
          <a:p>
            <a:endParaRPr lang="en-GB" dirty="0"/>
          </a:p>
          <a:p>
            <a:r>
              <a:rPr lang="en-GB" dirty="0" smtClean="0"/>
              <a:t>Factoring</a:t>
            </a:r>
          </a:p>
          <a:p>
            <a:endParaRPr lang="en-GB" dirty="0"/>
          </a:p>
          <a:p>
            <a:r>
              <a:rPr lang="en-GB" dirty="0" smtClean="0"/>
              <a:t>Long term sources</a:t>
            </a:r>
          </a:p>
          <a:p>
            <a:endParaRPr lang="en-GB" dirty="0"/>
          </a:p>
          <a:p>
            <a:r>
              <a:rPr lang="en-GB" dirty="0" smtClean="0"/>
              <a:t>Retained profit / working capital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8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740066" cy="4368800"/>
          </a:xfrm>
        </p:spPr>
        <p:txBody>
          <a:bodyPr>
            <a:noAutofit/>
          </a:bodyPr>
          <a:lstStyle/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9145" y="2109168"/>
            <a:ext cx="8208912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pages 8 and 9 of the Sources of Finance workbook started last lesson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the rest of the table on pages 6 and 7 (from sale of assets)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the scenarios on pages 10 and 11.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Remember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you must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choose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suitable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 of finance. You should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justify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your choice.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76256" y="6165304"/>
            <a:ext cx="18002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30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4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556792"/>
            <a:ext cx="6768752" cy="52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4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7416824" cy="647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1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 -  </a:t>
            </a:r>
            <a:r>
              <a:rPr lang="en-GB" dirty="0" smtClean="0"/>
              <a:t>due </a:t>
            </a:r>
            <a:r>
              <a:rPr lang="en-GB" dirty="0" smtClean="0"/>
              <a:t>Wednesday 2</a:t>
            </a:r>
            <a:r>
              <a:rPr lang="en-GB" baseline="30000" dirty="0" smtClean="0"/>
              <a:t>nd</a:t>
            </a:r>
            <a:r>
              <a:rPr lang="en-GB" dirty="0" smtClean="0"/>
              <a:t> December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12074" cy="410815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Fully complete the scenarios on pages 8 and 9 of workbook started in </a:t>
            </a:r>
            <a:r>
              <a:rPr lang="en-GB" sz="2400" dirty="0" smtClean="0"/>
              <a:t>class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Answer the past paper question (Bobo Buddies on page 12) using full exam technique</a:t>
            </a:r>
          </a:p>
          <a:p>
            <a:endParaRPr lang="en-GB" sz="2400" dirty="0"/>
          </a:p>
          <a:p>
            <a:r>
              <a:rPr lang="en-GB" sz="2400" dirty="0" smtClean="0"/>
              <a:t>Upload your sources of finance workbook to The Teams Assignment before our lesson on Wednesday 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December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325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064896" cy="4248472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Explain the sources of finance available to established and large businesses and consider their appropriateness for different circumstances.</a:t>
            </a:r>
          </a:p>
          <a:p>
            <a:endParaRPr lang="en-GB" sz="2000" dirty="0"/>
          </a:p>
          <a:p>
            <a:r>
              <a:rPr lang="en-GB" sz="2000" dirty="0" smtClean="0"/>
              <a:t>Understand that sources of finance can be internal and/or external.</a:t>
            </a:r>
          </a:p>
          <a:p>
            <a:endParaRPr lang="en-GB" sz="2000" dirty="0"/>
          </a:p>
          <a:p>
            <a:r>
              <a:rPr lang="en-GB" sz="2000" dirty="0" smtClean="0"/>
              <a:t>Explain the advantages / disadvantages of different sources of finance and the importance of choosing appropriate sources.</a:t>
            </a:r>
          </a:p>
          <a:p>
            <a:endParaRPr lang="en-GB" sz="2000" dirty="0"/>
          </a:p>
          <a:p>
            <a:r>
              <a:rPr lang="en-GB" sz="2000" dirty="0" smtClean="0"/>
              <a:t>Evaluate the different sources of finance available to a business and its stakeholders.</a:t>
            </a:r>
          </a:p>
        </p:txBody>
      </p:sp>
    </p:spTree>
    <p:extLst>
      <p:ext uri="{BB962C8B-B14F-4D97-AF65-F5344CB8AC3E}">
        <p14:creationId xmlns:p14="http://schemas.microsoft.com/office/powerpoint/2010/main" val="31818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GB" altLang="en-US" smtClean="0"/>
              <a:t>The importance of the finance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349500"/>
            <a:ext cx="8135938" cy="38877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Finance is important to business as they have to know how financially viable it is and need to balance profit and costs.</a:t>
            </a:r>
          </a:p>
          <a:p>
            <a:pPr eaLnBrk="1" hangingPunct="1">
              <a:defRPr/>
            </a:pPr>
            <a:endParaRPr lang="en-GB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GB" dirty="0" smtClean="0"/>
              <a:t>Responsibilities include:</a:t>
            </a:r>
          </a:p>
          <a:p>
            <a:pPr eaLnBrk="1" hangingPunct="1">
              <a:defRPr/>
            </a:pPr>
            <a:r>
              <a:rPr lang="en-GB" dirty="0" smtClean="0"/>
              <a:t>Preparing and creating financial account (profit and loss accounts and balance sheets)</a:t>
            </a:r>
          </a:p>
          <a:p>
            <a:pPr eaLnBrk="1" hangingPunct="1">
              <a:defRPr/>
            </a:pPr>
            <a:r>
              <a:rPr lang="en-GB" dirty="0" smtClean="0"/>
              <a:t>Keep and maintain financial records: sales and expenditure records</a:t>
            </a:r>
          </a:p>
          <a:p>
            <a:pPr eaLnBrk="1" hangingPunct="1">
              <a:defRPr/>
            </a:pPr>
            <a:r>
              <a:rPr lang="en-GB" dirty="0" smtClean="0"/>
              <a:t>Prepare and plan internal financial information: e.g. budgets</a:t>
            </a:r>
          </a:p>
          <a:p>
            <a:pPr eaLnBrk="1" hangingPunct="1">
              <a:defRPr/>
            </a:pPr>
            <a:r>
              <a:rPr lang="en-GB" dirty="0" smtClean="0"/>
              <a:t>Analyse current financial performance: ratio analysis</a:t>
            </a:r>
          </a:p>
          <a:p>
            <a:pPr eaLnBrk="1" hangingPunct="1">
              <a:defRPr/>
            </a:pPr>
            <a:r>
              <a:rPr lang="en-GB" dirty="0" smtClean="0"/>
              <a:t>Pay creditors (people the business owes money to).</a:t>
            </a:r>
          </a:p>
          <a:p>
            <a:pPr eaLnBrk="1" hangingPunct="1">
              <a:defRPr/>
            </a:pPr>
            <a:r>
              <a:rPr lang="en-GB" dirty="0" smtClean="0"/>
              <a:t>Pay employees wages and salaries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7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GB" altLang="en-US" smtClean="0"/>
              <a:t>Thinking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489200"/>
            <a:ext cx="8064500" cy="3530600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GB" sz="2000" dirty="0" smtClean="0"/>
              <a:t>Think &amp;  Share</a:t>
            </a:r>
          </a:p>
          <a:p>
            <a:pPr eaLnBrk="1" hangingPunct="1">
              <a:defRPr/>
            </a:pPr>
            <a:r>
              <a:rPr lang="en-GB" sz="2000" dirty="0" smtClean="0"/>
              <a:t>Can you think of any businesses that have failed due to financial problems</a:t>
            </a:r>
          </a:p>
          <a:p>
            <a:pPr eaLnBrk="1" hangingPunct="1">
              <a:defRPr/>
            </a:pPr>
            <a:endParaRPr lang="en-GB" sz="2000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GB" sz="2000" dirty="0" smtClean="0"/>
              <a:t>OR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en-GB" sz="2000" dirty="0"/>
          </a:p>
          <a:p>
            <a:pPr eaLnBrk="1" hangingPunct="1">
              <a:defRPr/>
            </a:pPr>
            <a:r>
              <a:rPr lang="en-GB" sz="2000" dirty="0" smtClean="0"/>
              <a:t>Businesses that have found themselves in trouble due to financial problems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019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Recap: Internal </a:t>
            </a:r>
            <a:r>
              <a:rPr lang="en-GB" dirty="0" smtClean="0"/>
              <a:t>sources of finance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564904"/>
            <a:ext cx="7776864" cy="360040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latin typeface="+mj-lt"/>
              </a:rPr>
              <a:t>Retained Profit</a:t>
            </a:r>
            <a:r>
              <a:rPr lang="en-GB" sz="2000" dirty="0" smtClean="0">
                <a:latin typeface="+mj-lt"/>
              </a:rPr>
              <a:t>: This is profit after tax. 65% of all business finance is sourced in this way.</a:t>
            </a:r>
          </a:p>
          <a:p>
            <a:pPr marL="0" indent="0">
              <a:buNone/>
            </a:pPr>
            <a:endParaRPr lang="en-GB" sz="2000" dirty="0" smtClean="0">
              <a:latin typeface="+mj-lt"/>
            </a:endParaRPr>
          </a:p>
          <a:p>
            <a:r>
              <a:rPr lang="en-GB" sz="2000" b="1" dirty="0" smtClean="0">
                <a:latin typeface="+mj-lt"/>
              </a:rPr>
              <a:t>Working Capital</a:t>
            </a:r>
            <a:r>
              <a:rPr lang="en-GB" sz="2000" dirty="0" smtClean="0">
                <a:latin typeface="+mj-lt"/>
              </a:rPr>
              <a:t>: Money which is has been invested in the organisations and has been used to run it. </a:t>
            </a:r>
          </a:p>
          <a:p>
            <a:pPr marL="0" indent="0">
              <a:buNone/>
            </a:pPr>
            <a:endParaRPr lang="en-GB" sz="2000" dirty="0" smtClean="0">
              <a:latin typeface="+mj-lt"/>
            </a:endParaRPr>
          </a:p>
          <a:p>
            <a:r>
              <a:rPr lang="en-GB" sz="2000" b="1" dirty="0" smtClean="0">
                <a:latin typeface="+mj-lt"/>
              </a:rPr>
              <a:t>Sale of Assets</a:t>
            </a:r>
            <a:r>
              <a:rPr lang="en-GB" sz="2000" dirty="0" smtClean="0">
                <a:latin typeface="+mj-lt"/>
              </a:rPr>
              <a:t>: Machinery, land, buildings (if no longer needed)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06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Recap: External </a:t>
            </a:r>
            <a:r>
              <a:rPr lang="en-GB" dirty="0" smtClean="0"/>
              <a:t>Short Term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68058" cy="3820120"/>
          </a:xfrm>
        </p:spPr>
        <p:txBody>
          <a:bodyPr>
            <a:normAutofit fontScale="85000" lnSpcReduction="20000"/>
          </a:bodyPr>
          <a:lstStyle/>
          <a:p>
            <a:r>
              <a:rPr lang="en-GB" sz="2400" b="1" dirty="0" smtClean="0">
                <a:latin typeface="+mj-lt"/>
              </a:rPr>
              <a:t>Bank loan</a:t>
            </a:r>
            <a:r>
              <a:rPr lang="en-GB" sz="2400" dirty="0" smtClean="0">
                <a:latin typeface="+mj-lt"/>
              </a:rPr>
              <a:t>: must be repaid, written agreement.</a:t>
            </a:r>
          </a:p>
          <a:p>
            <a:r>
              <a:rPr lang="en-GB" sz="2400" b="1" dirty="0" smtClean="0">
                <a:latin typeface="+mj-lt"/>
              </a:rPr>
              <a:t>Bank Overdraft</a:t>
            </a:r>
            <a:r>
              <a:rPr lang="en-GB" sz="2400" dirty="0" smtClean="0">
                <a:latin typeface="+mj-lt"/>
              </a:rPr>
              <a:t>: Flexible can be expensive</a:t>
            </a:r>
          </a:p>
          <a:p>
            <a:r>
              <a:rPr lang="en-GB" sz="2400" b="1" dirty="0" smtClean="0">
                <a:latin typeface="+mj-lt"/>
              </a:rPr>
              <a:t>Hire Purchase and leasing</a:t>
            </a:r>
            <a:r>
              <a:rPr lang="en-GB" sz="2400" dirty="0" smtClean="0">
                <a:latin typeface="+mj-lt"/>
              </a:rPr>
              <a:t>: Normally used to purchase Capital Goods (medium term)</a:t>
            </a:r>
          </a:p>
          <a:p>
            <a:r>
              <a:rPr lang="en-GB" sz="2400" b="1" dirty="0" smtClean="0">
                <a:latin typeface="+mj-lt"/>
              </a:rPr>
              <a:t>Trade Credit</a:t>
            </a:r>
            <a:r>
              <a:rPr lang="en-GB" sz="2400" dirty="0" smtClean="0">
                <a:latin typeface="+mj-lt"/>
              </a:rPr>
              <a:t>: Purchase of materials or goods normally within 30-90 days</a:t>
            </a:r>
          </a:p>
          <a:p>
            <a:r>
              <a:rPr lang="en-GB" sz="2400" b="1" dirty="0" smtClean="0">
                <a:latin typeface="+mj-lt"/>
              </a:rPr>
              <a:t>Factoring</a:t>
            </a:r>
            <a:r>
              <a:rPr lang="en-GB" sz="2400" dirty="0" smtClean="0">
                <a:latin typeface="+mj-lt"/>
              </a:rPr>
              <a:t>: normally taken on by banks. Factors will pay 80% of the debt</a:t>
            </a:r>
          </a:p>
          <a:p>
            <a:r>
              <a:rPr lang="en-GB" sz="2400" b="1" dirty="0" smtClean="0">
                <a:latin typeface="+mj-lt"/>
              </a:rPr>
              <a:t>Credit cards</a:t>
            </a:r>
            <a:r>
              <a:rPr lang="en-GB" sz="2400" dirty="0" smtClean="0">
                <a:latin typeface="+mj-lt"/>
              </a:rPr>
              <a:t>: Day to day expenses of an organisation normally for travel or accommodation.</a:t>
            </a:r>
          </a:p>
          <a:p>
            <a:r>
              <a:rPr lang="en-GB" sz="2400" b="1" dirty="0"/>
              <a:t>Government assistance</a:t>
            </a:r>
            <a:r>
              <a:rPr lang="en-GB" sz="2400" dirty="0"/>
              <a:t>, Business Start up </a:t>
            </a:r>
            <a:r>
              <a:rPr lang="en-GB" sz="2400" dirty="0" smtClean="0"/>
              <a:t>schemes</a:t>
            </a:r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76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Recap: External </a:t>
            </a:r>
            <a:r>
              <a:rPr lang="en-GB" dirty="0" smtClean="0"/>
              <a:t>(long-term)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956090" cy="353060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latin typeface="+mj-lt"/>
              </a:rPr>
              <a:t>Bank Loan </a:t>
            </a:r>
            <a:r>
              <a:rPr lang="en-GB" sz="2000" dirty="0" smtClean="0">
                <a:latin typeface="+mj-lt"/>
              </a:rPr>
              <a:t>: this can be secured from a range of sources</a:t>
            </a:r>
          </a:p>
          <a:p>
            <a:r>
              <a:rPr lang="en-GB" sz="2000" b="1" dirty="0" smtClean="0">
                <a:latin typeface="+mj-lt"/>
              </a:rPr>
              <a:t>Commercial Mortgages: </a:t>
            </a:r>
            <a:r>
              <a:rPr lang="en-GB" sz="2000" dirty="0" smtClean="0">
                <a:latin typeface="+mj-lt"/>
              </a:rPr>
              <a:t>property is used as security against the loan.</a:t>
            </a:r>
          </a:p>
          <a:p>
            <a:r>
              <a:rPr lang="en-GB" sz="2000" b="1" dirty="0" smtClean="0">
                <a:latin typeface="+mj-lt"/>
              </a:rPr>
              <a:t>Sale and leaseback</a:t>
            </a:r>
            <a:r>
              <a:rPr lang="en-GB" sz="2000" dirty="0" smtClean="0">
                <a:latin typeface="+mj-lt"/>
              </a:rPr>
              <a:t>: involves the business selling assets to a finance company and the leasing the asset back</a:t>
            </a:r>
          </a:p>
          <a:p>
            <a:r>
              <a:rPr lang="en-GB" sz="2000" b="1" dirty="0" smtClean="0">
                <a:latin typeface="+mj-lt"/>
              </a:rPr>
              <a:t>Venture capitalists</a:t>
            </a:r>
            <a:r>
              <a:rPr lang="en-GB" sz="2000" dirty="0" smtClean="0">
                <a:latin typeface="+mj-lt"/>
              </a:rPr>
              <a:t>(Venture Capitalists </a:t>
            </a:r>
            <a:r>
              <a:rPr lang="en-GB" sz="2000" dirty="0" err="1" smtClean="0">
                <a:latin typeface="+mj-lt"/>
              </a:rPr>
              <a:t>eg</a:t>
            </a:r>
            <a:r>
              <a:rPr lang="en-GB" sz="2000" dirty="0" smtClean="0">
                <a:latin typeface="+mj-lt"/>
              </a:rPr>
              <a:t> 3i)</a:t>
            </a:r>
          </a:p>
          <a:p>
            <a:r>
              <a:rPr lang="en-GB" sz="2000" b="1" dirty="0" smtClean="0"/>
              <a:t>Share Capital</a:t>
            </a:r>
            <a:r>
              <a:rPr lang="en-GB" sz="2000" dirty="0" smtClean="0"/>
              <a:t>: </a:t>
            </a:r>
            <a:r>
              <a:rPr lang="en-GB" sz="2000" dirty="0"/>
              <a:t>Only for Limited companies. Types of shares are, ordinary, Preference, Deferred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3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6790"/>
            <a:ext cx="7772400" cy="1077218"/>
          </a:xfrm>
        </p:spPr>
        <p:txBody>
          <a:bodyPr>
            <a:spAutoFit/>
          </a:bodyPr>
          <a:lstStyle/>
          <a:p>
            <a:r>
              <a:rPr lang="en-GB" altLang="en-US" dirty="0" smtClean="0"/>
              <a:t>Sources of finance for companies: Shares </a:t>
            </a:r>
            <a:r>
              <a:rPr lang="en-GB" altLang="en-US" sz="2000" dirty="0"/>
              <a:t>(Shareholders are part owners of a company)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08" y="2348880"/>
            <a:ext cx="8856984" cy="4329390"/>
          </a:xfrm>
        </p:spPr>
        <p:txBody>
          <a:bodyPr wrap="square">
            <a:spAutoFit/>
          </a:bodyPr>
          <a:lstStyle/>
          <a:p>
            <a:pPr lvl="1" eaLnBrk="1" hangingPunct="1"/>
            <a:r>
              <a:rPr lang="en-GB" altLang="en-US" sz="1600" b="1" dirty="0" smtClean="0">
                <a:solidFill>
                  <a:schemeClr val="accent2"/>
                </a:solidFill>
              </a:rPr>
              <a:t>Ordinary Shares (Equities):</a:t>
            </a:r>
          </a:p>
          <a:p>
            <a:pPr lvl="2" eaLnBrk="1" hangingPunct="1"/>
            <a:r>
              <a:rPr lang="en-GB" altLang="en-US" sz="1400" dirty="0" smtClean="0"/>
              <a:t>Ordinary shareholders have voting rights</a:t>
            </a:r>
          </a:p>
          <a:p>
            <a:pPr lvl="2" eaLnBrk="1" hangingPunct="1"/>
            <a:r>
              <a:rPr lang="en-GB" altLang="en-US" sz="1400" dirty="0" smtClean="0"/>
              <a:t>Dividend can vary</a:t>
            </a:r>
          </a:p>
          <a:p>
            <a:pPr lvl="2" eaLnBrk="1" hangingPunct="1"/>
            <a:r>
              <a:rPr lang="en-GB" altLang="en-US" sz="1400" dirty="0" smtClean="0"/>
              <a:t>Last to be paid back in event of collapse</a:t>
            </a:r>
          </a:p>
          <a:p>
            <a:pPr lvl="2" eaLnBrk="1" hangingPunct="1"/>
            <a:r>
              <a:rPr lang="en-GB" altLang="en-US" sz="1400" dirty="0" smtClean="0"/>
              <a:t>Share price varies with trade on stock exchange</a:t>
            </a:r>
          </a:p>
          <a:p>
            <a:pPr lvl="1" eaLnBrk="1" hangingPunct="1"/>
            <a:r>
              <a:rPr lang="en-GB" altLang="en-US" sz="1600" b="1" dirty="0" smtClean="0">
                <a:solidFill>
                  <a:schemeClr val="accent2"/>
                </a:solidFill>
              </a:rPr>
              <a:t>Preference Shares:</a:t>
            </a:r>
          </a:p>
          <a:p>
            <a:pPr lvl="2" eaLnBrk="1" hangingPunct="1"/>
            <a:r>
              <a:rPr lang="en-GB" altLang="en-US" sz="1400" dirty="0" smtClean="0"/>
              <a:t>Paid before ordinary shareholders</a:t>
            </a:r>
          </a:p>
          <a:p>
            <a:pPr lvl="2" eaLnBrk="1" hangingPunct="1"/>
            <a:r>
              <a:rPr lang="en-GB" altLang="en-US" sz="1400" dirty="0" smtClean="0"/>
              <a:t>Fixed rate of return</a:t>
            </a:r>
          </a:p>
          <a:p>
            <a:pPr lvl="2" eaLnBrk="1" hangingPunct="1"/>
            <a:r>
              <a:rPr lang="en-GB" altLang="en-US" sz="1400" dirty="0" smtClean="0"/>
              <a:t>Cumulative preference shareholders – have right to dividend carried over to next year in event of non-payment</a:t>
            </a:r>
          </a:p>
          <a:p>
            <a:pPr lvl="1" eaLnBrk="1" hangingPunct="1"/>
            <a:r>
              <a:rPr lang="en-GB" altLang="en-US" sz="1600" b="1" dirty="0" smtClean="0"/>
              <a:t>New Share Issues</a:t>
            </a:r>
            <a:r>
              <a:rPr lang="en-GB" altLang="en-US" sz="1600" dirty="0" smtClean="0"/>
              <a:t> – arranged by merchant or investment banks</a:t>
            </a:r>
          </a:p>
          <a:p>
            <a:pPr lvl="1" eaLnBrk="1" hangingPunct="1"/>
            <a:r>
              <a:rPr lang="en-GB" altLang="en-US" sz="1600" b="1" dirty="0" smtClean="0"/>
              <a:t>Rights Issue</a:t>
            </a:r>
            <a:r>
              <a:rPr lang="en-GB" altLang="en-US" sz="1600" dirty="0" smtClean="0"/>
              <a:t> – existing shareholders given right to buy new shares at discounted rate</a:t>
            </a:r>
          </a:p>
        </p:txBody>
      </p:sp>
    </p:spTree>
    <p:extLst>
      <p:ext uri="{BB962C8B-B14F-4D97-AF65-F5344CB8AC3E}">
        <p14:creationId xmlns:p14="http://schemas.microsoft.com/office/powerpoint/2010/main" val="32473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69" y="734507"/>
            <a:ext cx="7772400" cy="1077218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dirty="0" smtClean="0"/>
              <a:t>Sources of finance for companies: Venture Capital</a:t>
            </a:r>
          </a:p>
        </p:txBody>
      </p:sp>
      <p:pic>
        <p:nvPicPr>
          <p:cNvPr id="25603" name="Picture 6" descr="s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261"/>
            <a:ext cx="9075738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CAB5A3-7C1D-482A-B4F2-94C7CFD93D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29CC0E-0CAF-433F-8ADB-993C891EB9AE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877E667-4E0C-427F-9BEF-4CE7B5EE80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1033</TotalTime>
  <Words>765</Words>
  <Application>Microsoft Office PowerPoint</Application>
  <PresentationFormat>On-screen Show (4:3)</PresentationFormat>
  <Paragraphs>99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Ion Boardroom</vt:lpstr>
      <vt:lpstr>Sources of Finance</vt:lpstr>
      <vt:lpstr>Learning Objectives</vt:lpstr>
      <vt:lpstr>The importance of the finance department</vt:lpstr>
      <vt:lpstr>Thinking Activity</vt:lpstr>
      <vt:lpstr>Recap: Internal sources of finance</vt:lpstr>
      <vt:lpstr>Recap: External Short Term</vt:lpstr>
      <vt:lpstr>Recap: External (long-term)</vt:lpstr>
      <vt:lpstr>Sources of finance for companies: Shares (Shareholders are part owners of a company)</vt:lpstr>
      <vt:lpstr>Sources of finance for companies: Venture Capital</vt:lpstr>
      <vt:lpstr>Venture Capital</vt:lpstr>
      <vt:lpstr>Which sources of finance are available / will be easier to access for established and large businesses?</vt:lpstr>
      <vt:lpstr>Activities</vt:lpstr>
      <vt:lpstr>Plenary</vt:lpstr>
      <vt:lpstr>PowerPoint Presentation</vt:lpstr>
      <vt:lpstr>Homework -  due Wednesday 2nd December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of finance</dc:title>
  <dc:creator>Beverley A Whitlock</dc:creator>
  <cp:lastModifiedBy>Rebecca Crumpton</cp:lastModifiedBy>
  <cp:revision>57</cp:revision>
  <dcterms:created xsi:type="dcterms:W3CDTF">2011-10-18T13:43:46Z</dcterms:created>
  <dcterms:modified xsi:type="dcterms:W3CDTF">2020-11-23T16:09:26Z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