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61" r:id="rId2"/>
    <p:sldId id="279" r:id="rId3"/>
    <p:sldId id="284" r:id="rId4"/>
    <p:sldId id="262" r:id="rId5"/>
    <p:sldId id="263" r:id="rId6"/>
    <p:sldId id="264" r:id="rId7"/>
    <p:sldId id="266" r:id="rId8"/>
    <p:sldId id="272" r:id="rId9"/>
    <p:sldId id="267" r:id="rId10"/>
    <p:sldId id="268" r:id="rId11"/>
    <p:sldId id="269" r:id="rId12"/>
    <p:sldId id="270" r:id="rId13"/>
    <p:sldId id="271" r:id="rId14"/>
    <p:sldId id="281" r:id="rId15"/>
    <p:sldId id="282" r:id="rId16"/>
    <p:sldId id="283" r:id="rId17"/>
    <p:sldId id="273" r:id="rId18"/>
    <p:sldId id="274" r:id="rId19"/>
    <p:sldId id="275" r:id="rId20"/>
    <p:sldId id="27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7" d="100"/>
          <a:sy n="77" d="100"/>
        </p:scale>
        <p:origin x="24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ink/ink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7.64706" units="1/cm"/>
          <inkml:channelProperty channel="Y" name="resolution" value="37.24138" units="1/cm"/>
          <inkml:channelProperty channel="T" name="resolution" value="1" units="1/dev"/>
        </inkml:channelProperties>
      </inkml:inkSource>
      <inkml:timestamp xml:id="ts0" timeString="2019-11-21T10:31:42.143"/>
    </inkml:context>
    <inkml:brush xml:id="br0">
      <inkml:brushProperty name="width" value="0.26667" units="cm"/>
      <inkml:brushProperty name="height" value="0.53333" units="cm"/>
      <inkml:brushProperty name="color" value="#FFFF00"/>
      <inkml:brushProperty name="tip" value="rectangle"/>
      <inkml:brushProperty name="rasterOp" value="maskPen"/>
      <inkml:brushProperty name="fitToCurve" value="1"/>
    </inkml:brush>
  </inkml:definitions>
  <inkml:trace contextRef="#ctx0" brushRef="#br0">0 0 0,'25'0'156,"0"0"-140,0 0-1,0 0 1,26 0-1,-26 0 1,0 0 0,0 0-1,0 0 1,1 0 15,-1 0-15,-25 25-1,25-25 1,0 0-16,0 0 31,0 0-15,0 0 15,1 0-31,-1 0 16,0 0-1,0 0 1,0 0 0,-25 25-1,25-25-15,0 0 32,1 0-17,-1 0 1,0 0-16,-25 26 15,25-26-15,0 0 32,0 0-17,0 0-15,1 0 16,-1 0 31,0 0-16,0 0-15,0 0 15,0 0-15,1 0-1,-1 0 1,0 0 46,0 0-30,0 0 14,0 0-14</inkml:trace>
</inkml:ink>
</file>

<file path=ppt/ink/ink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7.64706" units="1/cm"/>
          <inkml:channelProperty channel="Y" name="resolution" value="37.24138" units="1/cm"/>
          <inkml:channelProperty channel="T" name="resolution" value="1" units="1/dev"/>
        </inkml:channelProperties>
      </inkml:inkSource>
      <inkml:timestamp xml:id="ts0" timeString="2019-11-21T10:31:44.312"/>
    </inkml:context>
    <inkml:brush xml:id="br0">
      <inkml:brushProperty name="width" value="0.26667" units="cm"/>
      <inkml:brushProperty name="height" value="0.53333" units="cm"/>
      <inkml:brushProperty name="color" value="#FFFF00"/>
      <inkml:brushProperty name="tip" value="rectangle"/>
      <inkml:brushProperty name="rasterOp" value="maskPen"/>
      <inkml:brushProperty name="fitToCurve" value="1"/>
    </inkml:brush>
  </inkml:definitions>
  <inkml:trace contextRef="#ctx0" brushRef="#br0">-1 0 0,'25'0'172,"25"0"-156,-25 0-16,26 0 15,-1 0-15,0 0 16,0 0-16,1 25 16,-26-25-16,0 0 0,0 0 31,0 0-15,-25 25-1,26-25 1,-1 0-16,0 0 31,0 0-15,0 0-1,0 0 1,0 0 31,1 0 15,-1 0-30,0 0-32,0 0 15,25 0 1,-25 0-16,177 0 31,-177 0-15,0 0 93,0 0-15</inkml:trace>
</inkml:ink>
</file>

<file path=ppt/ink/ink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7.64706" units="1/cm"/>
          <inkml:channelProperty channel="Y" name="resolution" value="37.24138" units="1/cm"/>
          <inkml:channelProperty channel="T" name="resolution" value="1" units="1/dev"/>
        </inkml:channelProperties>
      </inkml:inkSource>
      <inkml:timestamp xml:id="ts0" timeString="2019-11-21T10:31:46.826"/>
    </inkml:context>
    <inkml:brush xml:id="br0">
      <inkml:brushProperty name="width" value="0.26667" units="cm"/>
      <inkml:brushProperty name="height" value="0.53333" units="cm"/>
      <inkml:brushProperty name="color" value="#FFFF00"/>
      <inkml:brushProperty name="tip" value="rectangle"/>
      <inkml:brushProperty name="rasterOp" value="maskPen"/>
      <inkml:brushProperty name="fitToCurve" value="1"/>
    </inkml:brush>
  </inkml:definitions>
  <inkml:trace contextRef="#ctx0" brushRef="#br0">0 0 0,'25'0'218,"0"0"-218,76 0 16,-76 0 0,0 0-1,0 0 1,0 0 0,1 0 15,-1 0-16,0 0 1,0 0 15,0 0-15,0 0-16,0 0 16,-25 25-1,51-25 1,-26 0-16,0 0 15,0 0 1,0 0-16,1 0 31,-1 0-15,0 0 0,0 0-1,-25 25 1,25-25-16,0 0 15,0 0 1,1 0 0,-1 0 15,0 0 0,0 0 63,0 0 281,0 0-344,-25 25-31,25-25 0</inkml:trace>
</inkml:ink>
</file>

<file path=ppt/ink/ink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7.64706" units="1/cm"/>
          <inkml:channelProperty channel="Y" name="resolution" value="37.24138" units="1/cm"/>
          <inkml:channelProperty channel="T" name="resolution" value="1" units="1/dev"/>
        </inkml:channelProperties>
      </inkml:inkSource>
      <inkml:timestamp xml:id="ts0" timeString="2019-11-21T10:31:49.450"/>
    </inkml:context>
    <inkml:brush xml:id="br0">
      <inkml:brushProperty name="width" value="0.26667" units="cm"/>
      <inkml:brushProperty name="height" value="0.53333" units="cm"/>
      <inkml:brushProperty name="color" value="#FFFF00"/>
      <inkml:brushProperty name="tip" value="rectangle"/>
      <inkml:brushProperty name="rasterOp" value="maskPen"/>
      <inkml:brushProperty name="fitToCurve" value="1"/>
    </inkml:brush>
  </inkml:definitions>
  <inkml:trace contextRef="#ctx0" brushRef="#br0">0 102 0,'0'-26'203,"26"26"-187,-1 0-16,-25-25 16,25 25-16,0 0 15,0 0 1,0 0 0,0 0-1,-25-25-15,26 25 16,-1 0-1,0 0 1,0 0 15,0 0 1,0 0-17,1 0-15,-1 0 16,-25-25-1,25 25 1,0 0 0,0 0-16,0 0 15,0 0 1,1 0 0,-1 0-1,0 0 1,0 0 78,0 0-79,0 0 1,0 0-16,1 0 15,-1 0 1,0 0 0,0 0-1,0 0 1,0 0 0,0 0-1,1 0-15,-1 0 16,0 0-1,76 0 1,-76 0 0,0 0 218</inkml:trace>
</inkml:ink>
</file>

<file path=ppt/ink/ink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7.64706" units="1/cm"/>
          <inkml:channelProperty channel="Y" name="resolution" value="37.24138" units="1/cm"/>
          <inkml:channelProperty channel="T" name="resolution" value="1" units="1/dev"/>
        </inkml:channelProperties>
      </inkml:inkSource>
      <inkml:timestamp xml:id="ts0" timeString="2019-11-21T10:31:53.108"/>
    </inkml:context>
    <inkml:brush xml:id="br0">
      <inkml:brushProperty name="width" value="0.26667" units="cm"/>
      <inkml:brushProperty name="height" value="0.53333" units="cm"/>
      <inkml:brushProperty name="color" value="#FFFF00"/>
      <inkml:brushProperty name="tip" value="rectangle"/>
      <inkml:brushProperty name="rasterOp" value="maskPen"/>
      <inkml:brushProperty name="fitToCurve" value="1"/>
    </inkml:brush>
  </inkml:definitions>
  <inkml:trace contextRef="#ctx0" brushRef="#br0">-1 47 0,'25'0'156,"0"0"-140,0 0 0,0 0 15,0 0-15,1 0-1,-1 0 1,0 0-1,0 0 1,25 0-16,-25 0 16,1 0-16,-1 0 15,0 0 1,0 0 0,0 0-1,25 0 1,-24 0-16,74 0 31,-75 0-15,26 0-1,-26 0 1,0 0 0,0 0 15,0-25-31,0 25 15,1 0 1,-1 0 0,0 0-1,0 0 1,0 0 0,0 0-1,0 0-15,1 0 16,-1 0 15,0 0-15,0 0-1,0 0 1,0 0 0,0 0-1,1 0 16,-1 0-31,0 0 16,0 0 0,0 0-1,0 0 1,0 0 0,1 0 15</inkml:trace>
</inkml:ink>
</file>

<file path=ppt/ink/ink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7.64706" units="1/cm"/>
          <inkml:channelProperty channel="Y" name="resolution" value="37.24138" units="1/cm"/>
          <inkml:channelProperty channel="T" name="resolution" value="1" units="1/dev"/>
        </inkml:channelProperties>
      </inkml:inkSource>
      <inkml:timestamp xml:id="ts0" timeString="2019-11-21T10:31:58.354"/>
    </inkml:context>
    <inkml:brush xml:id="br0">
      <inkml:brushProperty name="width" value="0.26667" units="cm"/>
      <inkml:brushProperty name="height" value="0.53333" units="cm"/>
      <inkml:brushProperty name="color" value="#FFFF00"/>
      <inkml:brushProperty name="tip" value="rectangle"/>
      <inkml:brushProperty name="rasterOp" value="maskPen"/>
      <inkml:brushProperty name="fitToCurve" value="1"/>
    </inkml:brush>
  </inkml:definitions>
  <inkml:trace contextRef="#ctx0" brushRef="#br0">-1 1 0,'25'0'203,"25"0"-203,-25 0 16,0 0-1,1 0-15,-1 0 16,0 0 15,0 0 0,0 0-31,0 0 16,0 0 0,1 0-1,-1 0 1,0 0 0,0 0-1,-25 25-15,25-25 16,0 0-16,1 0 15,-1 0 1,0 0 0,0 0-1,0 0 1,0 0 0,0 0-1,1 0 1,-1 0-1,0 0 1,0 0 0,0 0-16,0 0 15,0 0 1,1 0 0,-1 0-1,0 0 1,-25 26-16,25-26 15,0 0 1,0 0-16,0 0 16,1 0-1,-1 0 1,-1 0 0,1 0-16,0 0 15,0 0 16,1 0-15,-1 0 0,25 0-1,-25 0 1,25 0 0,-24 0-1,-1 0-15,0 0 16,0 0-1,0 0 1,0 0 0,0 0-1,1 0-15,-1 0 32,75 0-17,-75 0 1,76 26-1,-76-26-15,0 0 16,1 0 0,-1 0-1,0 0-15,0 0 16,0 0 0,0 0-1,0 0 1,26 0-1,-26 0 1,25 0-16,-25 0 16,0 0 15,1 0-31,-1 0 16,0 0-1,0 0 16,0 0-15,0 0-16,0 0 16,1 0-1,-1 0 1,0 0 0,0 0-1,0 0-15,0 0 16,1 0-1,-1 0 1,0 0 0,0 0 15,0 0-15,0 0-1,26 0 1,-26 0-1,75 0 1,-75 0-16,1 0 16,-1 0-1,0 0-15,0 0 16,0 0 0,0 0-1,1 0 1,-26 25-1,25-25-15,0 0 32,0 25-17,0-25-15,0 0 16,-1 0 0,2 0-1,-1 0 1,0 25-1,0-25-15,0 0 47,0 0-31,0 0 0,1 26-1,-1-26 1,0 0-1,0 25 1,0-25 0,0 0-1,0 0 1,1 0 0,-1 0-1,0 0 1,0 0-1,0 0 1,-25 26 0,25-26-1,1 0 1,-1 0 0,0 0-1,0 0 1,0 0-1,0 0 1,0 0 0,1 0-1,-1 0 1,0 0 15,0 0-31,0 0 31,0 0-15,0 0 0,1 0-16,-1 0 15,0 0-15,0 0 16,0 0 0,0 0 62,0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1A5B90-FA26-4084-963C-90193A7EFA84}" type="datetimeFigureOut">
              <a:rPr lang="en-GB" smtClean="0"/>
              <a:t>23/11/2020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56502A-D4D1-4B0E-837C-9E233A8001C0}" type="slidenum">
              <a:rPr lang="en-GB" smtClean="0"/>
              <a:t>‹#›</a:t>
            </a:fld>
            <a:endParaRPr lang="en-GB"/>
          </a:p>
        </p:txBody>
      </p:sp>
    </p:spTree>
    <p:extLst>
      <p:ext uri="{BB962C8B-B14F-4D97-AF65-F5344CB8AC3E}">
        <p14:creationId xmlns:p14="http://schemas.microsoft.com/office/powerpoint/2010/main" val="3129852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83C38D7-BF65-455E-A995-F9155D793FB3}" type="slidenum">
              <a:rPr lang="en-GB" smtClean="0"/>
              <a:t>4</a:t>
            </a:fld>
            <a:endParaRPr lang="en-GB"/>
          </a:p>
        </p:txBody>
      </p:sp>
    </p:spTree>
    <p:extLst>
      <p:ext uri="{BB962C8B-B14F-4D97-AF65-F5344CB8AC3E}">
        <p14:creationId xmlns:p14="http://schemas.microsoft.com/office/powerpoint/2010/main" val="3121026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Consequences</a:t>
            </a:r>
            <a:r>
              <a:rPr lang="en-GB" baseline="0" dirty="0"/>
              <a:t> on the final chapter – focus on the final image.  Each group has one word or phrase : wire, rubbish, lost, childhood, fantasy, drive, supposed to be.  On a white board:  to write one sentence of analysis.  Compare to slide.  15 mins</a:t>
            </a:r>
            <a:endParaRPr lang="en-GB" dirty="0"/>
          </a:p>
        </p:txBody>
      </p:sp>
      <p:sp>
        <p:nvSpPr>
          <p:cNvPr id="4" name="Slide Number Placeholder 3"/>
          <p:cNvSpPr>
            <a:spLocks noGrp="1"/>
          </p:cNvSpPr>
          <p:nvPr>
            <p:ph type="sldNum" sz="quarter" idx="10"/>
          </p:nvPr>
        </p:nvSpPr>
        <p:spPr/>
        <p:txBody>
          <a:bodyPr/>
          <a:lstStyle/>
          <a:p>
            <a:fld id="{683C38D7-BF65-455E-A995-F9155D793FB3}" type="slidenum">
              <a:rPr lang="en-GB" smtClean="0"/>
              <a:t>8</a:t>
            </a:fld>
            <a:endParaRPr lang="en-GB"/>
          </a:p>
        </p:txBody>
      </p:sp>
    </p:spTree>
    <p:extLst>
      <p:ext uri="{BB962C8B-B14F-4D97-AF65-F5344CB8AC3E}">
        <p14:creationId xmlns:p14="http://schemas.microsoft.com/office/powerpoint/2010/main" val="18340607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Ideas on board, compared to this slide.  10 mins.  Half the class to find evidence that the clones</a:t>
            </a:r>
            <a:r>
              <a:rPr lang="en-GB" baseline="0" dirty="0"/>
              <a:t> are “less than human” (limited vocabulary, limited sense of causality; limited memory; limited emotional intelligence) – half to find evidence that they embody the characteristics on the board.  Run a down-the-table debate.  15 mins</a:t>
            </a:r>
            <a:endParaRPr lang="en-GB" dirty="0"/>
          </a:p>
        </p:txBody>
      </p:sp>
      <p:sp>
        <p:nvSpPr>
          <p:cNvPr id="4" name="Slide Number Placeholder 3"/>
          <p:cNvSpPr>
            <a:spLocks noGrp="1"/>
          </p:cNvSpPr>
          <p:nvPr>
            <p:ph type="sldNum" sz="quarter" idx="10"/>
          </p:nvPr>
        </p:nvSpPr>
        <p:spPr/>
        <p:txBody>
          <a:bodyPr/>
          <a:lstStyle/>
          <a:p>
            <a:fld id="{683C38D7-BF65-455E-A995-F9155D793FB3}" type="slidenum">
              <a:rPr lang="en-GB" smtClean="0"/>
              <a:t>17</a:t>
            </a:fld>
            <a:endParaRPr lang="en-GB"/>
          </a:p>
        </p:txBody>
      </p:sp>
    </p:spTree>
    <p:extLst>
      <p:ext uri="{BB962C8B-B14F-4D97-AF65-F5344CB8AC3E}">
        <p14:creationId xmlns:p14="http://schemas.microsoft.com/office/powerpoint/2010/main" val="32882909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Discussion in small groups or</a:t>
            </a:r>
            <a:r>
              <a:rPr lang="en-GB" baseline="0" dirty="0"/>
              <a:t> pairs – sorting these into the two novels.  Context discussion.  15 mins</a:t>
            </a:r>
            <a:endParaRPr lang="en-GB" dirty="0"/>
          </a:p>
        </p:txBody>
      </p:sp>
      <p:sp>
        <p:nvSpPr>
          <p:cNvPr id="4" name="Slide Number Placeholder 3"/>
          <p:cNvSpPr>
            <a:spLocks noGrp="1"/>
          </p:cNvSpPr>
          <p:nvPr>
            <p:ph type="sldNum" sz="quarter" idx="10"/>
          </p:nvPr>
        </p:nvSpPr>
        <p:spPr/>
        <p:txBody>
          <a:bodyPr/>
          <a:lstStyle/>
          <a:p>
            <a:fld id="{683C38D7-BF65-455E-A995-F9155D793FB3}" type="slidenum">
              <a:rPr lang="en-GB" smtClean="0"/>
              <a:t>18</a:t>
            </a:fld>
            <a:endParaRPr lang="en-GB"/>
          </a:p>
        </p:txBody>
      </p:sp>
    </p:spTree>
    <p:extLst>
      <p:ext uri="{BB962C8B-B14F-4D97-AF65-F5344CB8AC3E}">
        <p14:creationId xmlns:p14="http://schemas.microsoft.com/office/powerpoint/2010/main" val="38800680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Three similarities between</a:t>
            </a:r>
            <a:r>
              <a:rPr lang="en-GB" baseline="0" dirty="0"/>
              <a:t> them – what has happened prior to this?  What is the setting?  What symbols are featured?  Discuss.  Compare to slide.   20 mins</a:t>
            </a:r>
            <a:endParaRPr lang="en-GB" dirty="0"/>
          </a:p>
        </p:txBody>
      </p:sp>
      <p:sp>
        <p:nvSpPr>
          <p:cNvPr id="4" name="Slide Number Placeholder 3"/>
          <p:cNvSpPr>
            <a:spLocks noGrp="1"/>
          </p:cNvSpPr>
          <p:nvPr>
            <p:ph type="sldNum" sz="quarter" idx="10"/>
          </p:nvPr>
        </p:nvSpPr>
        <p:spPr/>
        <p:txBody>
          <a:bodyPr/>
          <a:lstStyle/>
          <a:p>
            <a:fld id="{683C38D7-BF65-455E-A995-F9155D793FB3}" type="slidenum">
              <a:rPr lang="en-GB" smtClean="0"/>
              <a:t>19</a:t>
            </a:fld>
            <a:endParaRPr lang="en-GB"/>
          </a:p>
        </p:txBody>
      </p:sp>
    </p:spTree>
    <p:extLst>
      <p:ext uri="{BB962C8B-B14F-4D97-AF65-F5344CB8AC3E}">
        <p14:creationId xmlns:p14="http://schemas.microsoft.com/office/powerpoint/2010/main" val="8303347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time:  purple</a:t>
            </a:r>
            <a:r>
              <a:rPr lang="en-GB" baseline="0" dirty="0"/>
              <a:t> card exercise.  20 mins</a:t>
            </a:r>
            <a:endParaRPr lang="en-GB" dirty="0"/>
          </a:p>
        </p:txBody>
      </p:sp>
      <p:sp>
        <p:nvSpPr>
          <p:cNvPr id="4" name="Slide Number Placeholder 3"/>
          <p:cNvSpPr>
            <a:spLocks noGrp="1"/>
          </p:cNvSpPr>
          <p:nvPr>
            <p:ph type="sldNum" sz="quarter" idx="10"/>
          </p:nvPr>
        </p:nvSpPr>
        <p:spPr/>
        <p:txBody>
          <a:bodyPr/>
          <a:lstStyle/>
          <a:p>
            <a:fld id="{683C38D7-BF65-455E-A995-F9155D793FB3}" type="slidenum">
              <a:rPr lang="en-GB" smtClean="0"/>
              <a:t>20</a:t>
            </a:fld>
            <a:endParaRPr lang="en-GB"/>
          </a:p>
        </p:txBody>
      </p:sp>
    </p:spTree>
    <p:extLst>
      <p:ext uri="{BB962C8B-B14F-4D97-AF65-F5344CB8AC3E}">
        <p14:creationId xmlns:p14="http://schemas.microsoft.com/office/powerpoint/2010/main" val="13155262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D0EF29F-56B9-4D52-85A1-2650BA4FF649}" type="datetimeFigureOut">
              <a:rPr lang="en-GB" smtClean="0"/>
              <a:t>23/11/2020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877A85-29C6-46D4-BC2D-C17247351F10}" type="slidenum">
              <a:rPr lang="en-GB" smtClean="0"/>
              <a:t>‹#›</a:t>
            </a:fld>
            <a:endParaRPr lang="en-GB"/>
          </a:p>
        </p:txBody>
      </p:sp>
    </p:spTree>
    <p:extLst>
      <p:ext uri="{BB962C8B-B14F-4D97-AF65-F5344CB8AC3E}">
        <p14:creationId xmlns:p14="http://schemas.microsoft.com/office/powerpoint/2010/main" val="234833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D0EF29F-56B9-4D52-85A1-2650BA4FF649}" type="datetimeFigureOut">
              <a:rPr lang="en-GB" smtClean="0"/>
              <a:t>23/11/2020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877A85-29C6-46D4-BC2D-C17247351F10}" type="slidenum">
              <a:rPr lang="en-GB" smtClean="0"/>
              <a:t>‹#›</a:t>
            </a:fld>
            <a:endParaRPr lang="en-GB"/>
          </a:p>
        </p:txBody>
      </p:sp>
    </p:spTree>
    <p:extLst>
      <p:ext uri="{BB962C8B-B14F-4D97-AF65-F5344CB8AC3E}">
        <p14:creationId xmlns:p14="http://schemas.microsoft.com/office/powerpoint/2010/main" val="109984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D0EF29F-56B9-4D52-85A1-2650BA4FF649}" type="datetimeFigureOut">
              <a:rPr lang="en-GB" smtClean="0"/>
              <a:t>23/11/2020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877A85-29C6-46D4-BC2D-C17247351F10}" type="slidenum">
              <a:rPr lang="en-GB" smtClean="0"/>
              <a:t>‹#›</a:t>
            </a:fld>
            <a:endParaRPr lang="en-GB"/>
          </a:p>
        </p:txBody>
      </p:sp>
    </p:spTree>
    <p:extLst>
      <p:ext uri="{BB962C8B-B14F-4D97-AF65-F5344CB8AC3E}">
        <p14:creationId xmlns:p14="http://schemas.microsoft.com/office/powerpoint/2010/main" val="4118613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D0EF29F-56B9-4D52-85A1-2650BA4FF649}" type="datetimeFigureOut">
              <a:rPr lang="en-GB" smtClean="0"/>
              <a:t>23/11/2020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877A85-29C6-46D4-BC2D-C17247351F10}" type="slidenum">
              <a:rPr lang="en-GB" smtClean="0"/>
              <a:t>‹#›</a:t>
            </a:fld>
            <a:endParaRPr lang="en-GB"/>
          </a:p>
        </p:txBody>
      </p:sp>
    </p:spTree>
    <p:extLst>
      <p:ext uri="{BB962C8B-B14F-4D97-AF65-F5344CB8AC3E}">
        <p14:creationId xmlns:p14="http://schemas.microsoft.com/office/powerpoint/2010/main" val="283339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0EF29F-56B9-4D52-85A1-2650BA4FF649}" type="datetimeFigureOut">
              <a:rPr lang="en-GB" smtClean="0"/>
              <a:t>23/11/2020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877A85-29C6-46D4-BC2D-C17247351F10}" type="slidenum">
              <a:rPr lang="en-GB" smtClean="0"/>
              <a:t>‹#›</a:t>
            </a:fld>
            <a:endParaRPr lang="en-GB"/>
          </a:p>
        </p:txBody>
      </p:sp>
    </p:spTree>
    <p:extLst>
      <p:ext uri="{BB962C8B-B14F-4D97-AF65-F5344CB8AC3E}">
        <p14:creationId xmlns:p14="http://schemas.microsoft.com/office/powerpoint/2010/main" val="4228752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D0EF29F-56B9-4D52-85A1-2650BA4FF649}" type="datetimeFigureOut">
              <a:rPr lang="en-GB" smtClean="0"/>
              <a:t>23/11/2020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3877A85-29C6-46D4-BC2D-C17247351F10}" type="slidenum">
              <a:rPr lang="en-GB" smtClean="0"/>
              <a:t>‹#›</a:t>
            </a:fld>
            <a:endParaRPr lang="en-GB"/>
          </a:p>
        </p:txBody>
      </p:sp>
    </p:spTree>
    <p:extLst>
      <p:ext uri="{BB962C8B-B14F-4D97-AF65-F5344CB8AC3E}">
        <p14:creationId xmlns:p14="http://schemas.microsoft.com/office/powerpoint/2010/main" val="3166849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D0EF29F-56B9-4D52-85A1-2650BA4FF649}" type="datetimeFigureOut">
              <a:rPr lang="en-GB" smtClean="0"/>
              <a:t>23/11/2020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3877A85-29C6-46D4-BC2D-C17247351F10}" type="slidenum">
              <a:rPr lang="en-GB" smtClean="0"/>
              <a:t>‹#›</a:t>
            </a:fld>
            <a:endParaRPr lang="en-GB"/>
          </a:p>
        </p:txBody>
      </p:sp>
    </p:spTree>
    <p:extLst>
      <p:ext uri="{BB962C8B-B14F-4D97-AF65-F5344CB8AC3E}">
        <p14:creationId xmlns:p14="http://schemas.microsoft.com/office/powerpoint/2010/main" val="327705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D0EF29F-56B9-4D52-85A1-2650BA4FF649}" type="datetimeFigureOut">
              <a:rPr lang="en-GB" smtClean="0"/>
              <a:t>23/11/2020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3877A85-29C6-46D4-BC2D-C17247351F10}" type="slidenum">
              <a:rPr lang="en-GB" smtClean="0"/>
              <a:t>‹#›</a:t>
            </a:fld>
            <a:endParaRPr lang="en-GB"/>
          </a:p>
        </p:txBody>
      </p:sp>
    </p:spTree>
    <p:extLst>
      <p:ext uri="{BB962C8B-B14F-4D97-AF65-F5344CB8AC3E}">
        <p14:creationId xmlns:p14="http://schemas.microsoft.com/office/powerpoint/2010/main" val="1252068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0EF29F-56B9-4D52-85A1-2650BA4FF649}" type="datetimeFigureOut">
              <a:rPr lang="en-GB" smtClean="0"/>
              <a:t>23/11/2020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3877A85-29C6-46D4-BC2D-C17247351F10}" type="slidenum">
              <a:rPr lang="en-GB" smtClean="0"/>
              <a:t>‹#›</a:t>
            </a:fld>
            <a:endParaRPr lang="en-GB"/>
          </a:p>
        </p:txBody>
      </p:sp>
    </p:spTree>
    <p:extLst>
      <p:ext uri="{BB962C8B-B14F-4D97-AF65-F5344CB8AC3E}">
        <p14:creationId xmlns:p14="http://schemas.microsoft.com/office/powerpoint/2010/main" val="2420538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0EF29F-56B9-4D52-85A1-2650BA4FF649}" type="datetimeFigureOut">
              <a:rPr lang="en-GB" smtClean="0"/>
              <a:t>23/11/2020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3877A85-29C6-46D4-BC2D-C17247351F10}" type="slidenum">
              <a:rPr lang="en-GB" smtClean="0"/>
              <a:t>‹#›</a:t>
            </a:fld>
            <a:endParaRPr lang="en-GB"/>
          </a:p>
        </p:txBody>
      </p:sp>
    </p:spTree>
    <p:extLst>
      <p:ext uri="{BB962C8B-B14F-4D97-AF65-F5344CB8AC3E}">
        <p14:creationId xmlns:p14="http://schemas.microsoft.com/office/powerpoint/2010/main" val="1432149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0EF29F-56B9-4D52-85A1-2650BA4FF649}" type="datetimeFigureOut">
              <a:rPr lang="en-GB" smtClean="0"/>
              <a:t>23/11/2020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3877A85-29C6-46D4-BC2D-C17247351F10}" type="slidenum">
              <a:rPr lang="en-GB" smtClean="0"/>
              <a:t>‹#›</a:t>
            </a:fld>
            <a:endParaRPr lang="en-GB"/>
          </a:p>
        </p:txBody>
      </p:sp>
    </p:spTree>
    <p:extLst>
      <p:ext uri="{BB962C8B-B14F-4D97-AF65-F5344CB8AC3E}">
        <p14:creationId xmlns:p14="http://schemas.microsoft.com/office/powerpoint/2010/main" val="2242992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0EF29F-56B9-4D52-85A1-2650BA4FF649}" type="datetimeFigureOut">
              <a:rPr lang="en-GB" smtClean="0"/>
              <a:t>23/11/2020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877A85-29C6-46D4-BC2D-C17247351F10}" type="slidenum">
              <a:rPr lang="en-GB" smtClean="0"/>
              <a:t>‹#›</a:t>
            </a:fld>
            <a:endParaRPr lang="en-GB"/>
          </a:p>
        </p:txBody>
      </p:sp>
    </p:spTree>
    <p:extLst>
      <p:ext uri="{BB962C8B-B14F-4D97-AF65-F5344CB8AC3E}">
        <p14:creationId xmlns:p14="http://schemas.microsoft.com/office/powerpoint/2010/main" val="3806110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7.emf"/><Relationship Id="rId13" Type="http://schemas.openxmlformats.org/officeDocument/2006/relationships/customXml" Target="../ink/ink6.xml"/><Relationship Id="rId3" Type="http://schemas.openxmlformats.org/officeDocument/2006/relationships/customXml" Target="../ink/ink1.xml"/><Relationship Id="rId7" Type="http://schemas.openxmlformats.org/officeDocument/2006/relationships/customXml" Target="../ink/ink3.xml"/><Relationship Id="rId12" Type="http://schemas.openxmlformats.org/officeDocument/2006/relationships/image" Target="../media/image9.emf"/><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6.emf"/><Relationship Id="rId11" Type="http://schemas.openxmlformats.org/officeDocument/2006/relationships/customXml" Target="../ink/ink5.xml"/><Relationship Id="rId5" Type="http://schemas.openxmlformats.org/officeDocument/2006/relationships/customXml" Target="../ink/ink2.xml"/><Relationship Id="rId10" Type="http://schemas.openxmlformats.org/officeDocument/2006/relationships/image" Target="../media/image8.emf"/><Relationship Id="rId4" Type="http://schemas.openxmlformats.org/officeDocument/2006/relationships/image" Target="../media/image5.emf"/><Relationship Id="rId9" Type="http://schemas.openxmlformats.org/officeDocument/2006/relationships/customXml" Target="../ink/ink4.xml"/><Relationship Id="rId14" Type="http://schemas.openxmlformats.org/officeDocument/2006/relationships/image" Target="../media/image10.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Finishing </a:t>
            </a:r>
            <a:r>
              <a:rPr lang="en-GB" i="1" dirty="0"/>
              <a:t>Never Let Me Go</a:t>
            </a:r>
          </a:p>
        </p:txBody>
      </p:sp>
      <p:sp>
        <p:nvSpPr>
          <p:cNvPr id="3" name="Subtitle 2"/>
          <p:cNvSpPr>
            <a:spLocks noGrp="1"/>
          </p:cNvSpPr>
          <p:nvPr>
            <p:ph type="subTitle" idx="1"/>
          </p:nvPr>
        </p:nvSpPr>
        <p:spPr/>
        <p:txBody>
          <a:bodyPr/>
          <a:lstStyle/>
          <a:p>
            <a:r>
              <a:rPr lang="en-GB" dirty="0"/>
              <a:t>What Makes Us Human?</a:t>
            </a:r>
          </a:p>
        </p:txBody>
      </p:sp>
      <p:pic>
        <p:nvPicPr>
          <p:cNvPr id="4" name="Picture 3"/>
          <p:cNvPicPr>
            <a:picLocks noChangeAspect="1"/>
          </p:cNvPicPr>
          <p:nvPr/>
        </p:nvPicPr>
        <p:blipFill>
          <a:blip r:embed="rId2"/>
          <a:stretch>
            <a:fillRect/>
          </a:stretch>
        </p:blipFill>
        <p:spPr>
          <a:xfrm>
            <a:off x="3251306" y="4119184"/>
            <a:ext cx="5628160" cy="2461382"/>
          </a:xfrm>
          <a:prstGeom prst="rect">
            <a:avLst/>
          </a:prstGeom>
        </p:spPr>
      </p:pic>
    </p:spTree>
    <p:extLst>
      <p:ext uri="{BB962C8B-B14F-4D97-AF65-F5344CB8AC3E}">
        <p14:creationId xmlns:p14="http://schemas.microsoft.com/office/powerpoint/2010/main" val="18304558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Reminder….</a:t>
            </a:r>
            <a:endParaRPr lang="en-GB" dirty="0"/>
          </a:p>
        </p:txBody>
      </p:sp>
      <p:pic>
        <p:nvPicPr>
          <p:cNvPr id="4" name="Content Placeholder 3"/>
          <p:cNvPicPr>
            <a:picLocks noGrp="1" noChangeAspect="1"/>
          </p:cNvPicPr>
          <p:nvPr>
            <p:ph idx="1"/>
          </p:nvPr>
        </p:nvPicPr>
        <p:blipFill>
          <a:blip r:embed="rId2"/>
          <a:stretch>
            <a:fillRect/>
          </a:stretch>
        </p:blipFill>
        <p:spPr>
          <a:xfrm>
            <a:off x="2525917" y="1768500"/>
            <a:ext cx="7493582" cy="4686621"/>
          </a:xfrm>
          <a:prstGeom prst="rect">
            <a:avLst/>
          </a:prstGeom>
        </p:spPr>
      </p:pic>
    </p:spTree>
    <p:extLst>
      <p:ext uri="{BB962C8B-B14F-4D97-AF65-F5344CB8AC3E}">
        <p14:creationId xmlns:p14="http://schemas.microsoft.com/office/powerpoint/2010/main" val="14948448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Reminder of the </a:t>
            </a:r>
            <a:r>
              <a:rPr lang="en-GB" dirty="0" err="1" smtClean="0"/>
              <a:t>Aos</a:t>
            </a:r>
            <a:r>
              <a:rPr lang="en-GB" dirty="0" smtClean="0"/>
              <a:t>:</a:t>
            </a:r>
            <a:endParaRPr lang="en-GB" dirty="0"/>
          </a:p>
        </p:txBody>
      </p:sp>
      <p:sp>
        <p:nvSpPr>
          <p:cNvPr id="3" name="Content Placeholder 2"/>
          <p:cNvSpPr>
            <a:spLocks noGrp="1"/>
          </p:cNvSpPr>
          <p:nvPr>
            <p:ph idx="1"/>
          </p:nvPr>
        </p:nvSpPr>
        <p:spPr/>
        <p:txBody>
          <a:bodyPr/>
          <a:lstStyle/>
          <a:p>
            <a:r>
              <a:rPr lang="en-GB" dirty="0">
                <a:solidFill>
                  <a:srgbClr val="0070C0"/>
                </a:solidFill>
              </a:rPr>
              <a:t>AO1</a:t>
            </a:r>
            <a:r>
              <a:rPr lang="en-GB" dirty="0"/>
              <a:t> Articulate informed, personal and creative responses to literary texts, using associated concepts and terminology, and coherent, accurate written expression </a:t>
            </a:r>
            <a:r>
              <a:rPr lang="en-GB" dirty="0" smtClean="0">
                <a:solidFill>
                  <a:srgbClr val="FF0000"/>
                </a:solidFill>
              </a:rPr>
              <a:t>WRITING</a:t>
            </a:r>
            <a:endParaRPr lang="en-GB" dirty="0">
              <a:solidFill>
                <a:srgbClr val="FF0000"/>
              </a:solidFill>
            </a:endParaRPr>
          </a:p>
          <a:p>
            <a:r>
              <a:rPr lang="en-GB" dirty="0">
                <a:solidFill>
                  <a:srgbClr val="0070C0"/>
                </a:solidFill>
              </a:rPr>
              <a:t>AO2 </a:t>
            </a:r>
            <a:r>
              <a:rPr lang="en-GB" dirty="0"/>
              <a:t>Analyse ways in which meanings are shaped in literary texts </a:t>
            </a:r>
            <a:r>
              <a:rPr lang="en-GB" dirty="0" smtClean="0">
                <a:solidFill>
                  <a:srgbClr val="FF0000"/>
                </a:solidFill>
              </a:rPr>
              <a:t>ANALYSIS</a:t>
            </a:r>
            <a:endParaRPr lang="en-GB" dirty="0">
              <a:solidFill>
                <a:srgbClr val="FF0000"/>
              </a:solidFill>
            </a:endParaRPr>
          </a:p>
          <a:p>
            <a:r>
              <a:rPr lang="en-GB" dirty="0">
                <a:solidFill>
                  <a:srgbClr val="0070C0"/>
                </a:solidFill>
              </a:rPr>
              <a:t>AO3 </a:t>
            </a:r>
            <a:r>
              <a:rPr lang="en-GB" dirty="0"/>
              <a:t>Demonstrate understanding of the significance and </a:t>
            </a:r>
            <a:r>
              <a:rPr lang="en-GB" dirty="0" smtClean="0"/>
              <a:t>influence </a:t>
            </a:r>
            <a:r>
              <a:rPr lang="en-GB" dirty="0"/>
              <a:t>of the contexts in which literary texts are written and received </a:t>
            </a:r>
            <a:r>
              <a:rPr lang="en-GB" dirty="0" smtClean="0">
                <a:solidFill>
                  <a:srgbClr val="FF0000"/>
                </a:solidFill>
              </a:rPr>
              <a:t>CONTEXT</a:t>
            </a:r>
            <a:endParaRPr lang="en-GB" dirty="0">
              <a:solidFill>
                <a:srgbClr val="FF0000"/>
              </a:solidFill>
            </a:endParaRPr>
          </a:p>
          <a:p>
            <a:r>
              <a:rPr lang="en-GB" dirty="0">
                <a:solidFill>
                  <a:srgbClr val="0070C0"/>
                </a:solidFill>
              </a:rPr>
              <a:t>AO4</a:t>
            </a:r>
            <a:r>
              <a:rPr lang="en-GB" dirty="0"/>
              <a:t> Explore connections across literary texts </a:t>
            </a:r>
            <a:r>
              <a:rPr lang="en-GB" dirty="0" smtClean="0">
                <a:solidFill>
                  <a:srgbClr val="FF0000"/>
                </a:solidFill>
              </a:rPr>
              <a:t>CONNECTIONS</a:t>
            </a:r>
            <a:endParaRPr lang="en-GB" dirty="0">
              <a:solidFill>
                <a:srgbClr val="FF0000"/>
              </a:solidFill>
            </a:endParaRPr>
          </a:p>
          <a:p>
            <a:endParaRPr lang="en-GB" dirty="0"/>
          </a:p>
        </p:txBody>
      </p:sp>
    </p:spTree>
    <p:extLst>
      <p:ext uri="{BB962C8B-B14F-4D97-AF65-F5344CB8AC3E}">
        <p14:creationId xmlns:p14="http://schemas.microsoft.com/office/powerpoint/2010/main" val="727093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Note the weightings…..</a:t>
            </a:r>
            <a:endParaRPr lang="en-GB" dirty="0"/>
          </a:p>
        </p:txBody>
      </p:sp>
      <p:pic>
        <p:nvPicPr>
          <p:cNvPr id="4" name="Content Placeholder 3"/>
          <p:cNvPicPr>
            <a:picLocks noGrp="1" noChangeAspect="1"/>
          </p:cNvPicPr>
          <p:nvPr>
            <p:ph idx="1"/>
          </p:nvPr>
        </p:nvPicPr>
        <p:blipFill>
          <a:blip r:embed="rId2"/>
          <a:stretch>
            <a:fillRect/>
          </a:stretch>
        </p:blipFill>
        <p:spPr>
          <a:xfrm>
            <a:off x="994921" y="2616451"/>
            <a:ext cx="10042256" cy="1942056"/>
          </a:xfrm>
          <a:prstGeom prst="rect">
            <a:avLst/>
          </a:prstGeom>
        </p:spPr>
      </p:pic>
      <mc:AlternateContent xmlns:mc="http://schemas.openxmlformats.org/markup-compatibility/2006" xmlns:p14="http://schemas.microsoft.com/office/powerpoint/2010/main">
        <mc:Choice Requires="p14">
          <p:contentPart p14:bwMode="auto" r:id="rId3">
            <p14:nvContentPartPr>
              <p14:cNvPr id="5" name="Ink 4"/>
              <p14:cNvContentPartPr/>
              <p14:nvPr/>
            </p14:nvContentPartPr>
            <p14:xfrm>
              <a:off x="3983571" y="4345624"/>
              <a:ext cx="389160" cy="28440"/>
            </p14:xfrm>
          </p:contentPart>
        </mc:Choice>
        <mc:Fallback xmlns="">
          <p:pic>
            <p:nvPicPr>
              <p:cNvPr id="5" name="Ink 4"/>
              <p:cNvPicPr/>
              <p:nvPr/>
            </p:nvPicPr>
            <p:blipFill>
              <a:blip r:embed="rId4"/>
              <a:stretch>
                <a:fillRect/>
              </a:stretch>
            </p:blipFill>
            <p:spPr>
              <a:xfrm>
                <a:off x="3935691" y="4249504"/>
                <a:ext cx="485280" cy="22032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6" name="Ink 5"/>
              <p14:cNvContentPartPr/>
              <p14:nvPr/>
            </p14:nvContentPartPr>
            <p14:xfrm>
              <a:off x="5070411" y="4318624"/>
              <a:ext cx="389160" cy="28080"/>
            </p14:xfrm>
          </p:contentPart>
        </mc:Choice>
        <mc:Fallback xmlns="">
          <p:pic>
            <p:nvPicPr>
              <p:cNvPr id="6" name="Ink 5"/>
              <p:cNvPicPr/>
              <p:nvPr/>
            </p:nvPicPr>
            <p:blipFill>
              <a:blip r:embed="rId6"/>
              <a:stretch>
                <a:fillRect/>
              </a:stretch>
            </p:blipFill>
            <p:spPr>
              <a:xfrm>
                <a:off x="5022171" y="4222504"/>
                <a:ext cx="485280" cy="22032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7" name="Ink 6"/>
              <p14:cNvContentPartPr/>
              <p14:nvPr/>
            </p14:nvContentPartPr>
            <p14:xfrm>
              <a:off x="6183531" y="4318624"/>
              <a:ext cx="334800" cy="27360"/>
            </p14:xfrm>
          </p:contentPart>
        </mc:Choice>
        <mc:Fallback xmlns="">
          <p:pic>
            <p:nvPicPr>
              <p:cNvPr id="7" name="Ink 6"/>
              <p:cNvPicPr/>
              <p:nvPr/>
            </p:nvPicPr>
            <p:blipFill>
              <a:blip r:embed="rId8"/>
              <a:stretch>
                <a:fillRect/>
              </a:stretch>
            </p:blipFill>
            <p:spPr>
              <a:xfrm>
                <a:off x="6135651" y="4222504"/>
                <a:ext cx="430920" cy="2196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8" name="Ink 7"/>
              <p14:cNvContentPartPr/>
              <p14:nvPr/>
            </p14:nvContentPartPr>
            <p14:xfrm>
              <a:off x="7188291" y="4336264"/>
              <a:ext cx="389880" cy="37440"/>
            </p14:xfrm>
          </p:contentPart>
        </mc:Choice>
        <mc:Fallback xmlns="">
          <p:pic>
            <p:nvPicPr>
              <p:cNvPr id="8" name="Ink 7"/>
              <p:cNvPicPr/>
              <p:nvPr/>
            </p:nvPicPr>
            <p:blipFill>
              <a:blip r:embed="rId10"/>
              <a:stretch>
                <a:fillRect/>
              </a:stretch>
            </p:blipFill>
            <p:spPr>
              <a:xfrm>
                <a:off x="7140411" y="4240144"/>
                <a:ext cx="485640" cy="22932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9" name="Ink 8"/>
              <p14:cNvContentPartPr/>
              <p14:nvPr/>
            </p14:nvContentPartPr>
            <p14:xfrm>
              <a:off x="9760131" y="4319704"/>
              <a:ext cx="488880" cy="22680"/>
            </p14:xfrm>
          </p:contentPart>
        </mc:Choice>
        <mc:Fallback xmlns="">
          <p:pic>
            <p:nvPicPr>
              <p:cNvPr id="9" name="Ink 8"/>
              <p:cNvPicPr/>
              <p:nvPr/>
            </p:nvPicPr>
            <p:blipFill>
              <a:blip r:embed="rId12"/>
              <a:stretch>
                <a:fillRect/>
              </a:stretch>
            </p:blipFill>
            <p:spPr>
              <a:xfrm>
                <a:off x="9711891" y="4223584"/>
                <a:ext cx="585000" cy="21492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0" name="Ink 9"/>
              <p14:cNvContentPartPr/>
              <p14:nvPr/>
            </p14:nvContentPartPr>
            <p14:xfrm>
              <a:off x="1168371" y="4354264"/>
              <a:ext cx="1511280" cy="83880"/>
            </p14:xfrm>
          </p:contentPart>
        </mc:Choice>
        <mc:Fallback xmlns="">
          <p:pic>
            <p:nvPicPr>
              <p:cNvPr id="10" name="Ink 9"/>
              <p:cNvPicPr/>
              <p:nvPr/>
            </p:nvPicPr>
            <p:blipFill>
              <a:blip r:embed="rId14"/>
              <a:stretch>
                <a:fillRect/>
              </a:stretch>
            </p:blipFill>
            <p:spPr>
              <a:xfrm>
                <a:off x="1120131" y="4258504"/>
                <a:ext cx="1607760" cy="275400"/>
              </a:xfrm>
              <a:prstGeom prst="rect">
                <a:avLst/>
              </a:prstGeom>
            </p:spPr>
          </p:pic>
        </mc:Fallback>
      </mc:AlternateContent>
    </p:spTree>
    <p:extLst>
      <p:ext uri="{BB962C8B-B14F-4D97-AF65-F5344CB8AC3E}">
        <p14:creationId xmlns:p14="http://schemas.microsoft.com/office/powerpoint/2010/main" val="28141417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Your task:</a:t>
            </a:r>
            <a:endParaRPr lang="en-GB" dirty="0"/>
          </a:p>
        </p:txBody>
      </p:sp>
      <p:sp>
        <p:nvSpPr>
          <p:cNvPr id="3" name="Content Placeholder 2"/>
          <p:cNvSpPr>
            <a:spLocks noGrp="1"/>
          </p:cNvSpPr>
          <p:nvPr>
            <p:ph idx="1"/>
          </p:nvPr>
        </p:nvSpPr>
        <p:spPr/>
        <p:txBody>
          <a:bodyPr/>
          <a:lstStyle/>
          <a:p>
            <a:r>
              <a:rPr lang="en-GB" sz="4000" dirty="0" smtClean="0"/>
              <a:t>You have an essay to read.</a:t>
            </a:r>
          </a:p>
          <a:p>
            <a:r>
              <a:rPr lang="en-GB" sz="4000" dirty="0" smtClean="0"/>
              <a:t>Each time you see an A0 – identify which one it is.</a:t>
            </a:r>
          </a:p>
          <a:p>
            <a:r>
              <a:rPr lang="en-GB" sz="4000" dirty="0" smtClean="0"/>
              <a:t>Use the mark scheme to decide in what level this essay should be placed.</a:t>
            </a:r>
          </a:p>
          <a:p>
            <a:endParaRPr lang="en-GB" dirty="0"/>
          </a:p>
        </p:txBody>
      </p:sp>
    </p:spTree>
    <p:extLst>
      <p:ext uri="{BB962C8B-B14F-4D97-AF65-F5344CB8AC3E}">
        <p14:creationId xmlns:p14="http://schemas.microsoft.com/office/powerpoint/2010/main" val="15268590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Compare the ways in which the writers of your two chosen texts portray moral choices</a:t>
            </a:r>
            <a:endParaRPr lang="en-GB" dirty="0"/>
          </a:p>
        </p:txBody>
      </p:sp>
      <p:sp>
        <p:nvSpPr>
          <p:cNvPr id="3" name="Content Placeholder 2"/>
          <p:cNvSpPr>
            <a:spLocks noGrp="1"/>
          </p:cNvSpPr>
          <p:nvPr>
            <p:ph idx="1"/>
          </p:nvPr>
        </p:nvSpPr>
        <p:spPr>
          <a:xfrm>
            <a:off x="512233" y="1808691"/>
            <a:ext cx="11167533" cy="5159376"/>
          </a:xfrm>
        </p:spPr>
        <p:txBody>
          <a:bodyPr>
            <a:normAutofit fontScale="62500" lnSpcReduction="20000"/>
          </a:bodyPr>
          <a:lstStyle/>
          <a:p>
            <a:pPr marL="0" indent="0">
              <a:buNone/>
            </a:pPr>
            <a:r>
              <a:rPr lang="en-GB" dirty="0"/>
              <a:t>Both novels portray moral choices as being complex.  In Never Let Me Go, we see a society that fails to accept clones as human, while in Frankenstein, we are given a vision of a scientist disobeying society’s morals.</a:t>
            </a:r>
          </a:p>
          <a:p>
            <a:pPr marL="0" indent="0">
              <a:buNone/>
            </a:pPr>
            <a:r>
              <a:rPr lang="en-GB" dirty="0"/>
              <a:t>In both, we see signs of consequential moral thinking.  In Never Let Me Go, Ishiguro creates the moral dilemma of sacrificing one group’s lives for the benefit of another’s.  Miss Emily remarks:  “their overwhelming concern was that their own children, their spouses, their parents, their friends, did not die from cancer, motor neurone disease, heart disease.”  The novel takes place in a society where consequentialism has taken hold.  This is the view that the most moral choice is that which maximises happiness for the greatest possible good.  In the </a:t>
            </a:r>
            <a:r>
              <a:rPr lang="en-GB" dirty="0" err="1"/>
              <a:t>asyndetic</a:t>
            </a:r>
            <a:r>
              <a:rPr lang="en-GB" dirty="0"/>
              <a:t> list that Miss Emily offers Kathy and Tommy, the number of people, and the number of diseases are emphasised, in order to highlight the benefits made by sacrificing the clones.  Yet, despite this supposed benefit, there is something sinister about how society will seemingly sacrifice anything for its own progress.  Ishiguro has claimed that his novel examines the nature of humanity.  Could that nature be simply self-serving and uncompassionate?  However, he also asks us to consider what our own choice would be.  In alluding to the various diseases now eradicated in the novel’s society, he asks the reader whether they, too, would disregard the lives of the clones in order to save the lives of others.  Meanwhile, in Frankenstein, Walton shows signs of the same moral code.  He claims that “one man’s life or death were but a small price to pay for the acquirement of knowledge which I sought”.  His sense of entitlement is evident:  he would sacrifice another’s life for knowledge.  Walton, like the society in Never Let Me Go, believes that sacrifices are necessary for the greater good.  However, there is a difference.  Ishiguro creates a society motivated by survival, whereas Walton simply desires  knowledge.  It is interesting that he considers another person’s life is available for him “to pay” in his self-driven quest, without realising the only life he has the right to wager is his own.  Shelley appears to be critical of the notion of humanity’s apparently innate disregard for others in the quest for progress.  On a number of occasions she showed her distaste for imperialism, which Walton appears to mirror here.  The creature later describes man’s capacity as “vicious and base” after learning the fate of the indigenous Americans.  There is a clearly a moral conflict between the ideals of progress at whatever cost, and human compassion.</a:t>
            </a:r>
          </a:p>
          <a:p>
            <a:endParaRPr lang="en-GB" dirty="0"/>
          </a:p>
        </p:txBody>
      </p:sp>
    </p:spTree>
    <p:extLst>
      <p:ext uri="{BB962C8B-B14F-4D97-AF65-F5344CB8AC3E}">
        <p14:creationId xmlns:p14="http://schemas.microsoft.com/office/powerpoint/2010/main" val="5698169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838200" y="719667"/>
            <a:ext cx="10515600" cy="5457296"/>
          </a:xfrm>
        </p:spPr>
        <p:txBody>
          <a:bodyPr>
            <a:normAutofit fontScale="62500" lnSpcReduction="20000"/>
          </a:bodyPr>
          <a:lstStyle/>
          <a:p>
            <a:pPr marL="0" indent="0">
              <a:buNone/>
            </a:pPr>
            <a:r>
              <a:rPr lang="en-GB" dirty="0" smtClean="0"/>
              <a:t>Both novels also raise the question of what constitutes a human.  In Never Let Me Go, the society has firmly decided that the clones “were less than human, so it didn’t matter”.  Miss Emily’s choice of words is interesting, as she does not refer to exactly what the clones are, favouring the comparative “less than” human.  This shows that society prefers not to imagine them at all, refusing them even a name.  They are perceived as “shadowy objects”, suggesting the novel’s society is in denial.  Ironically, in the same way that the students are not fully educated about their nature, the wider society actively tries to ignore it.  Perhaps Ishiguro wishes to remind us that moral choices are not clean cut, and can never result in complete resolution.  However, throughout the novel we are presented with proof after proof that the clones are entirely human.  We are given constant narration by Kathy, whose almost childish idiolect (her </a:t>
            </a:r>
            <a:r>
              <a:rPr lang="en-GB" dirty="0" err="1" smtClean="0"/>
              <a:t>cliched</a:t>
            </a:r>
            <a:r>
              <a:rPr lang="en-GB" dirty="0" smtClean="0"/>
              <a:t>, rehearsed introduction “My name is Kathy H” feels more like something she has been taught to say than any indication of identity), and her honest fallacy in this post-modern novel (“This was all a long time ago so I might have some of it wrong”) convey how human she is.  There are no pretences about her writing, just her narrative voice guiding us through her truncated life.  Miss Emily claims that the artwork “prove[d] you had souls at all”.  Kathy’s final artwork – her narrative – proves without a doubt that she is human.  In Frankenstein, we also see a discussion of the creature’s humanity.  He believes himself to be human until he learns of how he is viewed by mankind, when he then to have “the wiliness of a snake, that [he] may sting with its poison.”    He begins to align himself with animalistic imagery, using the snake as an allusion to Satan.  This is no coincidence:  Shelley is immersed in the religious society of the time, the creature has read Milton and knows about religion (even while confusing fiction with fact).  He believes at this point in the novel that he is like the Devil, as is therefore sent to destroy mankind.  This contrasts dramatically with his earlier statement “I ought to be thy Adam”, where he aligns himself with humanity and godliness.  The ambiguity that both Shelley and Ishiguro create about the nature of humanity in the creature and in the clones is central to any discussion about moral choices.  This is seen most poignantly at the moment when Victor makes arguably his second most important moral choice in the novel:  the choice to destroy the female creature.  Tragically, Victor’s repeated denial of the creature’s humanity is finally revoked, describing the female creature as “the living flesh of a human being”.  Thus, he equates the creature with the human form, but after the destruction of the creature’s companion, it is too late to reconcile.</a:t>
            </a:r>
          </a:p>
          <a:p>
            <a:pPr marL="0" indent="0">
              <a:buNone/>
            </a:pPr>
            <a:endParaRPr lang="en-GB" dirty="0"/>
          </a:p>
        </p:txBody>
      </p:sp>
    </p:spTree>
    <p:extLst>
      <p:ext uri="{BB962C8B-B14F-4D97-AF65-F5344CB8AC3E}">
        <p14:creationId xmlns:p14="http://schemas.microsoft.com/office/powerpoint/2010/main" val="27462670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567267" y="982133"/>
            <a:ext cx="10786533" cy="5435600"/>
          </a:xfrm>
        </p:spPr>
        <p:txBody>
          <a:bodyPr>
            <a:normAutofit fontScale="62500" lnSpcReduction="20000"/>
          </a:bodyPr>
          <a:lstStyle/>
          <a:p>
            <a:pPr marL="0" indent="0">
              <a:buNone/>
            </a:pPr>
            <a:r>
              <a:rPr lang="en-GB" dirty="0" smtClean="0"/>
              <a:t>Central, too, to both novels, is the moral choices that are made about the upbringing of the creations.  The clones live under a strict authority in which they are “told and not told”, and this apparent oxymoron serves to show the immorality of hiding the truth from these children.  The Guardians believe it to be a form of benevolence, and Miss Emily uses the verbs “sheltering” and “protect” to describe the way in which they kept the truth from the clones.  In order to do this, they invent a sociolect of “carers” “donations” “completion” to help to obscure the reality.  The clones, taught didactically to accept what they are told, use this sociolect, neglecting to question either the meanings behind the worlds or the morality of their situation.  Despite the title “Guardians” they do not truly guard nor care for the students.  Indeed, twice, Kathy perceives Madame as seeing them as a “pair of large spiders”.  This zoomorphism presents the clones as sinister and threatening, allowing us an insight into the world view of the novel’s society which we are otherwise not afforded.  They are treated as animals, and as less than human, which supposedly justifies the moral choices that atheistic society makes about how they should be treated.  In Frankenstein, we see Victor’s childhood as an “innocent and helpless creature, bestowed on [his parents] by Heaven”.   In this image, Victor is clearly aligns with Heaven, while he equates the creature with Satan.  He had a privileged childhood, unlike the creature, whose own life he sees as “wantonly bestowed”.  The lexical repetition in these two accounts, foregrounds the contrast:  while Victor perceives himself to be a gift from God, the creature has been given life by chance.  The moral choices that Victor makes in terms of his rejection of the creature is made all the more abhorrent, given the supportive, dependent upbringing he received himself.</a:t>
            </a:r>
          </a:p>
          <a:p>
            <a:pPr marL="0" indent="0">
              <a:buNone/>
            </a:pPr>
            <a:r>
              <a:rPr lang="en-GB" dirty="0" smtClean="0"/>
              <a:t>Moral decisions in these novels, then, are fraught with issues.  There are inconsistencies in the wider societies in these novels who seem to move between various moral codes for their own benefit.  Central to both texts, is the question of whether the characters in the novels consider the creature and the clones to be human, and this is a question that remains after reading.  After all, to accept this as a premise would render the majority of the moral choices made by others in these novels to be both shocking and profoundly wrong.  To reject it, would be to entertain the notion that these societies in Never Let Me Go and Frankenstein have made sound moral choices about how these “sub-human” “demonic” creations can justifiably be created and then (in the case of the clones) sacrificed in order to save the lives of humans.  </a:t>
            </a:r>
          </a:p>
          <a:p>
            <a:pPr marL="0" indent="0">
              <a:buNone/>
            </a:pPr>
            <a:r>
              <a:rPr lang="en-GB" dirty="0" smtClean="0"/>
              <a:t> </a:t>
            </a:r>
          </a:p>
          <a:p>
            <a:endParaRPr lang="en-GB" dirty="0"/>
          </a:p>
        </p:txBody>
      </p:sp>
    </p:spTree>
    <p:extLst>
      <p:ext uri="{BB962C8B-B14F-4D97-AF65-F5344CB8AC3E}">
        <p14:creationId xmlns:p14="http://schemas.microsoft.com/office/powerpoint/2010/main" val="42861331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Arrow Connector 8">
            <a:extLst>
              <a:ext uri="{FF2B5EF4-FFF2-40B4-BE49-F238E27FC236}">
                <a16:creationId xmlns:a16="http://schemas.microsoft.com/office/drawing/2014/main" id="{E4A809D5-3600-46D4-A466-67F2349A54FB}"/>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5320" y="2316480"/>
            <a:ext cx="493776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t="12582" r="1" b="17896"/>
          <a:stretch/>
        </p:blipFill>
        <p:spPr>
          <a:xfrm>
            <a:off x="5878849" y="10"/>
            <a:ext cx="6313150" cy="6857987"/>
          </a:xfrm>
          <a:custGeom>
            <a:avLst/>
            <a:gdLst>
              <a:gd name="connsiteX0" fmla="*/ 65565 w 6313150"/>
              <a:gd name="connsiteY0" fmla="*/ 0 h 6857997"/>
              <a:gd name="connsiteX1" fmla="*/ 6313150 w 6313150"/>
              <a:gd name="connsiteY1" fmla="*/ 0 h 6857997"/>
              <a:gd name="connsiteX2" fmla="*/ 6313150 w 6313150"/>
              <a:gd name="connsiteY2" fmla="*/ 6857997 h 6857997"/>
              <a:gd name="connsiteX3" fmla="*/ 3293946 w 6313150"/>
              <a:gd name="connsiteY3" fmla="*/ 6857997 h 6857997"/>
              <a:gd name="connsiteX4" fmla="*/ 3235857 w 6313150"/>
              <a:gd name="connsiteY4" fmla="*/ 6823061 h 6857997"/>
              <a:gd name="connsiteX5" fmla="*/ 0 w 6313150"/>
              <a:gd name="connsiteY5" fmla="*/ 951803 h 6857997"/>
              <a:gd name="connsiteX6" fmla="*/ 31536 w 6313150"/>
              <a:gd name="connsiteY6" fmla="*/ 285771 h 6857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p:spPr>
      </p:pic>
      <p:sp>
        <p:nvSpPr>
          <p:cNvPr id="2" name="Title 1"/>
          <p:cNvSpPr>
            <a:spLocks noGrp="1"/>
          </p:cNvSpPr>
          <p:nvPr>
            <p:ph type="title"/>
          </p:nvPr>
        </p:nvSpPr>
        <p:spPr>
          <a:xfrm>
            <a:off x="655320" y="365125"/>
            <a:ext cx="5120114" cy="1692794"/>
          </a:xfrm>
        </p:spPr>
        <p:txBody>
          <a:bodyPr>
            <a:normAutofit/>
          </a:bodyPr>
          <a:lstStyle/>
          <a:p>
            <a:r>
              <a:rPr lang="en-GB" dirty="0"/>
              <a:t>What Makes Us Human?</a:t>
            </a:r>
          </a:p>
        </p:txBody>
      </p:sp>
      <p:sp>
        <p:nvSpPr>
          <p:cNvPr id="3" name="Content Placeholder 2"/>
          <p:cNvSpPr>
            <a:spLocks noGrp="1"/>
          </p:cNvSpPr>
          <p:nvPr>
            <p:ph idx="1"/>
          </p:nvPr>
        </p:nvSpPr>
        <p:spPr>
          <a:xfrm>
            <a:off x="655321" y="2575034"/>
            <a:ext cx="5120113" cy="3462228"/>
          </a:xfrm>
        </p:spPr>
        <p:txBody>
          <a:bodyPr>
            <a:normAutofit/>
          </a:bodyPr>
          <a:lstStyle/>
          <a:p>
            <a:r>
              <a:rPr lang="en-GB" sz="1800"/>
              <a:t>Presence of a soul</a:t>
            </a:r>
          </a:p>
          <a:p>
            <a:r>
              <a:rPr lang="en-GB" sz="1800"/>
              <a:t>Writing, creativity, culture</a:t>
            </a:r>
          </a:p>
          <a:p>
            <a:r>
              <a:rPr lang="en-GB" sz="1800"/>
              <a:t>Self-awareness</a:t>
            </a:r>
          </a:p>
          <a:p>
            <a:r>
              <a:rPr lang="en-GB" sz="1800"/>
              <a:t>Abstract thinking</a:t>
            </a:r>
          </a:p>
          <a:p>
            <a:r>
              <a:rPr lang="en-GB" sz="1800"/>
              <a:t>Thinking laterally/making connections</a:t>
            </a:r>
          </a:p>
          <a:p>
            <a:r>
              <a:rPr lang="en-GB" sz="1800"/>
              <a:t>Morality</a:t>
            </a:r>
          </a:p>
          <a:p>
            <a:r>
              <a:rPr lang="en-GB" sz="1800"/>
              <a:t>Empathy</a:t>
            </a:r>
          </a:p>
          <a:p>
            <a:r>
              <a:rPr lang="en-GB" sz="1800"/>
              <a:t>Ability to love</a:t>
            </a:r>
          </a:p>
          <a:p>
            <a:r>
              <a:rPr lang="en-GB" sz="1800"/>
              <a:t>Understanding of the consequences/ the future</a:t>
            </a:r>
          </a:p>
        </p:txBody>
      </p:sp>
    </p:spTree>
    <p:extLst>
      <p:ext uri="{BB962C8B-B14F-4D97-AF65-F5344CB8AC3E}">
        <p14:creationId xmlns:p14="http://schemas.microsoft.com/office/powerpoint/2010/main" val="389651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50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5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500"/>
                                        <p:tgtEl>
                                          <p:spTgt spid="3">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fade">
                                      <p:cBhvr>
                                        <p:cTn id="36" dur="500"/>
                                        <p:tgtEl>
                                          <p:spTgt spid="3">
                                            <p:txEl>
                                              <p:pRg st="6" end="6"/>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Effect transition="in" filter="fade">
                                      <p:cBhvr>
                                        <p:cTn id="41" dur="500"/>
                                        <p:tgtEl>
                                          <p:spTgt spid="3">
                                            <p:txEl>
                                              <p:pRg st="7" end="7"/>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3">
                                            <p:txEl>
                                              <p:pRg st="8" end="8"/>
                                            </p:txEl>
                                          </p:spTgt>
                                        </p:tgtEl>
                                        <p:attrNameLst>
                                          <p:attrName>style.visibility</p:attrName>
                                        </p:attrNameLst>
                                      </p:cBhvr>
                                      <p:to>
                                        <p:strVal val="visible"/>
                                      </p:to>
                                    </p:set>
                                    <p:animEffect transition="in" filter="fade">
                                      <p:cBhvr>
                                        <p:cTn id="46"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Two Sets of Words:  Which ones are taken from </a:t>
            </a:r>
            <a:r>
              <a:rPr lang="en-GB" i="1" dirty="0"/>
              <a:t>Never Let Me Go</a:t>
            </a:r>
            <a:r>
              <a:rPr lang="en-GB" dirty="0"/>
              <a:t>?</a:t>
            </a:r>
          </a:p>
        </p:txBody>
      </p:sp>
      <p:sp>
        <p:nvSpPr>
          <p:cNvPr id="3" name="Content Placeholder 2"/>
          <p:cNvSpPr>
            <a:spLocks noGrp="1"/>
          </p:cNvSpPr>
          <p:nvPr>
            <p:ph idx="1"/>
          </p:nvPr>
        </p:nvSpPr>
        <p:spPr/>
        <p:txBody>
          <a:bodyPr/>
          <a:lstStyle/>
          <a:p>
            <a:pPr marL="0" indent="0">
              <a:buNone/>
            </a:pPr>
            <a:r>
              <a:rPr lang="en-GB" dirty="0"/>
              <a:t>Fierce                       wind                          reason         fury      clouds     </a:t>
            </a:r>
          </a:p>
          <a:p>
            <a:pPr marL="0" indent="0">
              <a:buNone/>
            </a:pPr>
            <a:r>
              <a:rPr lang="en-GB" dirty="0"/>
              <a:t>                                                               blackness               </a:t>
            </a:r>
          </a:p>
          <a:p>
            <a:pPr marL="0" indent="0">
              <a:buNone/>
            </a:pPr>
            <a:r>
              <a:rPr lang="en-GB" dirty="0"/>
              <a:t>insanity                  powerful                         gust                   moon  </a:t>
            </a:r>
          </a:p>
          <a:p>
            <a:pPr marL="0" indent="0">
              <a:buNone/>
            </a:pPr>
            <a:endParaRPr lang="en-GB" dirty="0"/>
          </a:p>
          <a:p>
            <a:pPr marL="0" indent="0">
              <a:buNone/>
            </a:pPr>
            <a:r>
              <a:rPr lang="en-GB" dirty="0"/>
              <a:t>horizon    moonlight         fury               village          night            cottage </a:t>
            </a:r>
          </a:p>
          <a:p>
            <a:pPr marL="0" indent="0">
              <a:buNone/>
            </a:pPr>
            <a:r>
              <a:rPr lang="en-GB" dirty="0"/>
              <a:t>                             reflection                                 moon  </a:t>
            </a:r>
          </a:p>
          <a:p>
            <a:pPr marL="0" indent="0">
              <a:buNone/>
            </a:pPr>
            <a:r>
              <a:rPr lang="en-GB" dirty="0"/>
              <a:t>              raging                                 shouting                                              face </a:t>
            </a:r>
          </a:p>
        </p:txBody>
      </p:sp>
    </p:spTree>
    <p:extLst>
      <p:ext uri="{BB962C8B-B14F-4D97-AF65-F5344CB8AC3E}">
        <p14:creationId xmlns:p14="http://schemas.microsoft.com/office/powerpoint/2010/main" val="25902523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Look at these two extracts:  what relationship do they have with one another?</a:t>
            </a:r>
          </a:p>
        </p:txBody>
      </p:sp>
      <p:sp>
        <p:nvSpPr>
          <p:cNvPr id="3" name="Content Placeholder 2"/>
          <p:cNvSpPr>
            <a:spLocks noGrp="1"/>
          </p:cNvSpPr>
          <p:nvPr>
            <p:ph idx="1"/>
          </p:nvPr>
        </p:nvSpPr>
        <p:spPr/>
        <p:txBody>
          <a:bodyPr/>
          <a:lstStyle/>
          <a:p>
            <a:endParaRPr lang="en-GB" dirty="0"/>
          </a:p>
        </p:txBody>
      </p:sp>
      <p:sp>
        <p:nvSpPr>
          <p:cNvPr id="4" name="TextBox 3"/>
          <p:cNvSpPr txBox="1"/>
          <p:nvPr/>
        </p:nvSpPr>
        <p:spPr>
          <a:xfrm>
            <a:off x="935182" y="1925782"/>
            <a:ext cx="4620491" cy="3693319"/>
          </a:xfrm>
          <a:prstGeom prst="rect">
            <a:avLst/>
          </a:prstGeom>
          <a:noFill/>
        </p:spPr>
        <p:txBody>
          <a:bodyPr wrap="square" rtlCol="0">
            <a:spAutoFit/>
          </a:bodyPr>
          <a:lstStyle/>
          <a:p>
            <a:r>
              <a:rPr lang="en-GB" dirty="0"/>
              <a:t>I was in a field that slope down steeply not far in front of me, and I could see the lights of some village way below in the valley. The wind here was really powerful, and a gust pulled at me so hard, I had to reach for the fence post.  The moon wasn’t quite full, but it was bright enough, and I could make out in the mid-distance, near where the field began to fall away, Tommy’s figure, raging, shouting, flinging his fists and kicking out…. He slipped and fell out of view in the blackness.  … I caught a glimpse of his face in the moonlight, caked in mud and distorted with fury…”</a:t>
            </a:r>
          </a:p>
        </p:txBody>
      </p:sp>
      <p:sp>
        <p:nvSpPr>
          <p:cNvPr id="5" name="TextBox 4"/>
          <p:cNvSpPr txBox="1"/>
          <p:nvPr/>
        </p:nvSpPr>
        <p:spPr>
          <a:xfrm>
            <a:off x="6400801" y="1925781"/>
            <a:ext cx="4772891" cy="3693319"/>
          </a:xfrm>
          <a:prstGeom prst="rect">
            <a:avLst/>
          </a:prstGeom>
          <a:noFill/>
        </p:spPr>
        <p:txBody>
          <a:bodyPr wrap="square" rtlCol="0">
            <a:spAutoFit/>
          </a:bodyPr>
          <a:lstStyle/>
          <a:p>
            <a:r>
              <a:rPr lang="en-GB" dirty="0"/>
              <a:t>“As the night advanced, a fierce wind arose from the woods, and quickly dispersed the clouds that had loitered in the heavens:  the blast tore along like a mighty avalanche, and produced a kind of insanity in my spirits that burst all bounds of reason and reflection.  I lighted the dry branch of a tree, and danced with fury around the devoted cottage, my eyes still fixed on the western horizon, the edge of which the moon nearly touched.  A part of its orb was at length hid, and I waved my brand; it sunk, and, with a loud scream, I fired the straw, and heath, and bushes, which I had collected.”</a:t>
            </a:r>
          </a:p>
        </p:txBody>
      </p:sp>
    </p:spTree>
    <p:extLst>
      <p:ext uri="{BB962C8B-B14F-4D97-AF65-F5344CB8AC3E}">
        <p14:creationId xmlns:p14="http://schemas.microsoft.com/office/powerpoint/2010/main" val="42298606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First of all…. re-visiting Chapter 19 … add in any of these notes that you would find useful…</a:t>
            </a:r>
            <a:endParaRPr lang="en-GB" dirty="0"/>
          </a:p>
        </p:txBody>
      </p:sp>
      <p:sp>
        <p:nvSpPr>
          <p:cNvPr id="3" name="Content Placeholder 2"/>
          <p:cNvSpPr>
            <a:spLocks noGrp="1"/>
          </p:cNvSpPr>
          <p:nvPr>
            <p:ph idx="1"/>
          </p:nvPr>
        </p:nvSpPr>
        <p:spPr>
          <a:xfrm>
            <a:off x="533400" y="1825624"/>
            <a:ext cx="10820400" cy="5032375"/>
          </a:xfrm>
        </p:spPr>
        <p:txBody>
          <a:bodyPr>
            <a:normAutofit fontScale="55000" lnSpcReduction="20000"/>
          </a:bodyPr>
          <a:lstStyle/>
          <a:p>
            <a:pPr lvl="0"/>
            <a:r>
              <a:rPr lang="en-GB" dirty="0" smtClean="0"/>
              <a:t>P 214 – repetition of “out of the way” – physical and mental isolation of the clones  “fencing” as a motif – seen throughout the novel.</a:t>
            </a:r>
          </a:p>
          <a:p>
            <a:pPr lvl="0"/>
            <a:r>
              <a:rPr lang="en-GB" dirty="0" smtClean="0"/>
              <a:t>Repeated reference to framed picture – sense of the past, sense of happier times (“ordinary families”) see p 245. (“pretty nice watercolour” of </a:t>
            </a:r>
            <a:r>
              <a:rPr lang="en-GB" dirty="0" err="1" smtClean="0"/>
              <a:t>Hailsham</a:t>
            </a:r>
            <a:r>
              <a:rPr lang="en-GB" dirty="0" smtClean="0"/>
              <a:t>) Repetition of the image of families – poignantly, the holiday camp is now empty of families</a:t>
            </a:r>
          </a:p>
          <a:p>
            <a:r>
              <a:rPr lang="en-GB" dirty="0" smtClean="0"/>
              <a:t>P 215  Repeated sense of the spoken voice “of course”:  Kathy telling a story, seen, too on p 224  “maybe” – repeated twice</a:t>
            </a:r>
          </a:p>
          <a:p>
            <a:pPr lvl="0"/>
            <a:r>
              <a:rPr lang="en-GB" dirty="0" smtClean="0"/>
              <a:t>P216 – increasing sense of separation (“faint odour of something medical on him” – defined by his role) “we.. pulled away”  “Tommy and I were people in a play she was watching”) – roles then shift as “it was my turn to watch them” … “the donors were also watching”</a:t>
            </a:r>
          </a:p>
          <a:p>
            <a:pPr lvl="0"/>
            <a:r>
              <a:rPr lang="en-GB" dirty="0" smtClean="0"/>
              <a:t>p217 - analogical function of the “empty countryside” reflecting the increasing sense of hopelessness.  Seen too, on p 223 the “chilly wind”</a:t>
            </a:r>
          </a:p>
          <a:p>
            <a:pPr lvl="0"/>
            <a:r>
              <a:rPr lang="en-GB" dirty="0" smtClean="0"/>
              <a:t>p 218 – the symbolism of the “three distinct paths” – the idea of the direction the clones follow.  They enter the woods (literary associations with the sub-conscious, and confusion), and reach a “barbed wire fence” – significantly, Kathy helps Ruth through the fence.  “I let go of Ruth only to pass through the fence myself” – motif of “letting go/never letting go” – shift of Kathy’s power over Ruth – here Ruth is vulnerable physically, and emotionally.</a:t>
            </a:r>
          </a:p>
          <a:p>
            <a:pPr lvl="0"/>
            <a:r>
              <a:rPr lang="en-GB" dirty="0" smtClean="0"/>
              <a:t>p 221 – dream of </a:t>
            </a:r>
            <a:r>
              <a:rPr lang="en-GB" dirty="0" err="1" smtClean="0"/>
              <a:t>Hailsham</a:t>
            </a:r>
            <a:r>
              <a:rPr lang="en-GB" dirty="0" smtClean="0"/>
              <a:t> draws on the motif of rubbish – sense of resignation.  Contrast to the “plane…climbing into the sky” – the freedom of travel.</a:t>
            </a:r>
          </a:p>
          <a:p>
            <a:pPr lvl="0"/>
            <a:r>
              <a:rPr lang="en-GB" dirty="0" smtClean="0"/>
              <a:t>p 225  repetition of verb “remember” “You remember”  “you remember”   “Don’t pretend you don’t remember” “remembering it now” “remember how you used to…” “like he’d only that second remembered” etc.  p226 “ don’t remember” “remember that’s what you wanted once”</a:t>
            </a:r>
          </a:p>
          <a:p>
            <a:pPr lvl="0"/>
            <a:r>
              <a:rPr lang="en-GB" dirty="0" smtClean="0"/>
              <a:t>p 228 – time passing – repeated “It’s too late for that.  Way too late.  “it’s not too late, Kathy, listen, it’s not too late.” “it’s too late for all that now” – lexical repetition emphasises the running out of time</a:t>
            </a:r>
          </a:p>
          <a:p>
            <a:pPr lvl="0"/>
            <a:r>
              <a:rPr lang="en-GB" dirty="0" smtClean="0"/>
              <a:t>p 229 – increasing expression of Kathy’s emotions “I’d started to sob…”</a:t>
            </a:r>
          </a:p>
          <a:p>
            <a:r>
              <a:rPr lang="en-GB" dirty="0" smtClean="0"/>
              <a:t>p 231 – Ruth is separated “in a room by herself” by the anonymous “they”</a:t>
            </a:r>
            <a:endParaRPr lang="en-GB" dirty="0"/>
          </a:p>
        </p:txBody>
      </p:sp>
    </p:spTree>
    <p:extLst>
      <p:ext uri="{BB962C8B-B14F-4D97-AF65-F5344CB8AC3E}">
        <p14:creationId xmlns:p14="http://schemas.microsoft.com/office/powerpoint/2010/main" val="26812353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Some Ideas….</a:t>
            </a:r>
          </a:p>
        </p:txBody>
      </p:sp>
      <p:sp>
        <p:nvSpPr>
          <p:cNvPr id="3" name="Content Placeholder 2"/>
          <p:cNvSpPr>
            <a:spLocks noGrp="1"/>
          </p:cNvSpPr>
          <p:nvPr>
            <p:ph idx="1"/>
          </p:nvPr>
        </p:nvSpPr>
        <p:spPr/>
        <p:txBody>
          <a:bodyPr>
            <a:normAutofit fontScale="92500" lnSpcReduction="20000"/>
          </a:bodyPr>
          <a:lstStyle/>
          <a:p>
            <a:r>
              <a:rPr lang="en-GB" dirty="0"/>
              <a:t>The vulnerability of the characters against a more powerful, dangerous force (the wind, the image of the avalanche </a:t>
            </a:r>
            <a:r>
              <a:rPr lang="en-GB" dirty="0" err="1"/>
              <a:t>etc</a:t>
            </a:r>
            <a:r>
              <a:rPr lang="en-GB" dirty="0"/>
              <a:t>)  symbolic function of the weather and setting</a:t>
            </a:r>
          </a:p>
          <a:p>
            <a:r>
              <a:rPr lang="en-GB" dirty="0"/>
              <a:t>The rejection of both characters by a surrogate parent figure, and the relinquishing of any hope</a:t>
            </a:r>
          </a:p>
          <a:p>
            <a:r>
              <a:rPr lang="en-GB" dirty="0"/>
              <a:t>The moment when both characters finally reject any positive connection with wider society (Tommy embraces the identity of a donor and therefore his death, the creature seeks isolation and revenge)</a:t>
            </a:r>
          </a:p>
          <a:p>
            <a:r>
              <a:rPr lang="en-GB" dirty="0"/>
              <a:t>The analogical function of the weather:  the fury of both characters captured in the wind</a:t>
            </a:r>
          </a:p>
          <a:p>
            <a:r>
              <a:rPr lang="en-GB" dirty="0"/>
              <a:t>The sense of civilisation (the village/cottage) visible but inaccessible to the characters etc.</a:t>
            </a:r>
          </a:p>
        </p:txBody>
      </p:sp>
    </p:spTree>
    <p:extLst>
      <p:ext uri="{BB962C8B-B14F-4D97-AF65-F5344CB8AC3E}">
        <p14:creationId xmlns:p14="http://schemas.microsoft.com/office/powerpoint/2010/main" val="886601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1200" y="619125"/>
            <a:ext cx="10515600" cy="1325563"/>
          </a:xfrm>
        </p:spPr>
        <p:txBody>
          <a:bodyPr>
            <a:normAutofit fontScale="90000"/>
          </a:bodyPr>
          <a:lstStyle/>
          <a:p>
            <a:r>
              <a:rPr lang="en-GB" dirty="0" smtClean="0"/>
              <a:t>Revision of Chapters 20-21 …  quick fire response to work on your own on one of these questions.  You have two minutes to prepare, and then you should feedback to the class.  </a:t>
            </a:r>
            <a:endParaRPr lang="en-GB" dirty="0"/>
          </a:p>
        </p:txBody>
      </p:sp>
      <p:sp>
        <p:nvSpPr>
          <p:cNvPr id="3" name="Content Placeholder 2"/>
          <p:cNvSpPr>
            <a:spLocks noGrp="1"/>
          </p:cNvSpPr>
          <p:nvPr>
            <p:ph idx="1"/>
          </p:nvPr>
        </p:nvSpPr>
        <p:spPr>
          <a:xfrm>
            <a:off x="711200" y="2409825"/>
            <a:ext cx="10515600" cy="4351338"/>
          </a:xfrm>
        </p:spPr>
        <p:txBody>
          <a:bodyPr>
            <a:normAutofit fontScale="62500" lnSpcReduction="20000"/>
          </a:bodyPr>
          <a:lstStyle/>
          <a:p>
            <a:r>
              <a:rPr lang="en-GB" dirty="0" smtClean="0"/>
              <a:t>p 233 – another </a:t>
            </a:r>
            <a:r>
              <a:rPr lang="en-GB" dirty="0" smtClean="0">
                <a:solidFill>
                  <a:srgbClr val="FF0000"/>
                </a:solidFill>
              </a:rPr>
              <a:t>window reference</a:t>
            </a:r>
            <a:r>
              <a:rPr lang="en-GB" dirty="0" smtClean="0"/>
              <a:t>, but here it is difficult to see out – significance, given that Tommy is nearing the end of his life?  </a:t>
            </a:r>
            <a:r>
              <a:rPr lang="en-GB" dirty="0" smtClean="0">
                <a:solidFill>
                  <a:srgbClr val="0070C0"/>
                </a:solidFill>
              </a:rPr>
              <a:t>Hannah Will Levi</a:t>
            </a:r>
          </a:p>
          <a:p>
            <a:r>
              <a:rPr lang="en-GB" dirty="0" smtClean="0"/>
              <a:t>p 233 -  </a:t>
            </a:r>
            <a:r>
              <a:rPr lang="en-GB" dirty="0" smtClean="0">
                <a:solidFill>
                  <a:srgbClr val="FF0000"/>
                </a:solidFill>
              </a:rPr>
              <a:t>I don't want to give the wrong idea </a:t>
            </a:r>
            <a:r>
              <a:rPr lang="en-GB" dirty="0" smtClean="0"/>
              <a:t>… Kathy keen to reassure her listener (reader) of her reliability.  Does this draw attention to her unreliability?  Or serve to make her more human?  </a:t>
            </a:r>
            <a:r>
              <a:rPr lang="en-GB" dirty="0" smtClean="0">
                <a:solidFill>
                  <a:srgbClr val="0070C0"/>
                </a:solidFill>
              </a:rPr>
              <a:t>Jessie B Katie Jessie G</a:t>
            </a:r>
          </a:p>
          <a:p>
            <a:r>
              <a:rPr lang="en-GB" dirty="0" smtClean="0"/>
              <a:t>p 235 – </a:t>
            </a:r>
            <a:r>
              <a:rPr lang="en-GB" dirty="0" smtClean="0">
                <a:solidFill>
                  <a:srgbClr val="FF0000"/>
                </a:solidFill>
              </a:rPr>
              <a:t>we weren't there to mark time.  </a:t>
            </a:r>
            <a:r>
              <a:rPr lang="en-GB" dirty="0" smtClean="0"/>
              <a:t>What does this mean in this context?  How would you link this to her statement on p 236 about how they had "several minutes to </a:t>
            </a:r>
            <a:r>
              <a:rPr lang="en-GB" dirty="0" err="1" smtClean="0"/>
              <a:t>kill"?</a:t>
            </a:r>
            <a:r>
              <a:rPr lang="en-GB" dirty="0" err="1" smtClean="0">
                <a:solidFill>
                  <a:srgbClr val="0070C0"/>
                </a:solidFill>
              </a:rPr>
              <a:t>Ellie</a:t>
            </a:r>
            <a:r>
              <a:rPr lang="en-GB" dirty="0" smtClean="0">
                <a:solidFill>
                  <a:srgbClr val="0070C0"/>
                </a:solidFill>
              </a:rPr>
              <a:t> H, Emily H Sabrina</a:t>
            </a:r>
          </a:p>
          <a:p>
            <a:r>
              <a:rPr lang="en-GB" dirty="0" smtClean="0"/>
              <a:t>p241 – Madame  - dressed in her </a:t>
            </a:r>
            <a:r>
              <a:rPr lang="en-GB" dirty="0" smtClean="0">
                <a:solidFill>
                  <a:srgbClr val="FF0000"/>
                </a:solidFill>
              </a:rPr>
              <a:t>"neat grey suit".  </a:t>
            </a:r>
            <a:r>
              <a:rPr lang="en-GB" dirty="0" smtClean="0"/>
              <a:t>Significance of this, given that it is several years later? </a:t>
            </a:r>
            <a:r>
              <a:rPr lang="en-GB" dirty="0" smtClean="0">
                <a:solidFill>
                  <a:srgbClr val="0070C0"/>
                </a:solidFill>
              </a:rPr>
              <a:t>Darcy Ellie L Emily S</a:t>
            </a:r>
          </a:p>
          <a:p>
            <a:r>
              <a:rPr lang="en-GB" dirty="0" smtClean="0"/>
              <a:t>p 243 – </a:t>
            </a:r>
            <a:r>
              <a:rPr lang="en-GB" dirty="0" smtClean="0">
                <a:solidFill>
                  <a:srgbClr val="FF0000"/>
                </a:solidFill>
              </a:rPr>
              <a:t>"as if a pair of large spiders was set to crawl towards her" </a:t>
            </a:r>
            <a:r>
              <a:rPr lang="en-GB" dirty="0" smtClean="0"/>
              <a:t>– this is a direct repetition of Chapter 3.  Why is this image repeated? </a:t>
            </a:r>
            <a:r>
              <a:rPr lang="en-GB" dirty="0" smtClean="0">
                <a:solidFill>
                  <a:srgbClr val="0070C0"/>
                </a:solidFill>
              </a:rPr>
              <a:t>Eve </a:t>
            </a:r>
            <a:r>
              <a:rPr lang="en-GB" dirty="0" err="1" smtClean="0">
                <a:solidFill>
                  <a:srgbClr val="0070C0"/>
                </a:solidFill>
              </a:rPr>
              <a:t>Ruqia</a:t>
            </a:r>
            <a:r>
              <a:rPr lang="en-GB" dirty="0" smtClean="0">
                <a:solidFill>
                  <a:srgbClr val="0070C0"/>
                </a:solidFill>
              </a:rPr>
              <a:t> Ella</a:t>
            </a:r>
          </a:p>
          <a:p>
            <a:r>
              <a:rPr lang="en-GB" dirty="0" smtClean="0"/>
              <a:t>p 244 – </a:t>
            </a:r>
            <a:r>
              <a:rPr lang="en-GB" dirty="0" smtClean="0">
                <a:solidFill>
                  <a:srgbClr val="FF0000"/>
                </a:solidFill>
              </a:rPr>
              <a:t>darkness of the passage … pointed again into the dark  …. the curtains were closed … it put a shade over the murky glass.  </a:t>
            </a:r>
            <a:r>
              <a:rPr lang="en-GB" dirty="0" smtClean="0"/>
              <a:t>See also p 251  </a:t>
            </a:r>
            <a:r>
              <a:rPr lang="en-GB" dirty="0" smtClean="0">
                <a:solidFill>
                  <a:srgbClr val="FF0000"/>
                </a:solidFill>
              </a:rPr>
              <a:t>looked into the darkness … looking into the darkness.  </a:t>
            </a:r>
            <a:r>
              <a:rPr lang="en-GB" dirty="0" smtClean="0"/>
              <a:t>What is the relevance of all this darkness? </a:t>
            </a:r>
            <a:r>
              <a:rPr lang="en-GB" dirty="0" smtClean="0">
                <a:solidFill>
                  <a:srgbClr val="0070C0"/>
                </a:solidFill>
              </a:rPr>
              <a:t>Harry Sasha</a:t>
            </a:r>
          </a:p>
          <a:p>
            <a:r>
              <a:rPr lang="en-GB" dirty="0" smtClean="0"/>
              <a:t>p 248 – </a:t>
            </a:r>
            <a:r>
              <a:rPr lang="en-GB" dirty="0" smtClean="0">
                <a:solidFill>
                  <a:srgbClr val="FF0000"/>
                </a:solidFill>
              </a:rPr>
              <a:t>Madame cut in suddenly … All right ….Let us continue…. </a:t>
            </a:r>
            <a:r>
              <a:rPr lang="en-GB" dirty="0" smtClean="0"/>
              <a:t>who is in control here? </a:t>
            </a:r>
            <a:r>
              <a:rPr lang="en-GB" dirty="0" smtClean="0">
                <a:solidFill>
                  <a:srgbClr val="0070C0"/>
                </a:solidFill>
              </a:rPr>
              <a:t>Luke</a:t>
            </a:r>
          </a:p>
          <a:p>
            <a:r>
              <a:rPr lang="en-GB" dirty="0" smtClean="0"/>
              <a:t>p 249 – </a:t>
            </a:r>
            <a:r>
              <a:rPr lang="en-GB" dirty="0" smtClean="0">
                <a:solidFill>
                  <a:srgbClr val="FF0000"/>
                </a:solidFill>
              </a:rPr>
              <a:t>"Poor creatures."  </a:t>
            </a:r>
            <a:r>
              <a:rPr lang="en-GB" dirty="0" smtClean="0"/>
              <a:t>Why might this be significant? </a:t>
            </a:r>
            <a:r>
              <a:rPr lang="en-GB" dirty="0" smtClean="0">
                <a:solidFill>
                  <a:srgbClr val="0070C0"/>
                </a:solidFill>
              </a:rPr>
              <a:t>Max</a:t>
            </a:r>
            <a:endParaRPr lang="en-GB" dirty="0">
              <a:solidFill>
                <a:srgbClr val="0070C0"/>
              </a:solidFill>
            </a:endParaRPr>
          </a:p>
        </p:txBody>
      </p:sp>
    </p:spTree>
    <p:extLst>
      <p:ext uri="{BB962C8B-B14F-4D97-AF65-F5344CB8AC3E}">
        <p14:creationId xmlns:p14="http://schemas.microsoft.com/office/powerpoint/2010/main" val="2975236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Revision.  In a novel full of questions, the last few chapters have all the answers – but do you?</a:t>
            </a:r>
          </a:p>
        </p:txBody>
      </p:sp>
      <p:pic>
        <p:nvPicPr>
          <p:cNvPr id="5" name="Content Placeholder 4"/>
          <p:cNvPicPr>
            <a:picLocks noGrp="1" noChangeAspect="1"/>
          </p:cNvPicPr>
          <p:nvPr>
            <p:ph idx="1"/>
          </p:nvPr>
        </p:nvPicPr>
        <p:blipFill>
          <a:blip r:embed="rId3"/>
          <a:stretch>
            <a:fillRect/>
          </a:stretch>
        </p:blipFill>
        <p:spPr>
          <a:xfrm>
            <a:off x="1524000" y="2041864"/>
            <a:ext cx="9233356" cy="3957153"/>
          </a:xfrm>
          <a:prstGeom prst="rect">
            <a:avLst/>
          </a:prstGeom>
        </p:spPr>
      </p:pic>
    </p:spTree>
    <p:extLst>
      <p:ext uri="{BB962C8B-B14F-4D97-AF65-F5344CB8AC3E}">
        <p14:creationId xmlns:p14="http://schemas.microsoft.com/office/powerpoint/2010/main" val="10305004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Chapter Twenty Two</a:t>
            </a:r>
          </a:p>
        </p:txBody>
      </p:sp>
      <p:sp>
        <p:nvSpPr>
          <p:cNvPr id="3" name="Content Placeholder 2"/>
          <p:cNvSpPr>
            <a:spLocks noGrp="1"/>
          </p:cNvSpPr>
          <p:nvPr>
            <p:ph idx="1"/>
          </p:nvPr>
        </p:nvSpPr>
        <p:spPr/>
        <p:txBody>
          <a:bodyPr>
            <a:normAutofit fontScale="70000" lnSpcReduction="20000"/>
          </a:bodyPr>
          <a:lstStyle/>
          <a:p>
            <a:pPr marL="514350" indent="-514350">
              <a:buFont typeface="+mj-lt"/>
              <a:buAutoNum type="arabicPeriod"/>
            </a:pPr>
            <a:r>
              <a:rPr lang="en-GB" dirty="0" smtClean="0"/>
              <a:t>What does Miss Emily hope regarding the wheel chair?</a:t>
            </a:r>
          </a:p>
          <a:p>
            <a:pPr marL="514350" indent="-514350">
              <a:buFont typeface="+mj-lt"/>
              <a:buAutoNum type="arabicPeriod"/>
            </a:pPr>
            <a:r>
              <a:rPr lang="en-GB" dirty="0" smtClean="0"/>
              <a:t>What is the reply to Kathy's question about whether deferrals exist?</a:t>
            </a:r>
          </a:p>
          <a:p>
            <a:pPr marL="514350" indent="-514350">
              <a:buFont typeface="+mj-lt"/>
              <a:buAutoNum type="arabicPeriod"/>
            </a:pPr>
            <a:r>
              <a:rPr lang="en-GB" dirty="0" smtClean="0"/>
              <a:t>What's the reply to Tommy's question about whether there was a Gallery?</a:t>
            </a:r>
          </a:p>
          <a:p>
            <a:pPr marL="514350" indent="-514350">
              <a:buFont typeface="+mj-lt"/>
              <a:buAutoNum type="arabicPeriod"/>
            </a:pPr>
            <a:r>
              <a:rPr lang="en-GB" dirty="0" smtClean="0"/>
              <a:t>What verb does Kathy use instead of the term "complete"?</a:t>
            </a:r>
          </a:p>
          <a:p>
            <a:pPr marL="514350" indent="-514350">
              <a:buFont typeface="+mj-lt"/>
              <a:buAutoNum type="arabicPeriod"/>
            </a:pPr>
            <a:r>
              <a:rPr lang="en-GB" dirty="0" smtClean="0"/>
              <a:t>What's the name of the scandal and why was it a scandal?</a:t>
            </a:r>
          </a:p>
          <a:p>
            <a:pPr marL="514350" indent="-514350">
              <a:buFont typeface="+mj-lt"/>
              <a:buAutoNum type="arabicPeriod"/>
            </a:pPr>
            <a:r>
              <a:rPr lang="en-GB" dirty="0" smtClean="0"/>
              <a:t>What was the result of the scandal?</a:t>
            </a:r>
          </a:p>
          <a:p>
            <a:pPr marL="514350" indent="-514350">
              <a:buFont typeface="+mj-lt"/>
              <a:buAutoNum type="arabicPeriod"/>
            </a:pPr>
            <a:r>
              <a:rPr lang="en-GB" dirty="0" smtClean="0"/>
              <a:t>Why does Miss Emily claim that the guardians took their art?</a:t>
            </a:r>
          </a:p>
          <a:p>
            <a:pPr marL="514350" indent="-514350">
              <a:buFont typeface="+mj-lt"/>
              <a:buAutoNum type="arabicPeriod"/>
            </a:pPr>
            <a:r>
              <a:rPr lang="en-GB" dirty="0" smtClean="0"/>
              <a:t>Where did James </a:t>
            </a:r>
            <a:r>
              <a:rPr lang="en-GB" dirty="0" err="1" smtClean="0"/>
              <a:t>Morningdale</a:t>
            </a:r>
            <a:r>
              <a:rPr lang="en-GB" dirty="0" smtClean="0"/>
              <a:t> work?</a:t>
            </a:r>
          </a:p>
          <a:p>
            <a:pPr marL="514350" indent="-514350">
              <a:buFont typeface="+mj-lt"/>
              <a:buAutoNum type="arabicPeriod"/>
            </a:pPr>
            <a:r>
              <a:rPr lang="en-GB" dirty="0" smtClean="0"/>
              <a:t>Why did Lucy Wainwright leave?</a:t>
            </a:r>
          </a:p>
          <a:p>
            <a:pPr marL="514350" indent="-514350">
              <a:buFont typeface="+mj-lt"/>
              <a:buAutoNum type="arabicPeriod"/>
            </a:pPr>
            <a:r>
              <a:rPr lang="en-GB" dirty="0" smtClean="0"/>
              <a:t>What positive verb does Miss Emily use to describe how they kept things from the clones?</a:t>
            </a:r>
          </a:p>
          <a:p>
            <a:pPr marL="514350" indent="-514350">
              <a:buFont typeface="+mj-lt"/>
              <a:buAutoNum type="arabicPeriod"/>
            </a:pPr>
            <a:r>
              <a:rPr lang="en-GB" dirty="0" smtClean="0"/>
              <a:t>What did Madame imagine Kathy was thinking as she held onto and danced with the pillow?</a:t>
            </a:r>
          </a:p>
          <a:p>
            <a:pPr marL="514350" indent="-514350">
              <a:buFont typeface="+mj-lt"/>
              <a:buAutoNum type="arabicPeriod"/>
            </a:pPr>
            <a:r>
              <a:rPr lang="en-GB" dirty="0" smtClean="0"/>
              <a:t>Why does Kathy have to stop the car on the way back from Littlehampton?</a:t>
            </a:r>
          </a:p>
          <a:p>
            <a:endParaRPr lang="en-GB" dirty="0" smtClean="0"/>
          </a:p>
          <a:p>
            <a:endParaRPr lang="en-GB" dirty="0"/>
          </a:p>
        </p:txBody>
      </p:sp>
    </p:spTree>
    <p:extLst>
      <p:ext uri="{BB962C8B-B14F-4D97-AF65-F5344CB8AC3E}">
        <p14:creationId xmlns:p14="http://schemas.microsoft.com/office/powerpoint/2010/main" val="1099861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fade">
                                      <p:cBhvr>
                                        <p:cTn id="6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Chapter Twenty </a:t>
            </a:r>
            <a:r>
              <a:rPr lang="en-GB" dirty="0" smtClean="0"/>
              <a:t>Two - </a:t>
            </a:r>
            <a:r>
              <a:rPr lang="en-GB" dirty="0"/>
              <a:t>answers</a:t>
            </a:r>
          </a:p>
        </p:txBody>
      </p:sp>
      <p:sp>
        <p:nvSpPr>
          <p:cNvPr id="3" name="Content Placeholder 2"/>
          <p:cNvSpPr>
            <a:spLocks noGrp="1"/>
          </p:cNvSpPr>
          <p:nvPr>
            <p:ph idx="1"/>
          </p:nvPr>
        </p:nvSpPr>
        <p:spPr/>
        <p:txBody>
          <a:bodyPr>
            <a:normAutofit fontScale="77500" lnSpcReduction="20000"/>
          </a:bodyPr>
          <a:lstStyle/>
          <a:p>
            <a:pPr marL="514350" indent="-514350">
              <a:buFont typeface="+mj-lt"/>
              <a:buAutoNum type="arabicPeriod"/>
            </a:pPr>
            <a:r>
              <a:rPr lang="en-GB" dirty="0" smtClean="0"/>
              <a:t>That it's not a permanent fixture</a:t>
            </a:r>
          </a:p>
          <a:p>
            <a:pPr marL="514350" indent="-514350">
              <a:buFont typeface="+mj-lt"/>
              <a:buAutoNum type="arabicPeriod"/>
            </a:pPr>
            <a:r>
              <a:rPr lang="en-GB" dirty="0" smtClean="0"/>
              <a:t>There's no truth in the rumour</a:t>
            </a:r>
          </a:p>
          <a:p>
            <a:pPr marL="514350" indent="-514350">
              <a:buFont typeface="+mj-lt"/>
              <a:buAutoNum type="arabicPeriod"/>
            </a:pPr>
            <a:r>
              <a:rPr lang="en-GB" dirty="0" smtClean="0"/>
              <a:t>There </a:t>
            </a:r>
            <a:r>
              <a:rPr lang="en-GB" i="1" dirty="0" smtClean="0"/>
              <a:t>was</a:t>
            </a:r>
            <a:r>
              <a:rPr lang="en-GB" dirty="0" smtClean="0"/>
              <a:t> a gallery.  It is now in the house.</a:t>
            </a:r>
          </a:p>
          <a:p>
            <a:pPr marL="514350" indent="-514350">
              <a:buFont typeface="+mj-lt"/>
              <a:buAutoNum type="arabicPeriod"/>
            </a:pPr>
            <a:r>
              <a:rPr lang="en-GB" dirty="0" smtClean="0"/>
              <a:t>"die"</a:t>
            </a:r>
          </a:p>
          <a:p>
            <a:pPr marL="514350" indent="-514350">
              <a:buFont typeface="+mj-lt"/>
              <a:buAutoNum type="arabicPeriod"/>
            </a:pPr>
            <a:r>
              <a:rPr lang="en-GB" dirty="0" err="1" smtClean="0"/>
              <a:t>Morningdale</a:t>
            </a:r>
            <a:r>
              <a:rPr lang="en-GB" dirty="0" smtClean="0"/>
              <a:t>.  James </a:t>
            </a:r>
            <a:r>
              <a:rPr lang="en-GB" dirty="0" err="1" smtClean="0"/>
              <a:t>Morningdale</a:t>
            </a:r>
            <a:r>
              <a:rPr lang="en-GB" dirty="0" smtClean="0"/>
              <a:t> wanted to create a superior being.</a:t>
            </a:r>
          </a:p>
          <a:p>
            <a:pPr marL="514350" indent="-514350">
              <a:buFont typeface="+mj-lt"/>
              <a:buAutoNum type="arabicPeriod"/>
            </a:pPr>
            <a:r>
              <a:rPr lang="en-GB" dirty="0" smtClean="0"/>
              <a:t>Funding was cut.  </a:t>
            </a:r>
            <a:r>
              <a:rPr lang="en-GB" dirty="0" err="1" smtClean="0"/>
              <a:t>Hailsham</a:t>
            </a:r>
            <a:r>
              <a:rPr lang="en-GB" dirty="0" smtClean="0"/>
              <a:t> closed.</a:t>
            </a:r>
          </a:p>
          <a:p>
            <a:pPr marL="514350" indent="-514350">
              <a:buFont typeface="+mj-lt"/>
              <a:buAutoNum type="arabicPeriod"/>
            </a:pPr>
            <a:r>
              <a:rPr lang="en-GB" dirty="0" smtClean="0"/>
              <a:t>To prove they "had souls at all".</a:t>
            </a:r>
          </a:p>
          <a:p>
            <a:pPr marL="514350" indent="-514350">
              <a:buFont typeface="+mj-lt"/>
              <a:buAutoNum type="arabicPeriod"/>
            </a:pPr>
            <a:r>
              <a:rPr lang="en-GB" dirty="0" smtClean="0"/>
              <a:t>In a remote part of Scotland.</a:t>
            </a:r>
          </a:p>
          <a:p>
            <a:pPr marL="514350" indent="-514350">
              <a:buFont typeface="+mj-lt"/>
              <a:buAutoNum type="arabicPeriod"/>
            </a:pPr>
            <a:r>
              <a:rPr lang="en-GB" dirty="0" smtClean="0"/>
              <a:t>She thought the students should be made more aware</a:t>
            </a:r>
          </a:p>
          <a:p>
            <a:pPr marL="514350" indent="-514350">
              <a:buFont typeface="+mj-lt"/>
              <a:buAutoNum type="arabicPeriod"/>
            </a:pPr>
            <a:r>
              <a:rPr lang="en-GB" dirty="0" smtClean="0"/>
              <a:t>"protect" "sheltering"</a:t>
            </a:r>
          </a:p>
          <a:p>
            <a:pPr marL="514350" indent="-514350">
              <a:buFont typeface="+mj-lt"/>
              <a:buAutoNum type="arabicPeriod"/>
            </a:pPr>
            <a:r>
              <a:rPr lang="en-GB" dirty="0" smtClean="0"/>
              <a:t>Holding onto the kind old world.</a:t>
            </a:r>
          </a:p>
          <a:p>
            <a:pPr marL="514350" indent="-514350">
              <a:buFont typeface="+mj-lt"/>
              <a:buAutoNum type="arabicPeriod"/>
            </a:pPr>
            <a:r>
              <a:rPr lang="en-GB" dirty="0" smtClean="0"/>
              <a:t>Tommy's final tantrum.</a:t>
            </a:r>
            <a:endParaRPr lang="en-GB" dirty="0"/>
          </a:p>
        </p:txBody>
      </p:sp>
    </p:spTree>
    <p:extLst>
      <p:ext uri="{BB962C8B-B14F-4D97-AF65-F5344CB8AC3E}">
        <p14:creationId xmlns:p14="http://schemas.microsoft.com/office/powerpoint/2010/main" val="1053449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fade">
                                      <p:cBhvr>
                                        <p:cTn id="6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5D90F-E984-46F9-BE27-9336E2826E13}"/>
              </a:ext>
            </a:extLst>
          </p:cNvPr>
          <p:cNvSpPr>
            <a:spLocks noGrp="1"/>
          </p:cNvSpPr>
          <p:nvPr>
            <p:ph type="title"/>
          </p:nvPr>
        </p:nvSpPr>
        <p:spPr/>
        <p:txBody>
          <a:bodyPr>
            <a:normAutofit fontScale="90000"/>
          </a:bodyPr>
          <a:lstStyle/>
          <a:p>
            <a:r>
              <a:rPr lang="en-GB" dirty="0"/>
              <a:t>Each pair or group is responsible for analysing one of the following words or phrases in the final image</a:t>
            </a:r>
          </a:p>
        </p:txBody>
      </p:sp>
      <p:sp>
        <p:nvSpPr>
          <p:cNvPr id="3" name="Content Placeholder 2">
            <a:extLst>
              <a:ext uri="{FF2B5EF4-FFF2-40B4-BE49-F238E27FC236}">
                <a16:creationId xmlns:a16="http://schemas.microsoft.com/office/drawing/2014/main" id="{18438ADE-4B7B-4B33-9BF0-DCEEA1D54678}"/>
              </a:ext>
            </a:extLst>
          </p:cNvPr>
          <p:cNvSpPr>
            <a:spLocks noGrp="1"/>
          </p:cNvSpPr>
          <p:nvPr>
            <p:ph idx="1"/>
          </p:nvPr>
        </p:nvSpPr>
        <p:spPr/>
        <p:txBody>
          <a:bodyPr>
            <a:normAutofit fontScale="92500" lnSpcReduction="20000"/>
          </a:bodyPr>
          <a:lstStyle/>
          <a:p>
            <a:pPr>
              <a:lnSpc>
                <a:spcPct val="200000"/>
              </a:lnSpc>
            </a:pPr>
            <a:r>
              <a:rPr lang="en-GB" dirty="0">
                <a:solidFill>
                  <a:schemeClr val="accent1">
                    <a:lumMod val="75000"/>
                  </a:schemeClr>
                </a:solidFill>
              </a:rPr>
              <a:t>wire  </a:t>
            </a:r>
          </a:p>
          <a:p>
            <a:pPr>
              <a:lnSpc>
                <a:spcPct val="200000"/>
              </a:lnSpc>
            </a:pPr>
            <a:r>
              <a:rPr lang="en-GB" dirty="0">
                <a:solidFill>
                  <a:schemeClr val="accent1">
                    <a:lumMod val="75000"/>
                  </a:schemeClr>
                </a:solidFill>
              </a:rPr>
              <a:t>rubbish </a:t>
            </a:r>
          </a:p>
          <a:p>
            <a:pPr>
              <a:lnSpc>
                <a:spcPct val="200000"/>
              </a:lnSpc>
            </a:pPr>
            <a:r>
              <a:rPr lang="en-GB" dirty="0">
                <a:solidFill>
                  <a:schemeClr val="accent1">
                    <a:lumMod val="75000"/>
                  </a:schemeClr>
                </a:solidFill>
              </a:rPr>
              <a:t>lost </a:t>
            </a:r>
          </a:p>
          <a:p>
            <a:pPr>
              <a:lnSpc>
                <a:spcPct val="200000"/>
              </a:lnSpc>
            </a:pPr>
            <a:r>
              <a:rPr lang="en-GB" dirty="0">
                <a:solidFill>
                  <a:schemeClr val="accent1">
                    <a:lumMod val="75000"/>
                  </a:schemeClr>
                </a:solidFill>
              </a:rPr>
              <a:t>fantasy </a:t>
            </a:r>
          </a:p>
          <a:p>
            <a:pPr>
              <a:lnSpc>
                <a:spcPct val="200000"/>
              </a:lnSpc>
            </a:pPr>
            <a:r>
              <a:rPr lang="en-GB" dirty="0">
                <a:solidFill>
                  <a:schemeClr val="accent1">
                    <a:lumMod val="75000"/>
                  </a:schemeClr>
                </a:solidFill>
              </a:rPr>
              <a:t>supposed to be</a:t>
            </a:r>
            <a:endParaRPr lang="en-GB" i="1" dirty="0"/>
          </a:p>
          <a:p>
            <a:endParaRPr lang="en-GB" dirty="0"/>
          </a:p>
        </p:txBody>
      </p:sp>
    </p:spTree>
    <p:extLst>
      <p:ext uri="{BB962C8B-B14F-4D97-AF65-F5344CB8AC3E}">
        <p14:creationId xmlns:p14="http://schemas.microsoft.com/office/powerpoint/2010/main" val="5673894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Final image</a:t>
            </a:r>
          </a:p>
        </p:txBody>
      </p:sp>
      <p:sp>
        <p:nvSpPr>
          <p:cNvPr id="3" name="Content Placeholder 2"/>
          <p:cNvSpPr>
            <a:spLocks noGrp="1"/>
          </p:cNvSpPr>
          <p:nvPr>
            <p:ph idx="1"/>
          </p:nvPr>
        </p:nvSpPr>
        <p:spPr/>
        <p:txBody>
          <a:bodyPr>
            <a:normAutofit fontScale="77500" lnSpcReduction="20000"/>
          </a:bodyPr>
          <a:lstStyle/>
          <a:p>
            <a:r>
              <a:rPr lang="en-GB" dirty="0">
                <a:solidFill>
                  <a:schemeClr val="accent1">
                    <a:lumMod val="75000"/>
                  </a:schemeClr>
                </a:solidFill>
              </a:rPr>
              <a:t>Fence with two lines of barbed wire  </a:t>
            </a:r>
            <a:r>
              <a:rPr lang="en-GB" dirty="0"/>
              <a:t>- </a:t>
            </a:r>
            <a:r>
              <a:rPr lang="en-GB" i="1" dirty="0"/>
              <a:t>isolated setting – symbolic function:  Kathy alone, still presented with the literal and metaphorical boundaries that entrap her.</a:t>
            </a:r>
          </a:p>
          <a:p>
            <a:r>
              <a:rPr lang="en-GB" dirty="0">
                <a:solidFill>
                  <a:schemeClr val="accent1">
                    <a:lumMod val="75000"/>
                  </a:schemeClr>
                </a:solidFill>
              </a:rPr>
              <a:t>Rubbish caught and tangled in it </a:t>
            </a:r>
            <a:r>
              <a:rPr lang="en-GB" dirty="0"/>
              <a:t>– </a:t>
            </a:r>
            <a:r>
              <a:rPr lang="en-GB" i="1" dirty="0"/>
              <a:t>motif in this novel – the sales, the second hand shop, the clones as rubbish, the dream of </a:t>
            </a:r>
            <a:r>
              <a:rPr lang="en-GB" i="1" dirty="0" err="1"/>
              <a:t>Hailsham</a:t>
            </a:r>
            <a:r>
              <a:rPr lang="en-GB" i="1" dirty="0"/>
              <a:t>:  their position in society -  perhaps a metaphor for their empty, used bodies…</a:t>
            </a:r>
          </a:p>
          <a:p>
            <a:r>
              <a:rPr lang="en-GB" dirty="0">
                <a:solidFill>
                  <a:schemeClr val="accent1">
                    <a:lumMod val="75000"/>
                  </a:schemeClr>
                </a:solidFill>
              </a:rPr>
              <a:t>Couple of weeks since I’d lost him </a:t>
            </a:r>
            <a:r>
              <a:rPr lang="en-GB" dirty="0"/>
              <a:t>– </a:t>
            </a:r>
            <a:r>
              <a:rPr lang="en-GB" i="1" dirty="0"/>
              <a:t>in a novel in which characters are often searching for lost things:  same emotional weight as “losing” the tape </a:t>
            </a:r>
            <a:r>
              <a:rPr lang="en-GB" i="1" dirty="0" err="1"/>
              <a:t>etc</a:t>
            </a:r>
            <a:endParaRPr lang="en-GB" i="1" dirty="0"/>
          </a:p>
          <a:p>
            <a:r>
              <a:rPr lang="en-GB" dirty="0">
                <a:solidFill>
                  <a:schemeClr val="accent1">
                    <a:lumMod val="75000"/>
                  </a:schemeClr>
                </a:solidFill>
              </a:rPr>
              <a:t>Everything I’d ever lost since my childhood – and before that </a:t>
            </a:r>
            <a:r>
              <a:rPr lang="en-GB" dirty="0"/>
              <a:t>– </a:t>
            </a:r>
            <a:r>
              <a:rPr lang="en-GB" i="1" dirty="0"/>
              <a:t>the sense that they are searching to retrieve the lost original – their double – longing for a parent.  Deep human level they need to feel they belong to a genetic line:  they want to belong in the tides of </a:t>
            </a:r>
            <a:r>
              <a:rPr lang="en-GB" i="1" dirty="0" err="1"/>
              <a:t>humantity’s</a:t>
            </a:r>
            <a:r>
              <a:rPr lang="en-GB" i="1" dirty="0"/>
              <a:t> generations.</a:t>
            </a:r>
          </a:p>
          <a:p>
            <a:r>
              <a:rPr lang="en-GB" dirty="0"/>
              <a:t>The</a:t>
            </a:r>
            <a:r>
              <a:rPr lang="en-GB" dirty="0">
                <a:solidFill>
                  <a:schemeClr val="accent1">
                    <a:lumMod val="75000"/>
                  </a:schemeClr>
                </a:solidFill>
              </a:rPr>
              <a:t> fantasy never got beyond that -  I wasn’t sobbing or out of control </a:t>
            </a:r>
            <a:r>
              <a:rPr lang="en-GB" dirty="0"/>
              <a:t>- </a:t>
            </a:r>
            <a:r>
              <a:rPr lang="en-GB" i="1" dirty="0"/>
              <a:t>control over her imagination:  a coping strategy</a:t>
            </a:r>
          </a:p>
          <a:p>
            <a:r>
              <a:rPr lang="en-GB" dirty="0">
                <a:solidFill>
                  <a:schemeClr val="accent1">
                    <a:lumMod val="75000"/>
                  </a:schemeClr>
                </a:solidFill>
              </a:rPr>
              <a:t>Drive off to wherever it was I was supposed to be </a:t>
            </a:r>
            <a:r>
              <a:rPr lang="en-GB" dirty="0"/>
              <a:t>– </a:t>
            </a:r>
            <a:r>
              <a:rPr lang="en-GB" i="1" dirty="0"/>
              <a:t>destined to follow the path dictated for her:  her duty, role.</a:t>
            </a:r>
          </a:p>
        </p:txBody>
      </p:sp>
    </p:spTree>
    <p:extLst>
      <p:ext uri="{BB962C8B-B14F-4D97-AF65-F5344CB8AC3E}">
        <p14:creationId xmlns:p14="http://schemas.microsoft.com/office/powerpoint/2010/main" val="1497980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3 pieces of guidance for your essays</a:t>
            </a:r>
            <a:endParaRPr lang="en-GB" dirty="0"/>
          </a:p>
        </p:txBody>
      </p:sp>
      <p:sp>
        <p:nvSpPr>
          <p:cNvPr id="3" name="Content Placeholder 2"/>
          <p:cNvSpPr>
            <a:spLocks noGrp="1"/>
          </p:cNvSpPr>
          <p:nvPr>
            <p:ph idx="1"/>
          </p:nvPr>
        </p:nvSpPr>
        <p:spPr/>
        <p:txBody>
          <a:bodyPr/>
          <a:lstStyle/>
          <a:p>
            <a:pPr marL="514350" indent="-514350">
              <a:buFont typeface="+mj-lt"/>
              <a:buAutoNum type="arabicPeriod"/>
            </a:pPr>
            <a:r>
              <a:rPr lang="en-GB" dirty="0" smtClean="0"/>
              <a:t>You are being asked to analyse the "writer's craft":  the choices that the authors make in terms of words, sentence types and moods, imagery, structure, voice, setting </a:t>
            </a:r>
            <a:r>
              <a:rPr lang="en-GB" dirty="0" err="1" smtClean="0"/>
              <a:t>etc</a:t>
            </a:r>
            <a:r>
              <a:rPr lang="en-GB" dirty="0" smtClean="0"/>
              <a:t> etc.  This means that every idea that you have should be tied to the text.</a:t>
            </a:r>
          </a:p>
          <a:p>
            <a:pPr marL="514350" indent="-514350">
              <a:buFont typeface="+mj-lt"/>
              <a:buAutoNum type="arabicPeriod"/>
            </a:pPr>
            <a:r>
              <a:rPr lang="en-GB" dirty="0" smtClean="0"/>
              <a:t>You are assessed on context, and this should be mentioned in every paragraph</a:t>
            </a:r>
          </a:p>
          <a:p>
            <a:pPr marL="514350" indent="-514350">
              <a:buFont typeface="+mj-lt"/>
              <a:buAutoNum type="arabicPeriod"/>
            </a:pPr>
            <a:r>
              <a:rPr lang="en-GB" dirty="0" smtClean="0"/>
              <a:t>Your connections between the texts should be integrated – rather than one paragraph being on </a:t>
            </a:r>
            <a:r>
              <a:rPr lang="en-GB" i="1" dirty="0" smtClean="0"/>
              <a:t>NLMG</a:t>
            </a:r>
            <a:r>
              <a:rPr lang="en-GB" dirty="0" smtClean="0"/>
              <a:t> and the next one being on </a:t>
            </a:r>
            <a:r>
              <a:rPr lang="en-GB" i="1" dirty="0" smtClean="0"/>
              <a:t>Frankenstein</a:t>
            </a:r>
            <a:r>
              <a:rPr lang="en-GB" dirty="0" smtClean="0"/>
              <a:t>.</a:t>
            </a:r>
            <a:endParaRPr lang="en-GB" dirty="0"/>
          </a:p>
        </p:txBody>
      </p:sp>
    </p:spTree>
    <p:extLst>
      <p:ext uri="{BB962C8B-B14F-4D97-AF65-F5344CB8AC3E}">
        <p14:creationId xmlns:p14="http://schemas.microsoft.com/office/powerpoint/2010/main" val="222367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332</TotalTime>
  <Words>3756</Words>
  <Application>Microsoft Office PowerPoint</Application>
  <PresentationFormat>Widescreen</PresentationFormat>
  <Paragraphs>123</Paragraphs>
  <Slides>20</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Finishing Never Let Me Go</vt:lpstr>
      <vt:lpstr>First of all…. re-visiting Chapter 19 … add in any of these notes that you would find useful…</vt:lpstr>
      <vt:lpstr>Revision of Chapters 20-21 …  quick fire response to work on your own on one of these questions.  You have two minutes to prepare, and then you should feedback to the class.  </vt:lpstr>
      <vt:lpstr>Revision.  In a novel full of questions, the last few chapters have all the answers – but do you?</vt:lpstr>
      <vt:lpstr>Chapter Twenty Two</vt:lpstr>
      <vt:lpstr>Chapter Twenty Two - answers</vt:lpstr>
      <vt:lpstr>Each pair or group is responsible for analysing one of the following words or phrases in the final image</vt:lpstr>
      <vt:lpstr>Final image</vt:lpstr>
      <vt:lpstr>3 pieces of guidance for your essays</vt:lpstr>
      <vt:lpstr>A Reminder….</vt:lpstr>
      <vt:lpstr>Reminder of the Aos:</vt:lpstr>
      <vt:lpstr>Note the weightings…..</vt:lpstr>
      <vt:lpstr>Your task:</vt:lpstr>
      <vt:lpstr>Compare the ways in which the writers of your two chosen texts portray moral choices</vt:lpstr>
      <vt:lpstr>PowerPoint Presentation</vt:lpstr>
      <vt:lpstr>PowerPoint Presentation</vt:lpstr>
      <vt:lpstr>What Makes Us Human?</vt:lpstr>
      <vt:lpstr>Two Sets of Words:  Which ones are taken from Never Let Me Go?</vt:lpstr>
      <vt:lpstr>Look at these two extracts:  what relationship do they have with one another?</vt:lpstr>
      <vt:lpstr>Some Ideas….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Kinder</dc:creator>
  <cp:lastModifiedBy>Juliet Harrison</cp:lastModifiedBy>
  <cp:revision>7</cp:revision>
  <dcterms:created xsi:type="dcterms:W3CDTF">2020-11-17T15:35:02Z</dcterms:created>
  <dcterms:modified xsi:type="dcterms:W3CDTF">2020-11-23T15:19:49Z</dcterms:modified>
</cp:coreProperties>
</file>