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2" r:id="rId4"/>
    <p:sldId id="275" r:id="rId5"/>
    <p:sldId id="276" r:id="rId6"/>
    <p:sldId id="277" r:id="rId7"/>
    <p:sldId id="278" r:id="rId8"/>
    <p:sldId id="266" r:id="rId9"/>
    <p:sldId id="267" r:id="rId10"/>
    <p:sldId id="268" r:id="rId11"/>
    <p:sldId id="269" r:id="rId12"/>
    <p:sldId id="270"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snapToGrid="0">
      <p:cViewPr varScale="1">
        <p:scale>
          <a:sx n="113" d="100"/>
          <a:sy n="113" d="100"/>
        </p:scale>
        <p:origin x="25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113FEA9-819A-4A02-A34E-F069427B45D6}" type="datetimeFigureOut">
              <a:rPr lang="en-GB" smtClean="0"/>
              <a:t>17/11/2020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168533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13FEA9-819A-4A02-A34E-F069427B45D6}" type="datetimeFigureOut">
              <a:rPr lang="en-GB" smtClean="0"/>
              <a:t>17/11/2020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3256674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13FEA9-819A-4A02-A34E-F069427B45D6}" type="datetimeFigureOut">
              <a:rPr lang="en-GB" smtClean="0"/>
              <a:t>17/11/2020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208084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113FEA9-819A-4A02-A34E-F069427B45D6}" type="datetimeFigureOut">
              <a:rPr lang="en-GB" smtClean="0"/>
              <a:t>17/11/2020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3904074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13FEA9-819A-4A02-A34E-F069427B45D6}" type="datetimeFigureOut">
              <a:rPr lang="en-GB" smtClean="0"/>
              <a:t>17/11/2020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3702829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113FEA9-819A-4A02-A34E-F069427B45D6}" type="datetimeFigureOut">
              <a:rPr lang="en-GB" smtClean="0"/>
              <a:t>17/11/2020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3134239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113FEA9-819A-4A02-A34E-F069427B45D6}" type="datetimeFigureOut">
              <a:rPr lang="en-GB" smtClean="0"/>
              <a:t>17/11/2020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297490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113FEA9-819A-4A02-A34E-F069427B45D6}" type="datetimeFigureOut">
              <a:rPr lang="en-GB" smtClean="0"/>
              <a:t>17/11/2020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1986337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13FEA9-819A-4A02-A34E-F069427B45D6}" type="datetimeFigureOut">
              <a:rPr lang="en-GB" smtClean="0"/>
              <a:t>17/11/2020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1132251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3FEA9-819A-4A02-A34E-F069427B45D6}" type="datetimeFigureOut">
              <a:rPr lang="en-GB" smtClean="0"/>
              <a:t>17/11/2020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1629649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13FEA9-819A-4A02-A34E-F069427B45D6}" type="datetimeFigureOut">
              <a:rPr lang="en-GB" smtClean="0"/>
              <a:t>17/11/2020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A6DE7D-0754-4AC8-B499-93F5D6966BAA}" type="slidenum">
              <a:rPr lang="en-GB" smtClean="0"/>
              <a:t>‹#›</a:t>
            </a:fld>
            <a:endParaRPr lang="en-GB"/>
          </a:p>
        </p:txBody>
      </p:sp>
    </p:spTree>
    <p:extLst>
      <p:ext uri="{BB962C8B-B14F-4D97-AF65-F5344CB8AC3E}">
        <p14:creationId xmlns:p14="http://schemas.microsoft.com/office/powerpoint/2010/main" val="2704718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13FEA9-819A-4A02-A34E-F069427B45D6}" type="datetimeFigureOut">
              <a:rPr lang="en-GB" smtClean="0"/>
              <a:t>17/11/2020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6DE7D-0754-4AC8-B499-93F5D6966BAA}" type="slidenum">
              <a:rPr lang="en-GB" smtClean="0"/>
              <a:t>‹#›</a:t>
            </a:fld>
            <a:endParaRPr lang="en-GB"/>
          </a:p>
        </p:txBody>
      </p:sp>
    </p:spTree>
    <p:extLst>
      <p:ext uri="{BB962C8B-B14F-4D97-AF65-F5344CB8AC3E}">
        <p14:creationId xmlns:p14="http://schemas.microsoft.com/office/powerpoint/2010/main" val="666645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1gnZN4SEhjA"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VKTT-sy0aLg"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1092200" y="-22590"/>
            <a:ext cx="10168467" cy="6942305"/>
          </a:xfrm>
          <a:prstGeom prst="rect">
            <a:avLst/>
          </a:prstGeom>
        </p:spPr>
      </p:pic>
      <p:sp>
        <p:nvSpPr>
          <p:cNvPr id="2" name="Title 1"/>
          <p:cNvSpPr>
            <a:spLocks noGrp="1"/>
          </p:cNvSpPr>
          <p:nvPr>
            <p:ph type="ctrTitle"/>
          </p:nvPr>
        </p:nvSpPr>
        <p:spPr/>
        <p:txBody>
          <a:bodyPr/>
          <a:lstStyle/>
          <a:p>
            <a:r>
              <a:rPr lang="en-GB" i="1" dirty="0"/>
              <a:t>Jerusalem</a:t>
            </a:r>
            <a:r>
              <a:rPr lang="en-GB" dirty="0"/>
              <a:t> Week 10</a:t>
            </a:r>
          </a:p>
        </p:txBody>
      </p:sp>
      <p:sp>
        <p:nvSpPr>
          <p:cNvPr id="3" name="Subtitle 2"/>
          <p:cNvSpPr>
            <a:spLocks noGrp="1"/>
          </p:cNvSpPr>
          <p:nvPr>
            <p:ph type="subTitle" idx="1"/>
          </p:nvPr>
        </p:nvSpPr>
        <p:spPr/>
        <p:txBody>
          <a:bodyPr/>
          <a:lstStyle/>
          <a:p>
            <a:r>
              <a:rPr lang="en-GB" dirty="0"/>
              <a:t>Reading on </a:t>
            </a:r>
            <a:r>
              <a:rPr lang="en-GB" dirty="0" smtClean="0"/>
              <a:t>to Act 3 – </a:t>
            </a:r>
            <a:r>
              <a:rPr lang="en-GB" dirty="0"/>
              <a:t>foolish comedy</a:t>
            </a:r>
          </a:p>
        </p:txBody>
      </p:sp>
    </p:spTree>
    <p:extLst>
      <p:ext uri="{BB962C8B-B14F-4D97-AF65-F5344CB8AC3E}">
        <p14:creationId xmlns:p14="http://schemas.microsoft.com/office/powerpoint/2010/main" val="3908720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4" name="1gnZN4SEhjA">
            <a:hlinkClick r:id="" action="ppaction://media"/>
          </p:cNvPr>
          <p:cNvPicPr>
            <a:picLocks noGrp="1" noRot="1" noChangeAspect="1"/>
          </p:cNvPicPr>
          <p:nvPr>
            <p:ph idx="1"/>
            <a:videoFile r:link="rId1"/>
          </p:nvPr>
        </p:nvPicPr>
        <p:blipFill>
          <a:blip r:embed="rId3"/>
          <a:stretch>
            <a:fillRect/>
          </a:stretch>
        </p:blipFill>
        <p:spPr>
          <a:xfrm>
            <a:off x="3395017" y="1300294"/>
            <a:ext cx="6196667" cy="4647500"/>
          </a:xfrm>
          <a:prstGeom prst="rect">
            <a:avLst/>
          </a:prstGeom>
        </p:spPr>
      </p:pic>
    </p:spTree>
    <p:extLst>
      <p:ext uri="{BB962C8B-B14F-4D97-AF65-F5344CB8AC3E}">
        <p14:creationId xmlns:p14="http://schemas.microsoft.com/office/powerpoint/2010/main" val="12222110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cTn>
                <p:tgtEl>
                  <p:spTgt spid="4"/>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fool as a comic convention:</a:t>
            </a:r>
          </a:p>
        </p:txBody>
      </p:sp>
      <p:sp>
        <p:nvSpPr>
          <p:cNvPr id="3" name="Content Placeholder 2"/>
          <p:cNvSpPr>
            <a:spLocks noGrp="1"/>
          </p:cNvSpPr>
          <p:nvPr>
            <p:ph idx="1"/>
          </p:nvPr>
        </p:nvSpPr>
        <p:spPr/>
        <p:txBody>
          <a:bodyPr/>
          <a:lstStyle/>
          <a:p>
            <a:r>
              <a:rPr lang="en-GB" dirty="0"/>
              <a:t>two types:  </a:t>
            </a:r>
          </a:p>
          <a:p>
            <a:endParaRPr lang="en-GB" dirty="0"/>
          </a:p>
          <a:p>
            <a:r>
              <a:rPr lang="en-GB" dirty="0"/>
              <a:t>the licensed fool paid to entertain, (the jester, the stand-up comedian)</a:t>
            </a:r>
          </a:p>
          <a:p>
            <a:r>
              <a:rPr lang="en-GB" dirty="0"/>
              <a:t>the natural fool (simple, often lower-class characters in Shakespeare, who lack common sense or intelligence, but sometimes provide insights.)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8068" y="4048277"/>
            <a:ext cx="2598782" cy="2635682"/>
          </a:xfrm>
          <a:prstGeom prst="rect">
            <a:avLst/>
          </a:prstGeom>
        </p:spPr>
      </p:pic>
    </p:spTree>
    <p:extLst>
      <p:ext uri="{BB962C8B-B14F-4D97-AF65-F5344CB8AC3E}">
        <p14:creationId xmlns:p14="http://schemas.microsoft.com/office/powerpoint/2010/main" val="2726499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CEB744-2380-4EDA-95B8-B5BE86FE1A98}"/>
              </a:ext>
            </a:extLst>
          </p:cNvPr>
          <p:cNvSpPr>
            <a:spLocks noGrp="1"/>
          </p:cNvSpPr>
          <p:nvPr>
            <p:ph type="title"/>
          </p:nvPr>
        </p:nvSpPr>
        <p:spPr/>
        <p:txBody>
          <a:bodyPr/>
          <a:lstStyle/>
          <a:p>
            <a:r>
              <a:rPr lang="en-GB" dirty="0"/>
              <a:t>pp 85-87  - Spot the comedic feature:  tick list</a:t>
            </a:r>
          </a:p>
        </p:txBody>
      </p:sp>
      <p:sp>
        <p:nvSpPr>
          <p:cNvPr id="3" name="Content Placeholder 2">
            <a:extLst>
              <a:ext uri="{FF2B5EF4-FFF2-40B4-BE49-F238E27FC236}">
                <a16:creationId xmlns:a16="http://schemas.microsoft.com/office/drawing/2014/main" xmlns="" id="{1225C20A-735D-4164-835F-C3B037512409}"/>
              </a:ext>
            </a:extLst>
          </p:cNvPr>
          <p:cNvSpPr>
            <a:spLocks noGrp="1"/>
          </p:cNvSpPr>
          <p:nvPr>
            <p:ph idx="1"/>
          </p:nvPr>
        </p:nvSpPr>
        <p:spPr/>
        <p:txBody>
          <a:bodyPr>
            <a:normAutofit fontScale="55000" lnSpcReduction="20000"/>
          </a:bodyPr>
          <a:lstStyle/>
          <a:p>
            <a:pPr>
              <a:lnSpc>
                <a:spcPct val="120000"/>
              </a:lnSpc>
            </a:pPr>
            <a:r>
              <a:rPr lang="en-GB" dirty="0"/>
              <a:t>harmless violence and horseplay</a:t>
            </a:r>
          </a:p>
          <a:p>
            <a:pPr>
              <a:lnSpc>
                <a:spcPct val="120000"/>
              </a:lnSpc>
            </a:pPr>
            <a:r>
              <a:rPr lang="en-GB" dirty="0"/>
              <a:t>comedic timing and a controlled physical performance</a:t>
            </a:r>
          </a:p>
          <a:p>
            <a:pPr>
              <a:lnSpc>
                <a:spcPct val="120000"/>
              </a:lnSpc>
            </a:pPr>
            <a:r>
              <a:rPr lang="en-GB" dirty="0"/>
              <a:t>ill-fitting clothes </a:t>
            </a:r>
          </a:p>
          <a:p>
            <a:pPr>
              <a:lnSpc>
                <a:spcPct val="120000"/>
              </a:lnSpc>
            </a:pPr>
            <a:r>
              <a:rPr lang="en-GB" dirty="0"/>
              <a:t>funny faces </a:t>
            </a:r>
          </a:p>
          <a:p>
            <a:pPr>
              <a:lnSpc>
                <a:spcPct val="120000"/>
              </a:lnSpc>
            </a:pPr>
            <a:r>
              <a:rPr lang="en-GB" dirty="0"/>
              <a:t>looking ridiculous, accompanied by incongruous objects  </a:t>
            </a:r>
          </a:p>
          <a:p>
            <a:pPr>
              <a:lnSpc>
                <a:spcPct val="120000"/>
              </a:lnSpc>
            </a:pPr>
            <a:r>
              <a:rPr lang="en-GB" dirty="0"/>
              <a:t>incongruous actions</a:t>
            </a:r>
          </a:p>
          <a:p>
            <a:pPr>
              <a:lnSpc>
                <a:spcPct val="120000"/>
              </a:lnSpc>
            </a:pPr>
            <a:r>
              <a:rPr lang="en-GB" dirty="0"/>
              <a:t>falling over, tripping up. </a:t>
            </a:r>
          </a:p>
          <a:p>
            <a:pPr>
              <a:lnSpc>
                <a:spcPct val="120000"/>
              </a:lnSpc>
            </a:pPr>
            <a:r>
              <a:rPr lang="en-GB" dirty="0"/>
              <a:t>Paronomasia </a:t>
            </a:r>
          </a:p>
          <a:p>
            <a:pPr>
              <a:lnSpc>
                <a:spcPct val="120000"/>
              </a:lnSpc>
            </a:pPr>
            <a:r>
              <a:rPr lang="en-GB" dirty="0"/>
              <a:t>Parody of language </a:t>
            </a:r>
          </a:p>
          <a:p>
            <a:pPr>
              <a:lnSpc>
                <a:spcPct val="120000"/>
              </a:lnSpc>
            </a:pPr>
            <a:r>
              <a:rPr lang="en-GB" dirty="0"/>
              <a:t>Natural fool </a:t>
            </a:r>
          </a:p>
          <a:p>
            <a:pPr>
              <a:lnSpc>
                <a:spcPct val="120000"/>
              </a:lnSpc>
            </a:pPr>
            <a:r>
              <a:rPr lang="en-GB" dirty="0"/>
              <a:t>Visual/Physical comedy (other)</a:t>
            </a:r>
          </a:p>
        </p:txBody>
      </p:sp>
      <p:sp>
        <p:nvSpPr>
          <p:cNvPr id="4" name="Rectangle: Beveled 3">
            <a:extLst>
              <a:ext uri="{FF2B5EF4-FFF2-40B4-BE49-F238E27FC236}">
                <a16:creationId xmlns:a16="http://schemas.microsoft.com/office/drawing/2014/main" xmlns="" id="{00E20CB7-AC8C-4BFD-9462-8C6A8CEFB34C}"/>
              </a:ext>
            </a:extLst>
          </p:cNvPr>
          <p:cNvSpPr/>
          <p:nvPr/>
        </p:nvSpPr>
        <p:spPr>
          <a:xfrm>
            <a:off x="5998128" y="2248250"/>
            <a:ext cx="360727" cy="243280"/>
          </a:xfrm>
          <a:prstGeom prst="bevel">
            <a:avLst/>
          </a:prstGeom>
          <a:noFill/>
          <a:ln>
            <a:noFill/>
          </a:ln>
        </p:spPr>
        <p:style>
          <a:lnRef idx="0">
            <a:scrgbClr r="0" g="0" b="0"/>
          </a:lnRef>
          <a:fillRef idx="0">
            <a:scrgbClr r="0" g="0" b="0"/>
          </a:fillRef>
          <a:effectRef idx="0">
            <a:scrgbClr r="0" g="0" b="0"/>
          </a:effectRef>
          <a:fontRef idx="minor">
            <a:schemeClr val="accent6"/>
          </a:fontRef>
        </p:style>
        <p:txBody>
          <a:bodyPr rtlCol="0" anchor="ctr"/>
          <a:lstStyle/>
          <a:p>
            <a:pPr algn="ctr"/>
            <a:endParaRPr lang="en-GB" dirty="0"/>
          </a:p>
        </p:txBody>
      </p:sp>
      <p:sp>
        <p:nvSpPr>
          <p:cNvPr id="5" name="Rectangle 4">
            <a:extLst>
              <a:ext uri="{FF2B5EF4-FFF2-40B4-BE49-F238E27FC236}">
                <a16:creationId xmlns:a16="http://schemas.microsoft.com/office/drawing/2014/main" xmlns="" id="{91B051F4-3A51-4E4E-A82F-28E827B8355F}"/>
              </a:ext>
            </a:extLst>
          </p:cNvPr>
          <p:cNvSpPr/>
          <p:nvPr/>
        </p:nvSpPr>
        <p:spPr>
          <a:xfrm>
            <a:off x="5915636" y="2133600"/>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xmlns="" id="{6198127C-5CC5-4B21-93E5-06CF6F405545}"/>
              </a:ext>
            </a:extLst>
          </p:cNvPr>
          <p:cNvSpPr/>
          <p:nvPr/>
        </p:nvSpPr>
        <p:spPr>
          <a:xfrm>
            <a:off x="7913614" y="2495725"/>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xmlns="" id="{09FD9999-94CC-4160-B5DE-305EFDC042A1}"/>
              </a:ext>
            </a:extLst>
          </p:cNvPr>
          <p:cNvSpPr/>
          <p:nvPr/>
        </p:nvSpPr>
        <p:spPr>
          <a:xfrm>
            <a:off x="4390238" y="2864841"/>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xmlns="" id="{75763050-CCB0-4247-95C4-FE327369F571}"/>
              </a:ext>
            </a:extLst>
          </p:cNvPr>
          <p:cNvSpPr/>
          <p:nvPr/>
        </p:nvSpPr>
        <p:spPr>
          <a:xfrm>
            <a:off x="4113401" y="3185720"/>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xmlns="" id="{4052780F-25EB-4828-ADC2-E2F152CABAB6}"/>
              </a:ext>
            </a:extLst>
          </p:cNvPr>
          <p:cNvSpPr/>
          <p:nvPr/>
        </p:nvSpPr>
        <p:spPr>
          <a:xfrm>
            <a:off x="8045041" y="3519182"/>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xmlns="" id="{FB361EB9-118D-4C50-A254-A20FA638DF0F}"/>
              </a:ext>
            </a:extLst>
          </p:cNvPr>
          <p:cNvSpPr/>
          <p:nvPr/>
        </p:nvSpPr>
        <p:spPr>
          <a:xfrm>
            <a:off x="4834855" y="3900771"/>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xmlns="" id="{67EDA58B-BB01-47B1-851D-4776CBA52783}"/>
              </a:ext>
            </a:extLst>
          </p:cNvPr>
          <p:cNvSpPr/>
          <p:nvPr/>
        </p:nvSpPr>
        <p:spPr>
          <a:xfrm>
            <a:off x="5220748" y="4165024"/>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a:extLst>
              <a:ext uri="{FF2B5EF4-FFF2-40B4-BE49-F238E27FC236}">
                <a16:creationId xmlns:a16="http://schemas.microsoft.com/office/drawing/2014/main" xmlns="" id="{C2813A1E-B07B-4A81-A12F-7B0417BF07D2}"/>
              </a:ext>
            </a:extLst>
          </p:cNvPr>
          <p:cNvSpPr/>
          <p:nvPr/>
        </p:nvSpPr>
        <p:spPr>
          <a:xfrm>
            <a:off x="4261606" y="4548471"/>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xmlns="" id="{F4C1A261-68C7-4A96-B5D9-F69C1D7C2D35}"/>
              </a:ext>
            </a:extLst>
          </p:cNvPr>
          <p:cNvSpPr/>
          <p:nvPr/>
        </p:nvSpPr>
        <p:spPr>
          <a:xfrm>
            <a:off x="4829262" y="4886422"/>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xmlns="" id="{AB6019E4-C5C2-4EB4-9491-E89210E926EF}"/>
              </a:ext>
            </a:extLst>
          </p:cNvPr>
          <p:cNvSpPr/>
          <p:nvPr/>
        </p:nvSpPr>
        <p:spPr>
          <a:xfrm>
            <a:off x="4138568" y="5242430"/>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Rectangle 14">
            <a:extLst>
              <a:ext uri="{FF2B5EF4-FFF2-40B4-BE49-F238E27FC236}">
                <a16:creationId xmlns:a16="http://schemas.microsoft.com/office/drawing/2014/main" xmlns="" id="{17147D92-37C1-47BF-BB0A-174486B2BABF}"/>
              </a:ext>
            </a:extLst>
          </p:cNvPr>
          <p:cNvSpPr/>
          <p:nvPr/>
        </p:nvSpPr>
        <p:spPr>
          <a:xfrm>
            <a:off x="5733873" y="5565877"/>
            <a:ext cx="262855" cy="243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5894828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Comedy Features</a:t>
            </a:r>
          </a:p>
        </p:txBody>
      </p:sp>
      <p:sp>
        <p:nvSpPr>
          <p:cNvPr id="5" name="Content Placeholder 4"/>
          <p:cNvSpPr>
            <a:spLocks noGrp="1"/>
          </p:cNvSpPr>
          <p:nvPr>
            <p:ph idx="1"/>
          </p:nvPr>
        </p:nvSpPr>
        <p:spPr/>
        <p:txBody>
          <a:bodyPr/>
          <a:lstStyle/>
          <a:p>
            <a:r>
              <a:rPr lang="en-GB" dirty="0"/>
              <a:t>Paronomasia – “corporal”</a:t>
            </a:r>
          </a:p>
          <a:p>
            <a:endParaRPr lang="en-GB" dirty="0"/>
          </a:p>
          <a:p>
            <a:r>
              <a:rPr lang="en-GB" dirty="0"/>
              <a:t>Parody of language – “Permission to take hat off”</a:t>
            </a:r>
          </a:p>
          <a:p>
            <a:endParaRPr lang="en-GB" dirty="0"/>
          </a:p>
          <a:p>
            <a:r>
              <a:rPr lang="en-GB" dirty="0"/>
              <a:t>Natural fool – “What?  What hat?”</a:t>
            </a:r>
          </a:p>
          <a:p>
            <a:endParaRPr lang="en-GB" dirty="0"/>
          </a:p>
          <a:p>
            <a:r>
              <a:rPr lang="en-GB" dirty="0"/>
              <a:t>Visual/Physical comedy – hat and coconut/confusion of actions</a:t>
            </a:r>
          </a:p>
        </p:txBody>
      </p:sp>
    </p:spTree>
    <p:extLst>
      <p:ext uri="{BB962C8B-B14F-4D97-AF65-F5344CB8AC3E}">
        <p14:creationId xmlns:p14="http://schemas.microsoft.com/office/powerpoint/2010/main" val="241938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1000"/>
                                        <p:tgtEl>
                                          <p:spTgt spid="5">
                                            <p:txEl>
                                              <p:pRg st="2" end="2"/>
                                            </p:txEl>
                                          </p:spTgt>
                                        </p:tgtEl>
                                      </p:cBhvr>
                                    </p:animEffect>
                                    <p:anim calcmode="lin" valueType="num">
                                      <p:cBhvr>
                                        <p:cTn id="1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circle(in)">
                                      <p:cBhvr>
                                        <p:cTn id="18" dur="20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 calcmode="lin" valueType="num">
                                      <p:cBhvr>
                                        <p:cTn id="23" dur="1000" fill="hold"/>
                                        <p:tgtEl>
                                          <p:spTgt spid="5">
                                            <p:txEl>
                                              <p:pRg st="6" end="6"/>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6" end="6"/>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6" end="6"/>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P70-71</a:t>
            </a:r>
            <a:endParaRPr lang="en-GB" dirty="0"/>
          </a:p>
        </p:txBody>
      </p:sp>
      <p:sp>
        <p:nvSpPr>
          <p:cNvPr id="3" name="Content Placeholder 2"/>
          <p:cNvSpPr>
            <a:spLocks noGrp="1"/>
          </p:cNvSpPr>
          <p:nvPr>
            <p:ph idx="1"/>
          </p:nvPr>
        </p:nvSpPr>
        <p:spPr/>
        <p:txBody>
          <a:bodyPr>
            <a:normAutofit fontScale="92500" lnSpcReduction="20000"/>
          </a:bodyPr>
          <a:lstStyle/>
          <a:p>
            <a:r>
              <a:rPr lang="en-GB" b="1" dirty="0"/>
              <a:t>Johnny – series of questions to engage Dawn</a:t>
            </a:r>
            <a:endParaRPr lang="en-GB" dirty="0"/>
          </a:p>
          <a:p>
            <a:r>
              <a:rPr lang="en-GB" b="1" dirty="0"/>
              <a:t>Dawn providing identity for Johnny “Spiderman … </a:t>
            </a:r>
            <a:r>
              <a:rPr lang="en-GB" b="1" dirty="0" err="1"/>
              <a:t>Supertramp</a:t>
            </a:r>
            <a:r>
              <a:rPr lang="en-GB" b="1" dirty="0"/>
              <a:t>” – sarcasm  Reference to the importance of labels and identity within the play as a whole.</a:t>
            </a:r>
            <a:endParaRPr lang="en-GB" dirty="0"/>
          </a:p>
          <a:p>
            <a:r>
              <a:rPr lang="en-GB" b="1" dirty="0"/>
              <a:t>Repetition of imperative “come over here” (x3) “Look” (x4) and question “Did you see” (x3) hypnotic effect</a:t>
            </a:r>
            <a:endParaRPr lang="en-GB" dirty="0"/>
          </a:p>
          <a:p>
            <a:r>
              <a:rPr lang="en-GB" b="1" dirty="0"/>
              <a:t>“There now” – idiomatic phrase used to a child – power of Johnny.</a:t>
            </a:r>
            <a:endParaRPr lang="en-GB" dirty="0"/>
          </a:p>
          <a:p>
            <a:r>
              <a:rPr lang="en-GB" b="1" dirty="0"/>
              <a:t>Repetition of “suit yourself” p 63 adding to a sense that this is a structured vignette – with a beginning and an end.</a:t>
            </a:r>
            <a:endParaRPr lang="en-GB" dirty="0"/>
          </a:p>
          <a:p>
            <a:r>
              <a:rPr lang="en-GB" b="1" dirty="0"/>
              <a:t>Stage directions reveal Johnny playing a role:  his reassurance disappears when he is alone.  </a:t>
            </a:r>
            <a:r>
              <a:rPr lang="en-GB" b="1" dirty="0" smtClean="0"/>
              <a:t>(“He eyes the wood </a:t>
            </a:r>
            <a:r>
              <a:rPr lang="en-GB" b="1" dirty="0"/>
              <a:t>n</a:t>
            </a:r>
            <a:r>
              <a:rPr lang="en-GB" b="1" dirty="0" smtClean="0"/>
              <a:t>ervously”) He </a:t>
            </a:r>
            <a:r>
              <a:rPr lang="en-GB" b="1" dirty="0"/>
              <a:t>anticipates the threat arriving.  Suspense builds.</a:t>
            </a:r>
            <a:endParaRPr lang="en-GB" dirty="0"/>
          </a:p>
          <a:p>
            <a:endParaRPr lang="en-GB" dirty="0"/>
          </a:p>
        </p:txBody>
      </p:sp>
    </p:spTree>
    <p:extLst>
      <p:ext uri="{BB962C8B-B14F-4D97-AF65-F5344CB8AC3E}">
        <p14:creationId xmlns:p14="http://schemas.microsoft.com/office/powerpoint/2010/main" val="260071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1A60AC-FFF1-43D6-819B-478EF5055037}"/>
              </a:ext>
            </a:extLst>
          </p:cNvPr>
          <p:cNvSpPr>
            <a:spLocks noGrp="1"/>
          </p:cNvSpPr>
          <p:nvPr>
            <p:ph type="title"/>
          </p:nvPr>
        </p:nvSpPr>
        <p:spPr/>
        <p:txBody>
          <a:bodyPr/>
          <a:lstStyle/>
          <a:p>
            <a:r>
              <a:rPr lang="en-GB" dirty="0" smtClean="0"/>
              <a:t>Reading On…</a:t>
            </a:r>
            <a:endParaRPr lang="en-GB" dirty="0"/>
          </a:p>
        </p:txBody>
      </p:sp>
      <p:sp>
        <p:nvSpPr>
          <p:cNvPr id="3" name="Content Placeholder 2">
            <a:extLst>
              <a:ext uri="{FF2B5EF4-FFF2-40B4-BE49-F238E27FC236}">
                <a16:creationId xmlns:a16="http://schemas.microsoft.com/office/drawing/2014/main" xmlns="" id="{70728498-B2D0-430A-82EC-7D9B534AAE6C}"/>
              </a:ext>
            </a:extLst>
          </p:cNvPr>
          <p:cNvSpPr>
            <a:spLocks noGrp="1"/>
          </p:cNvSpPr>
          <p:nvPr>
            <p:ph idx="1"/>
          </p:nvPr>
        </p:nvSpPr>
        <p:spPr/>
        <p:txBody>
          <a:bodyPr/>
          <a:lstStyle/>
          <a:p>
            <a:r>
              <a:rPr lang="en-GB" dirty="0"/>
              <a:t>Each group has one area on which to focus:  p 72, 78-79, 80-81, 82-84</a:t>
            </a:r>
          </a:p>
          <a:p>
            <a:r>
              <a:rPr lang="en-GB" dirty="0"/>
              <a:t>In your group answer the questions, making sure that EVERYONE in the group is taking notes.</a:t>
            </a:r>
          </a:p>
          <a:p>
            <a:r>
              <a:rPr lang="en-GB" dirty="0" smtClean="0"/>
              <a:t>Your </a:t>
            </a:r>
            <a:r>
              <a:rPr lang="en-GB" dirty="0"/>
              <a:t>job is then to teach the extract you have been given.  </a:t>
            </a:r>
            <a:r>
              <a:rPr lang="en-GB" dirty="0" smtClean="0"/>
              <a:t>Everyone else will take </a:t>
            </a:r>
            <a:r>
              <a:rPr lang="en-GB" dirty="0"/>
              <a:t>notes, and should ask if anything is unclear.</a:t>
            </a:r>
          </a:p>
        </p:txBody>
      </p:sp>
    </p:spTree>
    <p:extLst>
      <p:ext uri="{BB962C8B-B14F-4D97-AF65-F5344CB8AC3E}">
        <p14:creationId xmlns:p14="http://schemas.microsoft.com/office/powerpoint/2010/main" val="2848424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Guidance – p72</a:t>
            </a:r>
            <a:endParaRPr lang="en-GB" dirty="0"/>
          </a:p>
        </p:txBody>
      </p:sp>
      <p:sp>
        <p:nvSpPr>
          <p:cNvPr id="3" name="Content Placeholder 2"/>
          <p:cNvSpPr>
            <a:spLocks noGrp="1"/>
          </p:cNvSpPr>
          <p:nvPr>
            <p:ph idx="1"/>
          </p:nvPr>
        </p:nvSpPr>
        <p:spPr>
          <a:xfrm>
            <a:off x="838200" y="1825624"/>
            <a:ext cx="10515600" cy="4676775"/>
          </a:xfrm>
        </p:spPr>
        <p:txBody>
          <a:bodyPr>
            <a:normAutofit fontScale="55000" lnSpcReduction="20000"/>
          </a:bodyPr>
          <a:lstStyle/>
          <a:p>
            <a:pPr marL="514350" indent="-514350">
              <a:buFont typeface="+mj-lt"/>
              <a:buAutoNum type="arabicPeriod"/>
            </a:pPr>
            <a:r>
              <a:rPr lang="en-GB" dirty="0" smtClean="0"/>
              <a:t>How </a:t>
            </a:r>
            <a:r>
              <a:rPr lang="en-GB" dirty="0"/>
              <a:t>does the language of Lee contrast with that of Tanya? </a:t>
            </a:r>
          </a:p>
          <a:p>
            <a:pPr marL="514350" indent="-514350">
              <a:buFont typeface="+mj-lt"/>
              <a:buAutoNum type="arabicPeriod"/>
            </a:pPr>
            <a:r>
              <a:rPr lang="en-GB" dirty="0"/>
              <a:t>What other contrasts are evident in this extract?  Are the contrasts used for comic effect, and if so, how?</a:t>
            </a:r>
          </a:p>
          <a:p>
            <a:pPr marL="514350" indent="-514350">
              <a:buFont typeface="+mj-lt"/>
              <a:buAutoNum type="arabicPeriod"/>
            </a:pPr>
            <a:r>
              <a:rPr lang="en-GB" dirty="0"/>
              <a:t>What is comic about the language that is being used here?</a:t>
            </a:r>
          </a:p>
          <a:p>
            <a:pPr marL="514350" indent="-514350">
              <a:buFont typeface="+mj-lt"/>
              <a:buAutoNum type="arabicPeriod"/>
            </a:pPr>
            <a:r>
              <a:rPr lang="en-GB" dirty="0"/>
              <a:t>What relevance has this extract got to the rest of the play?</a:t>
            </a:r>
          </a:p>
          <a:p>
            <a:pPr marL="514350" indent="-514350">
              <a:buFont typeface="+mj-lt"/>
              <a:buAutoNum type="arabicPeriod"/>
            </a:pPr>
            <a:r>
              <a:rPr lang="en-GB" dirty="0"/>
              <a:t>Why does Butterworth include it?</a:t>
            </a:r>
          </a:p>
          <a:p>
            <a:pPr marL="0" indent="0" algn="ctr">
              <a:buNone/>
            </a:pPr>
            <a:r>
              <a:rPr lang="en-GB" b="1" dirty="0"/>
              <a:t>REMEMBER:  STYLISTIC, DRAMATIC, CONTEXT</a:t>
            </a:r>
            <a:endParaRPr lang="en-GB" dirty="0"/>
          </a:p>
          <a:p>
            <a:pPr marL="0" indent="0">
              <a:buNone/>
            </a:pPr>
            <a:r>
              <a:rPr lang="en-GB" dirty="0"/>
              <a:t> </a:t>
            </a:r>
            <a:r>
              <a:rPr lang="en-GB" dirty="0" smtClean="0"/>
              <a:t>SOME </a:t>
            </a:r>
            <a:r>
              <a:rPr lang="en-GB" dirty="0"/>
              <a:t>EXTRA RESEARCH…</a:t>
            </a:r>
          </a:p>
          <a:p>
            <a:r>
              <a:rPr lang="en-GB" dirty="0"/>
              <a:t>Ley </a:t>
            </a:r>
            <a:r>
              <a:rPr lang="en-GB" dirty="0" smtClean="0"/>
              <a:t>Lines – Theories about the alignments of monuments and natural landscape features, leading to ideas that ley lines have spiritual power or resonate a special psychic energy.  </a:t>
            </a:r>
          </a:p>
          <a:p>
            <a:endParaRPr lang="en-GB" dirty="0" smtClean="0"/>
          </a:p>
          <a:p>
            <a:pPr marL="0" indent="0">
              <a:buNone/>
            </a:pPr>
            <a:r>
              <a:rPr lang="en-GB" dirty="0" smtClean="0"/>
              <a:t>A FEW NOTES:  </a:t>
            </a:r>
          </a:p>
          <a:p>
            <a:r>
              <a:rPr lang="en-GB" b="1" dirty="0" smtClean="0"/>
              <a:t>Theme </a:t>
            </a:r>
            <a:r>
              <a:rPr lang="en-GB" b="1" dirty="0"/>
              <a:t>of change:  central to the play “New horizons” </a:t>
            </a:r>
            <a:r>
              <a:rPr lang="en-GB" b="1" dirty="0" err="1"/>
              <a:t>etc</a:t>
            </a:r>
            <a:endParaRPr lang="en-GB" dirty="0"/>
          </a:p>
          <a:p>
            <a:r>
              <a:rPr lang="en-GB" b="1" dirty="0"/>
              <a:t>“This is holy land” – by implication this gives Johnny a spiritual dimension</a:t>
            </a:r>
            <a:endParaRPr lang="en-GB" dirty="0"/>
          </a:p>
          <a:p>
            <a:r>
              <a:rPr lang="en-GB" b="1" dirty="0"/>
              <a:t>Contrast of the characters’ speech:  Lee looking outwards and into the future, Tanya looking back, and at herself and Lee.</a:t>
            </a:r>
            <a:endParaRPr lang="en-GB" dirty="0"/>
          </a:p>
          <a:p>
            <a:r>
              <a:rPr lang="en-GB" b="1" dirty="0"/>
              <a:t>Tanya’s language is figurative, but predictable and clichéd in “no strings” – but the euphemism of “Eat my peaches, don’t shake my tree” is metaphorical and </a:t>
            </a:r>
            <a:r>
              <a:rPr lang="en-GB" b="1" dirty="0" smtClean="0"/>
              <a:t>humorous </a:t>
            </a:r>
            <a:r>
              <a:rPr lang="en-GB" b="1" dirty="0"/>
              <a:t>in its euphemistic nature </a:t>
            </a:r>
            <a:endParaRPr lang="en-GB" dirty="0"/>
          </a:p>
        </p:txBody>
      </p:sp>
    </p:spTree>
    <p:extLst>
      <p:ext uri="{BB962C8B-B14F-4D97-AF65-F5344CB8AC3E}">
        <p14:creationId xmlns:p14="http://schemas.microsoft.com/office/powerpoint/2010/main" val="3804522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Guidance – p 78-9 </a:t>
            </a:r>
            <a:endParaRPr lang="en-GB" dirty="0"/>
          </a:p>
        </p:txBody>
      </p:sp>
      <p:sp>
        <p:nvSpPr>
          <p:cNvPr id="3" name="Content Placeholder 2"/>
          <p:cNvSpPr>
            <a:spLocks noGrp="1"/>
          </p:cNvSpPr>
          <p:nvPr>
            <p:ph idx="1"/>
          </p:nvPr>
        </p:nvSpPr>
        <p:spPr>
          <a:xfrm>
            <a:off x="838200" y="1456267"/>
            <a:ext cx="10515600" cy="4720696"/>
          </a:xfrm>
        </p:spPr>
        <p:txBody>
          <a:bodyPr>
            <a:normAutofit fontScale="47500" lnSpcReduction="20000"/>
          </a:bodyPr>
          <a:lstStyle/>
          <a:p>
            <a:pPr marL="514350" indent="-514350">
              <a:buFont typeface="+mj-lt"/>
              <a:buAutoNum type="arabicPeriod"/>
            </a:pPr>
            <a:r>
              <a:rPr lang="en-GB" dirty="0" smtClean="0"/>
              <a:t>What </a:t>
            </a:r>
            <a:r>
              <a:rPr lang="en-GB" dirty="0"/>
              <a:t>relevance has this extract got to the rest of the play?  </a:t>
            </a:r>
          </a:p>
          <a:p>
            <a:pPr marL="514350" indent="-514350">
              <a:buFont typeface="+mj-lt"/>
              <a:buAutoNum type="arabicPeriod"/>
            </a:pPr>
            <a:r>
              <a:rPr lang="en-GB" dirty="0"/>
              <a:t>Are there any motifs that are repeated from elsewhere in the play?</a:t>
            </a:r>
          </a:p>
          <a:p>
            <a:pPr marL="514350" indent="-514350">
              <a:buFont typeface="+mj-lt"/>
              <a:buAutoNum type="arabicPeriod"/>
            </a:pPr>
            <a:r>
              <a:rPr lang="en-GB" dirty="0"/>
              <a:t>What events precede it?  Is there a contrast?</a:t>
            </a:r>
          </a:p>
          <a:p>
            <a:pPr marL="514350" indent="-514350">
              <a:buFont typeface="+mj-lt"/>
              <a:buAutoNum type="arabicPeriod"/>
            </a:pPr>
            <a:r>
              <a:rPr lang="en-GB" dirty="0"/>
              <a:t>Do we sympathise with Johnny?</a:t>
            </a:r>
          </a:p>
          <a:p>
            <a:pPr marL="514350" indent="-514350">
              <a:buFont typeface="+mj-lt"/>
              <a:buAutoNum type="arabicPeriod"/>
            </a:pPr>
            <a:r>
              <a:rPr lang="en-GB" dirty="0"/>
              <a:t>What do you notice about the use of names in this extract?</a:t>
            </a:r>
          </a:p>
          <a:p>
            <a:pPr marL="514350" indent="-514350">
              <a:buFont typeface="+mj-lt"/>
              <a:buAutoNum type="arabicPeriod"/>
            </a:pPr>
            <a:r>
              <a:rPr lang="en-GB" dirty="0"/>
              <a:t>What type of language do the characters use?  (questions/taboo/statements)  What does the language they use reveal about their character?</a:t>
            </a:r>
          </a:p>
          <a:p>
            <a:pPr marL="514350" indent="-514350">
              <a:buFont typeface="+mj-lt"/>
              <a:buAutoNum type="arabicPeriod"/>
            </a:pPr>
            <a:r>
              <a:rPr lang="en-GB" dirty="0"/>
              <a:t>Why has Butterworth included this extract in the play?</a:t>
            </a:r>
          </a:p>
          <a:p>
            <a:pPr marL="0" indent="0" algn="ctr">
              <a:buNone/>
            </a:pPr>
            <a:r>
              <a:rPr lang="en-GB" b="1" dirty="0"/>
              <a:t>REMEMBER:  STYLISTIC, DRAMATIC, </a:t>
            </a:r>
            <a:r>
              <a:rPr lang="en-GB" b="1" dirty="0" smtClean="0"/>
              <a:t>CONTEXT</a:t>
            </a:r>
          </a:p>
          <a:p>
            <a:pPr marL="0" indent="0" algn="ctr">
              <a:buNone/>
            </a:pPr>
            <a:endParaRPr lang="en-GB" b="1" dirty="0"/>
          </a:p>
          <a:p>
            <a:pPr marL="0" indent="0">
              <a:buNone/>
            </a:pPr>
            <a:r>
              <a:rPr lang="en-GB" b="1" dirty="0" smtClean="0"/>
              <a:t>A FEW NOTES:</a:t>
            </a:r>
            <a:endParaRPr lang="en-GB" dirty="0"/>
          </a:p>
          <a:p>
            <a:r>
              <a:rPr lang="en-GB" b="1" dirty="0"/>
              <a:t> </a:t>
            </a:r>
            <a:r>
              <a:rPr lang="en-GB" b="1" dirty="0" smtClean="0"/>
              <a:t>“</a:t>
            </a:r>
            <a:r>
              <a:rPr lang="en-GB" b="1" dirty="0" err="1"/>
              <a:t>spiderman</a:t>
            </a:r>
            <a:r>
              <a:rPr lang="en-GB" b="1" dirty="0"/>
              <a:t>” – ref. p 70 – Johnny has taken Dawn’s words and echoes them – indicating a connection between them</a:t>
            </a:r>
            <a:endParaRPr lang="en-GB" dirty="0"/>
          </a:p>
          <a:p>
            <a:r>
              <a:rPr lang="en-GB" b="1" dirty="0"/>
              <a:t>Apparently unable to answer the question about “Jerusalem” draws attention to the word:  stops the play on that word  - </a:t>
            </a:r>
            <a:r>
              <a:rPr lang="en-GB" b="1" dirty="0" err="1"/>
              <a:t>metatheatrical</a:t>
            </a:r>
            <a:endParaRPr lang="en-GB" dirty="0"/>
          </a:p>
          <a:p>
            <a:r>
              <a:rPr lang="en-GB" b="1" dirty="0"/>
              <a:t>Humour of rhyming:  “Bucolic </a:t>
            </a:r>
            <a:r>
              <a:rPr lang="en-GB" b="1" dirty="0" err="1"/>
              <a:t>Alocholic</a:t>
            </a:r>
            <a:r>
              <a:rPr lang="en-GB" b="1" dirty="0"/>
              <a:t> Frolic” – high register, low frequency words – indicating a character who works and manipulates language</a:t>
            </a:r>
            <a:endParaRPr lang="en-GB" dirty="0"/>
          </a:p>
          <a:p>
            <a:r>
              <a:rPr lang="en-GB" b="1" dirty="0"/>
              <a:t>Johnny parodies the host- welcoming Troy in language that is full of questions, and self-consciously suggests respect in the term of address:  “Mr Whitworth”</a:t>
            </a:r>
            <a:endParaRPr lang="en-GB" dirty="0"/>
          </a:p>
          <a:p>
            <a:r>
              <a:rPr lang="en-GB" b="1" dirty="0"/>
              <a:t>Contrasts of terms of address:  “Mr Whitworth” “Troy” “gyppo” “Byron” refers to teenagers as “rats” – ref to the girls first appearing from under the trailer, perhaps.</a:t>
            </a:r>
            <a:endParaRPr lang="en-GB" dirty="0"/>
          </a:p>
          <a:p>
            <a:pPr marL="0" indent="0">
              <a:buNone/>
            </a:pPr>
            <a:r>
              <a:rPr lang="en-GB" dirty="0"/>
              <a:t/>
            </a:r>
            <a:br>
              <a:rPr lang="en-GB" dirty="0"/>
            </a:br>
            <a:endParaRPr lang="en-GB" dirty="0"/>
          </a:p>
        </p:txBody>
      </p:sp>
    </p:spTree>
    <p:extLst>
      <p:ext uri="{BB962C8B-B14F-4D97-AF65-F5344CB8AC3E}">
        <p14:creationId xmlns:p14="http://schemas.microsoft.com/office/powerpoint/2010/main" val="36503065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Guidance – p 80-1</a:t>
            </a:r>
            <a:endParaRPr lang="en-GB" dirty="0"/>
          </a:p>
        </p:txBody>
      </p:sp>
      <p:sp>
        <p:nvSpPr>
          <p:cNvPr id="3" name="Content Placeholder 2"/>
          <p:cNvSpPr>
            <a:spLocks noGrp="1"/>
          </p:cNvSpPr>
          <p:nvPr>
            <p:ph idx="1"/>
          </p:nvPr>
        </p:nvSpPr>
        <p:spPr>
          <a:xfrm>
            <a:off x="838200" y="1532466"/>
            <a:ext cx="10515600" cy="4944533"/>
          </a:xfrm>
        </p:spPr>
        <p:txBody>
          <a:bodyPr>
            <a:normAutofit fontScale="55000" lnSpcReduction="20000"/>
          </a:bodyPr>
          <a:lstStyle/>
          <a:p>
            <a:pPr marL="514350" indent="-514350">
              <a:buFont typeface="+mj-lt"/>
              <a:buAutoNum type="arabicPeriod"/>
            </a:pPr>
            <a:r>
              <a:rPr lang="en-GB" dirty="0" smtClean="0"/>
              <a:t>What </a:t>
            </a:r>
            <a:r>
              <a:rPr lang="en-GB" dirty="0"/>
              <a:t>relevance has this extract got to the rest of the play?  </a:t>
            </a:r>
          </a:p>
          <a:p>
            <a:pPr marL="514350" indent="-514350">
              <a:buFont typeface="+mj-lt"/>
              <a:buAutoNum type="arabicPeriod"/>
            </a:pPr>
            <a:r>
              <a:rPr lang="en-GB" dirty="0"/>
              <a:t>Are there any motifs that are repeated from elsewhere in the play?</a:t>
            </a:r>
          </a:p>
          <a:p>
            <a:pPr marL="514350" indent="-514350">
              <a:buFont typeface="+mj-lt"/>
              <a:buAutoNum type="arabicPeriod"/>
            </a:pPr>
            <a:r>
              <a:rPr lang="en-GB" dirty="0"/>
              <a:t>What events precede it?  Is there a contrast?</a:t>
            </a:r>
          </a:p>
          <a:p>
            <a:pPr marL="514350" indent="-514350">
              <a:buFont typeface="+mj-lt"/>
              <a:buAutoNum type="arabicPeriod"/>
            </a:pPr>
            <a:r>
              <a:rPr lang="en-GB" dirty="0"/>
              <a:t>Do we sympathise with Johnny?</a:t>
            </a:r>
          </a:p>
          <a:p>
            <a:pPr marL="514350" indent="-514350">
              <a:buFont typeface="+mj-lt"/>
              <a:buAutoNum type="arabicPeriod"/>
            </a:pPr>
            <a:r>
              <a:rPr lang="en-GB" dirty="0"/>
              <a:t>What type of language do the characters use?  (questions/taboo/statements)  What does the language they use reveal about their character?</a:t>
            </a:r>
          </a:p>
          <a:p>
            <a:pPr marL="514350" indent="-514350">
              <a:buFont typeface="+mj-lt"/>
              <a:buAutoNum type="arabicPeriod"/>
            </a:pPr>
            <a:r>
              <a:rPr lang="en-GB" dirty="0"/>
              <a:t>Can you comment on the use of the names in this extract?</a:t>
            </a:r>
          </a:p>
          <a:p>
            <a:pPr marL="514350" indent="-514350">
              <a:buFont typeface="+mj-lt"/>
              <a:buAutoNum type="arabicPeriod"/>
            </a:pPr>
            <a:r>
              <a:rPr lang="en-GB" dirty="0"/>
              <a:t>Why has Butterworth included this extract in the play?</a:t>
            </a:r>
          </a:p>
          <a:p>
            <a:pPr marL="0" indent="0" algn="ctr">
              <a:buNone/>
            </a:pPr>
            <a:r>
              <a:rPr lang="en-GB" b="1" dirty="0"/>
              <a:t>REMEMBER:  STYLISTIC, DRAMATIC, CONTEXT…..</a:t>
            </a:r>
            <a:endParaRPr lang="en-GB" dirty="0"/>
          </a:p>
          <a:p>
            <a:pPr marL="0" indent="0">
              <a:buNone/>
            </a:pPr>
            <a:r>
              <a:rPr lang="en-GB" dirty="0" smtClean="0"/>
              <a:t>A FEW NOTES</a:t>
            </a:r>
            <a:r>
              <a:rPr lang="en-GB" dirty="0"/>
              <a:t> </a:t>
            </a:r>
          </a:p>
          <a:p>
            <a:r>
              <a:rPr lang="en-GB" dirty="0"/>
              <a:t/>
            </a:r>
            <a:br>
              <a:rPr lang="en-GB" dirty="0"/>
            </a:br>
            <a:r>
              <a:rPr lang="en-GB" b="1" dirty="0"/>
              <a:t>Troy uses imperatives:  “Get rid of them. Now.” To assert power</a:t>
            </a:r>
            <a:endParaRPr lang="en-GB" dirty="0"/>
          </a:p>
          <a:p>
            <a:r>
              <a:rPr lang="en-GB" b="1" dirty="0"/>
              <a:t>Contrast of terms of address:  Johnny uses “mate” (x2)  v “pikey” “snake” etc.  used by Troy – disintegration from insults relating to humans, to those relating to creatures.  </a:t>
            </a:r>
            <a:endParaRPr lang="en-GB" dirty="0"/>
          </a:p>
          <a:p>
            <a:r>
              <a:rPr lang="en-GB" b="1" dirty="0"/>
              <a:t>P 81 Johnny goads Troy:  trapping him in implication – the unanswered questions – “She your treasure?” </a:t>
            </a:r>
            <a:r>
              <a:rPr lang="en-GB" b="1" dirty="0" err="1"/>
              <a:t>etc</a:t>
            </a:r>
            <a:r>
              <a:rPr lang="en-GB" b="1" dirty="0"/>
              <a:t>  Notice the shift of power – Johnny refers to him as “boy” (x4) </a:t>
            </a:r>
            <a:endParaRPr lang="en-GB" dirty="0"/>
          </a:p>
          <a:p>
            <a:r>
              <a:rPr lang="en-GB" b="1" dirty="0"/>
              <a:t>Speech about Troy and the cards:  change of tone:  figurative language “in the dead of night” and evocative adjectives “pitch dark” “silver” “blood-red” </a:t>
            </a:r>
            <a:endParaRPr lang="en-GB" dirty="0"/>
          </a:p>
          <a:p>
            <a:r>
              <a:rPr lang="en-GB" b="1" dirty="0"/>
              <a:t>Loss:  “Got lost?  Can’t find your way home?” – characters finding an identity and a direction.  Time of change.</a:t>
            </a:r>
            <a:endParaRPr lang="en-GB" dirty="0"/>
          </a:p>
          <a:p>
            <a:endParaRPr lang="en-GB" dirty="0"/>
          </a:p>
        </p:txBody>
      </p:sp>
    </p:spTree>
    <p:extLst>
      <p:ext uri="{BB962C8B-B14F-4D97-AF65-F5344CB8AC3E}">
        <p14:creationId xmlns:p14="http://schemas.microsoft.com/office/powerpoint/2010/main" val="4067215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Guidance – pp 82-84</a:t>
            </a:r>
            <a:endParaRPr lang="en-GB" dirty="0"/>
          </a:p>
        </p:txBody>
      </p:sp>
      <p:sp>
        <p:nvSpPr>
          <p:cNvPr id="3" name="Content Placeholder 2"/>
          <p:cNvSpPr>
            <a:spLocks noGrp="1"/>
          </p:cNvSpPr>
          <p:nvPr>
            <p:ph idx="1"/>
          </p:nvPr>
        </p:nvSpPr>
        <p:spPr>
          <a:xfrm>
            <a:off x="838200" y="1490133"/>
            <a:ext cx="10515600" cy="5071534"/>
          </a:xfrm>
        </p:spPr>
        <p:txBody>
          <a:bodyPr>
            <a:normAutofit fontScale="32500" lnSpcReduction="20000"/>
          </a:bodyPr>
          <a:lstStyle/>
          <a:p>
            <a:pPr marL="514350" indent="-514350">
              <a:buFont typeface="+mj-lt"/>
              <a:buAutoNum type="arabicPeriod"/>
            </a:pPr>
            <a:r>
              <a:rPr lang="en-GB" dirty="0" smtClean="0"/>
              <a:t>What </a:t>
            </a:r>
            <a:r>
              <a:rPr lang="en-GB" dirty="0"/>
              <a:t>relevance has this extract got to the rest of the play?  </a:t>
            </a:r>
          </a:p>
          <a:p>
            <a:pPr marL="514350" indent="-514350">
              <a:buFont typeface="+mj-lt"/>
              <a:buAutoNum type="arabicPeriod"/>
            </a:pPr>
            <a:r>
              <a:rPr lang="en-GB" dirty="0"/>
              <a:t>Are there any motifs that are repeated from elsewhere in the play?</a:t>
            </a:r>
          </a:p>
          <a:p>
            <a:pPr marL="514350" indent="-514350">
              <a:buFont typeface="+mj-lt"/>
              <a:buAutoNum type="arabicPeriod"/>
            </a:pPr>
            <a:r>
              <a:rPr lang="en-GB" dirty="0"/>
              <a:t>What events precede it?  Is there a contrast?</a:t>
            </a:r>
          </a:p>
          <a:p>
            <a:pPr marL="514350" indent="-514350">
              <a:buFont typeface="+mj-lt"/>
              <a:buAutoNum type="arabicPeriod"/>
            </a:pPr>
            <a:r>
              <a:rPr lang="en-GB" dirty="0"/>
              <a:t>Do we sympathise with Johnny?</a:t>
            </a:r>
          </a:p>
          <a:p>
            <a:pPr marL="514350" indent="-514350">
              <a:buFont typeface="+mj-lt"/>
              <a:buAutoNum type="arabicPeriod"/>
            </a:pPr>
            <a:r>
              <a:rPr lang="en-GB" dirty="0"/>
              <a:t>What type of language do the characters use?  (questions/taboo/statements)  What does the language they use reveal about their character?</a:t>
            </a:r>
          </a:p>
          <a:p>
            <a:pPr marL="514350" indent="-514350">
              <a:buFont typeface="+mj-lt"/>
              <a:buAutoNum type="arabicPeriod"/>
            </a:pPr>
            <a:r>
              <a:rPr lang="en-GB" dirty="0"/>
              <a:t>What contrasts are there in terms of the way in which the characters speak?</a:t>
            </a:r>
          </a:p>
          <a:p>
            <a:pPr marL="514350" indent="-514350">
              <a:buFont typeface="+mj-lt"/>
              <a:buAutoNum type="arabicPeriod"/>
            </a:pPr>
            <a:r>
              <a:rPr lang="en-GB" dirty="0"/>
              <a:t>Why has Butterworth included this extract in the play?</a:t>
            </a:r>
          </a:p>
          <a:p>
            <a:pPr marL="514350" indent="-514350">
              <a:buFont typeface="+mj-lt"/>
              <a:buAutoNum type="arabicPeriod"/>
            </a:pPr>
            <a:r>
              <a:rPr lang="en-GB" dirty="0"/>
              <a:t>What relevance has the George and the Dragon story got to the play?  Who is St George?  Who is the dragon?  </a:t>
            </a:r>
          </a:p>
          <a:p>
            <a:pPr marL="0" indent="0" algn="ctr">
              <a:buNone/>
            </a:pPr>
            <a:r>
              <a:rPr lang="en-GB" b="1" dirty="0"/>
              <a:t>REMEMBER:  STYLISTIC, DRAMATIC, CONTEXT</a:t>
            </a:r>
            <a:endParaRPr lang="en-GB" dirty="0"/>
          </a:p>
          <a:p>
            <a:pPr marL="0" indent="0">
              <a:buNone/>
            </a:pPr>
            <a:r>
              <a:rPr lang="en-GB" b="1" dirty="0"/>
              <a:t>SOME EXTRA RESEARCH:</a:t>
            </a:r>
          </a:p>
          <a:p>
            <a:r>
              <a:rPr lang="en-GB" dirty="0"/>
              <a:t>St George and The </a:t>
            </a:r>
            <a:r>
              <a:rPr lang="en-GB" dirty="0" smtClean="0"/>
              <a:t>Dragon:  S</a:t>
            </a:r>
            <a:r>
              <a:rPr lang="en-GB" dirty="0"/>
              <a:t>. George was a knight and born in Cappadocia. On a time he came in to the province of Libya, to a city which is said </a:t>
            </a:r>
            <a:r>
              <a:rPr lang="en-GB" dirty="0" err="1"/>
              <a:t>Silene</a:t>
            </a:r>
            <a:r>
              <a:rPr lang="en-GB" dirty="0"/>
              <a:t>. And by this city was a </a:t>
            </a:r>
            <a:r>
              <a:rPr lang="en-GB" dirty="0" err="1"/>
              <a:t>stagne</a:t>
            </a:r>
            <a:r>
              <a:rPr lang="en-GB" dirty="0"/>
              <a:t> or a pond like a sea, wherein was a dragon which envenomed all the country. And on a time the people were assembled for to slay him, and when they saw him they fled. And when he came nigh the city he </a:t>
            </a:r>
            <a:r>
              <a:rPr lang="en-GB" dirty="0" err="1"/>
              <a:t>venomed</a:t>
            </a:r>
            <a:r>
              <a:rPr lang="en-GB" dirty="0"/>
              <a:t> the people with his breath, and therefore the people of the city gave to him every day two sheep for to feed him, because he should do no harm to the people, and when the sheep failed there was taken a man and a sheep. Then was an ordinance made in the town that there should be taken the children and young people of them of the town by lot, and every each one as it fell, were he gentle or poor, should be delivered when the lot fell on him or her. </a:t>
            </a:r>
            <a:r>
              <a:rPr lang="en-GB" dirty="0" smtClean="0"/>
              <a:t>….When </a:t>
            </a:r>
            <a:r>
              <a:rPr lang="en-GB" dirty="0"/>
              <a:t>she was there S. George passed by, …. And  said to them: Ne doubt ye no thing, without more, believe ye in God, Jesu Christ, and do ye to be baptized and I shall slay the dragon. Then the king was baptized and all his people, and S. George slew the dragon and smote off his head, and commanded that he should be thrown in the fields, and they took four carts with oxen that drew him out of the </a:t>
            </a:r>
            <a:r>
              <a:rPr lang="en-GB" dirty="0" smtClean="0"/>
              <a:t>city.  Extracts </a:t>
            </a:r>
            <a:r>
              <a:rPr lang="en-GB" dirty="0"/>
              <a:t>Taken from </a:t>
            </a:r>
            <a:r>
              <a:rPr lang="en-GB" i="1" dirty="0"/>
              <a:t>The Golden Legend</a:t>
            </a:r>
            <a:r>
              <a:rPr lang="en-GB" dirty="0"/>
              <a:t> compiled by Jacobus de </a:t>
            </a:r>
            <a:r>
              <a:rPr lang="en-GB" dirty="0" err="1"/>
              <a:t>Voragine</a:t>
            </a:r>
            <a:r>
              <a:rPr lang="en-GB" dirty="0"/>
              <a:t>, 1275</a:t>
            </a:r>
          </a:p>
          <a:p>
            <a:pPr marL="0" indent="0">
              <a:buNone/>
            </a:pPr>
            <a:r>
              <a:rPr lang="en-GB" b="1" dirty="0" smtClean="0"/>
              <a:t>A FEW NOTES</a:t>
            </a:r>
            <a:br>
              <a:rPr lang="en-GB" b="1" dirty="0" smtClean="0"/>
            </a:br>
            <a:endParaRPr lang="en-GB" b="1" dirty="0" smtClean="0"/>
          </a:p>
          <a:p>
            <a:r>
              <a:rPr lang="en-GB" b="1" dirty="0" smtClean="0"/>
              <a:t>Troy’s </a:t>
            </a:r>
            <a:r>
              <a:rPr lang="en-GB" b="1" dirty="0"/>
              <a:t>story:  move from the third person narrator to the second person narrator – he knows that this is personal, this will hurt Johnny and addresses him directly.  Short syntax to shock:  “All overs you.  On your face.  In your hair.  In your mouth.” – like punches.  Troy and Johnny attack one another with words here – foreshadowing the physical violence.  Ginger’s story about Troy’s eczema is a weak attempt to fight back.  </a:t>
            </a:r>
            <a:endParaRPr lang="en-GB" dirty="0"/>
          </a:p>
          <a:p>
            <a:r>
              <a:rPr lang="en-GB" b="1" dirty="0"/>
              <a:t>Scene is peppered with pauses and silence:  indication of the breaking down on this green world.   The clearing is “empty” apart from the Professor.</a:t>
            </a:r>
            <a:endParaRPr lang="en-GB" dirty="0"/>
          </a:p>
          <a:p>
            <a:r>
              <a:rPr lang="en-GB" b="1" dirty="0"/>
              <a:t>The characters shift the blame:  suggestion that Dawn was right that they don’t care about Johnny:  focused on Ginger’s drug trip and Davey’s payment.</a:t>
            </a:r>
            <a:endParaRPr lang="en-GB" dirty="0"/>
          </a:p>
          <a:p>
            <a:r>
              <a:rPr lang="en-GB" b="1" dirty="0"/>
              <a:t>Prolepsis:  “I’ll come back.  I’ll iron this out” – repeated word for word – to create sense of resolution in the future – engaging the audience</a:t>
            </a:r>
            <a:endParaRPr lang="en-GB" dirty="0"/>
          </a:p>
          <a:p>
            <a:r>
              <a:rPr lang="en-GB" b="1" dirty="0"/>
              <a:t>Stage directions:  indication of change, of uncertainty – we are denied the end of a sentence – we hold our breath with </a:t>
            </a:r>
            <a:r>
              <a:rPr lang="en-GB" b="1" dirty="0" smtClean="0"/>
              <a:t>Phaedra</a:t>
            </a:r>
            <a:r>
              <a:rPr lang="en-GB" b="1" dirty="0"/>
              <a:t/>
            </a:r>
            <a:br>
              <a:rPr lang="en-GB" b="1" dirty="0"/>
            </a:br>
            <a:endParaRPr lang="en-GB" dirty="0"/>
          </a:p>
        </p:txBody>
      </p:sp>
    </p:spTree>
    <p:extLst>
      <p:ext uri="{BB962C8B-B14F-4D97-AF65-F5344CB8AC3E}">
        <p14:creationId xmlns:p14="http://schemas.microsoft.com/office/powerpoint/2010/main" val="34873447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Visual Comedy</a:t>
            </a:r>
          </a:p>
        </p:txBody>
      </p:sp>
      <p:pic>
        <p:nvPicPr>
          <p:cNvPr id="3" name="Online Media 2">
            <a:hlinkClick r:id="" action="ppaction://media"/>
            <a:extLst>
              <a:ext uri="{FF2B5EF4-FFF2-40B4-BE49-F238E27FC236}">
                <a16:creationId xmlns:a16="http://schemas.microsoft.com/office/drawing/2014/main" xmlns="" id="{FF83BC40-E94C-4834-BAFE-EE28C6314CE3}"/>
              </a:ext>
            </a:extLst>
          </p:cNvPr>
          <p:cNvPicPr>
            <a:picLocks noRot="1" noChangeAspect="1"/>
          </p:cNvPicPr>
          <p:nvPr>
            <a:videoFile r:link="rId1"/>
          </p:nvPr>
        </p:nvPicPr>
        <p:blipFill>
          <a:blip r:embed="rId3"/>
          <a:stretch>
            <a:fillRect/>
          </a:stretch>
        </p:blipFill>
        <p:spPr>
          <a:xfrm>
            <a:off x="2457974" y="1445003"/>
            <a:ext cx="6127919" cy="4595940"/>
          </a:xfrm>
          <a:prstGeom prst="rect">
            <a:avLst/>
          </a:prstGeom>
        </p:spPr>
      </p:pic>
      <p:sp>
        <p:nvSpPr>
          <p:cNvPr id="6" name="Content Placeholder 5">
            <a:extLst>
              <a:ext uri="{FF2B5EF4-FFF2-40B4-BE49-F238E27FC236}">
                <a16:creationId xmlns:a16="http://schemas.microsoft.com/office/drawing/2014/main" xmlns="" id="{EC07A268-9AD2-468A-9229-A7CCF2F50113}"/>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18140916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Visual Comedy (one Element of Slapstick)</a:t>
            </a:r>
          </a:p>
        </p:txBody>
      </p:sp>
      <p:sp>
        <p:nvSpPr>
          <p:cNvPr id="3" name="Content Placeholder 2"/>
          <p:cNvSpPr>
            <a:spLocks noGrp="1"/>
          </p:cNvSpPr>
          <p:nvPr>
            <p:ph idx="1"/>
          </p:nvPr>
        </p:nvSpPr>
        <p:spPr/>
        <p:txBody>
          <a:bodyPr/>
          <a:lstStyle/>
          <a:p>
            <a:r>
              <a:rPr lang="en-GB" dirty="0"/>
              <a:t>harmless violence and horseplay</a:t>
            </a:r>
          </a:p>
          <a:p>
            <a:r>
              <a:rPr lang="en-GB" dirty="0"/>
              <a:t>comedic timing and a controlled physical performance</a:t>
            </a:r>
          </a:p>
          <a:p>
            <a:r>
              <a:rPr lang="en-GB" dirty="0"/>
              <a:t>ill-fitting clothes</a:t>
            </a:r>
          </a:p>
          <a:p>
            <a:r>
              <a:rPr lang="en-GB" dirty="0"/>
              <a:t>funny faces</a:t>
            </a:r>
          </a:p>
          <a:p>
            <a:r>
              <a:rPr lang="en-GB" dirty="0"/>
              <a:t>looking ridiculous, accompanied by incongruous objects </a:t>
            </a:r>
          </a:p>
          <a:p>
            <a:r>
              <a:rPr lang="en-GB" dirty="0"/>
              <a:t>incongruous actions</a:t>
            </a:r>
          </a:p>
          <a:p>
            <a:r>
              <a:rPr lang="en-GB" dirty="0"/>
              <a:t>falling over, tripping up.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8448" y="2970320"/>
            <a:ext cx="3095625" cy="3048000"/>
          </a:xfrm>
          <a:prstGeom prst="rect">
            <a:avLst/>
          </a:prstGeom>
        </p:spPr>
      </p:pic>
    </p:spTree>
    <p:extLst>
      <p:ext uri="{BB962C8B-B14F-4D97-AF65-F5344CB8AC3E}">
        <p14:creationId xmlns:p14="http://schemas.microsoft.com/office/powerpoint/2010/main" val="248212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1110</Words>
  <Application>Microsoft Office PowerPoint</Application>
  <PresentationFormat>Widescreen</PresentationFormat>
  <Paragraphs>112</Paragraphs>
  <Slides>13</Slides>
  <Notes>0</Notes>
  <HiddenSlides>0</HiddenSlides>
  <MMClips>2</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Jerusalem Week 10</vt:lpstr>
      <vt:lpstr>P70-71</vt:lpstr>
      <vt:lpstr>Reading On…</vt:lpstr>
      <vt:lpstr>Your Guidance – p72</vt:lpstr>
      <vt:lpstr>Your Guidance – p 78-9 </vt:lpstr>
      <vt:lpstr>Your Guidance – p 80-1</vt:lpstr>
      <vt:lpstr>Your Guidance – pp 82-84</vt:lpstr>
      <vt:lpstr>Visual Comedy</vt:lpstr>
      <vt:lpstr>Visual Comedy (one Element of Slapstick)</vt:lpstr>
      <vt:lpstr>PowerPoint Presentation</vt:lpstr>
      <vt:lpstr>The fool as a comic convention:</vt:lpstr>
      <vt:lpstr>pp 85-87  - Spot the comedic feature:  tick list</vt:lpstr>
      <vt:lpstr>Comedy Features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Jerusalem Week 10</dc:title>
  <dc:creator>David Kinder</dc:creator>
  <cp:lastModifiedBy>David Kinder</cp:lastModifiedBy>
  <cp:revision>2</cp:revision>
  <dcterms:created xsi:type="dcterms:W3CDTF">2020-11-17T15:03:37Z</dcterms:created>
  <dcterms:modified xsi:type="dcterms:W3CDTF">2020-11-17T15:19:34Z</dcterms:modified>
</cp:coreProperties>
</file>