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258" r:id="rId5"/>
    <p:sldId id="266" r:id="rId6"/>
    <p:sldId id="259" r:id="rId7"/>
    <p:sldId id="260" r:id="rId8"/>
    <p:sldId id="261" r:id="rId9"/>
    <p:sldId id="268" r:id="rId10"/>
    <p:sldId id="263" r:id="rId11"/>
    <p:sldId id="265" r:id="rId12"/>
    <p:sldId id="267" r:id="rId1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2" d="100"/>
          <a:sy n="102" d="100"/>
        </p:scale>
        <p:origin x="132" y="204"/>
      </p:cViewPr>
      <p:guideLst/>
    </p:cSldViewPr>
  </p:slideViewPr>
  <p:notesTextViewPr>
    <p:cViewPr>
      <p:scale>
        <a:sx n="1" d="1"/>
        <a:sy n="1" d="1"/>
      </p:scale>
      <p:origin x="0" y="-6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F5907C46-A24B-4CE4-9E68-406B134F65FA}" type="datetimeFigureOut">
              <a:rPr lang="en-GB" smtClean="0"/>
              <a:t>21/11/2019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9060B92-4658-497E-A20C-E730DA60AF79}" type="slidenum">
              <a:rPr lang="en-GB" smtClean="0"/>
              <a:t>‹#›</a:t>
            </a:fld>
            <a:endParaRPr lang="en-GB"/>
          </a:p>
        </p:txBody>
      </p:sp>
    </p:spTree>
    <p:extLst>
      <p:ext uri="{BB962C8B-B14F-4D97-AF65-F5344CB8AC3E}">
        <p14:creationId xmlns:p14="http://schemas.microsoft.com/office/powerpoint/2010/main" val="237438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060B92-4658-497E-A20C-E730DA60AF79}" type="slidenum">
              <a:rPr lang="en-GB" smtClean="0"/>
              <a:t>1</a:t>
            </a:fld>
            <a:endParaRPr lang="en-GB" dirty="0"/>
          </a:p>
        </p:txBody>
      </p:sp>
    </p:spTree>
    <p:extLst>
      <p:ext uri="{BB962C8B-B14F-4D97-AF65-F5344CB8AC3E}">
        <p14:creationId xmlns:p14="http://schemas.microsoft.com/office/powerpoint/2010/main" val="275043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Explain how over decades and decades critics have failed to agree on the meaning of the word "spare" No matter what primary evidence they have drawn on, they cannot agree.  The question should not surely be on what the word means, but on why no one can agree.  There are clearly meanings that cannot be pinned down by intention, context, author or text, and  the meaning ultimately lies with the (empirical) reader.  </a:t>
            </a:r>
            <a:r>
              <a:rPr lang="en-US" sz="1300"/>
              <a:t>The responsibility lies with him/her. </a:t>
            </a:r>
            <a:endParaRPr lang="en-GB"/>
          </a:p>
        </p:txBody>
      </p:sp>
      <p:sp>
        <p:nvSpPr>
          <p:cNvPr id="4" name="Slide Number Placeholder 3"/>
          <p:cNvSpPr>
            <a:spLocks noGrp="1"/>
          </p:cNvSpPr>
          <p:nvPr>
            <p:ph type="sldNum" sz="quarter" idx="10"/>
          </p:nvPr>
        </p:nvSpPr>
        <p:spPr/>
        <p:txBody>
          <a:bodyPr/>
          <a:lstStyle/>
          <a:p>
            <a:fld id="{99060B92-4658-497E-A20C-E730DA60AF79}" type="slidenum">
              <a:rPr lang="en-GB" smtClean="0"/>
              <a:t>10</a:t>
            </a:fld>
            <a:endParaRPr lang="en-GB"/>
          </a:p>
        </p:txBody>
      </p:sp>
    </p:spTree>
    <p:extLst>
      <p:ext uri="{BB962C8B-B14F-4D97-AF65-F5344CB8AC3E}">
        <p14:creationId xmlns:p14="http://schemas.microsoft.com/office/powerpoint/2010/main" val="197796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060B92-4658-497E-A20C-E730DA60AF79}" type="slidenum">
              <a:rPr lang="en-GB" smtClean="0"/>
              <a:t>11</a:t>
            </a:fld>
            <a:endParaRPr lang="en-GB"/>
          </a:p>
        </p:txBody>
      </p:sp>
    </p:spTree>
    <p:extLst>
      <p:ext uri="{BB962C8B-B14F-4D97-AF65-F5344CB8AC3E}">
        <p14:creationId xmlns:p14="http://schemas.microsoft.com/office/powerpoint/2010/main" val="314482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060B92-4658-497E-A20C-E730DA60AF79}" type="slidenum">
              <a:rPr lang="en-GB" smtClean="0"/>
              <a:t>12</a:t>
            </a:fld>
            <a:endParaRPr lang="en-GB"/>
          </a:p>
        </p:txBody>
      </p:sp>
    </p:spTree>
    <p:extLst>
      <p:ext uri="{BB962C8B-B14F-4D97-AF65-F5344CB8AC3E}">
        <p14:creationId xmlns:p14="http://schemas.microsoft.com/office/powerpoint/2010/main" val="286723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060B92-4658-497E-A20C-E730DA60AF79}" type="slidenum">
              <a:rPr lang="en-GB" smtClean="0"/>
              <a:t>2</a:t>
            </a:fld>
            <a:endParaRPr lang="en-GB"/>
          </a:p>
        </p:txBody>
      </p:sp>
    </p:spTree>
    <p:extLst>
      <p:ext uri="{BB962C8B-B14F-4D97-AF65-F5344CB8AC3E}">
        <p14:creationId xmlns:p14="http://schemas.microsoft.com/office/powerpoint/2010/main" val="421911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Ezra Pound 1913 an imagist poem – </a:t>
            </a:r>
            <a:r>
              <a:rPr lang="en-GB" dirty="0" err="1" smtClean="0"/>
              <a:t>nb</a:t>
            </a:r>
            <a:r>
              <a:rPr lang="en-GB" baseline="0" dirty="0" smtClean="0"/>
              <a:t> no verbs.  "In a Station of the Metro" – he reduced it from 30 to 2 lines…. imagist poetry is (in part) about reduction… </a:t>
            </a:r>
            <a:endParaRPr lang="en-GB" dirty="0"/>
          </a:p>
        </p:txBody>
      </p:sp>
      <p:sp>
        <p:nvSpPr>
          <p:cNvPr id="4" name="Slide Number Placeholder 3"/>
          <p:cNvSpPr>
            <a:spLocks noGrp="1"/>
          </p:cNvSpPr>
          <p:nvPr>
            <p:ph type="sldNum" sz="quarter" idx="10"/>
          </p:nvPr>
        </p:nvSpPr>
        <p:spPr/>
        <p:txBody>
          <a:bodyPr/>
          <a:lstStyle/>
          <a:p>
            <a:fld id="{99060B92-4658-497E-A20C-E730DA60AF79}" type="slidenum">
              <a:rPr lang="en-GB" smtClean="0"/>
              <a:t>3</a:t>
            </a:fld>
            <a:endParaRPr lang="en-GB"/>
          </a:p>
        </p:txBody>
      </p:sp>
    </p:spTree>
    <p:extLst>
      <p:ext uri="{BB962C8B-B14F-4D97-AF65-F5344CB8AC3E}">
        <p14:creationId xmlns:p14="http://schemas.microsoft.com/office/powerpoint/2010/main" val="91781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 about which is most important.</a:t>
            </a:r>
            <a:endParaRPr lang="en-GB" dirty="0"/>
          </a:p>
        </p:txBody>
      </p:sp>
      <p:sp>
        <p:nvSpPr>
          <p:cNvPr id="4" name="Slide Number Placeholder 3"/>
          <p:cNvSpPr>
            <a:spLocks noGrp="1"/>
          </p:cNvSpPr>
          <p:nvPr>
            <p:ph type="sldNum" sz="quarter" idx="10"/>
          </p:nvPr>
        </p:nvSpPr>
        <p:spPr/>
        <p:txBody>
          <a:bodyPr/>
          <a:lstStyle/>
          <a:p>
            <a:fld id="{99060B92-4658-497E-A20C-E730DA60AF79}" type="slidenum">
              <a:rPr lang="en-GB" smtClean="0"/>
              <a:t>4</a:t>
            </a:fld>
            <a:endParaRPr lang="en-GB"/>
          </a:p>
        </p:txBody>
      </p:sp>
    </p:spTree>
    <p:extLst>
      <p:ext uri="{BB962C8B-B14F-4D97-AF65-F5344CB8AC3E}">
        <p14:creationId xmlns:p14="http://schemas.microsoft.com/office/powerpoint/2010/main" val="95147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are all instruments</a:t>
            </a:r>
            <a:r>
              <a:rPr lang="en-GB" baseline="0" dirty="0" smtClean="0"/>
              <a:t> that make bird calls:  the starling, the house sparrow, an </a:t>
            </a:r>
            <a:r>
              <a:rPr lang="en-GB" baseline="0" dirty="0" err="1" smtClean="0"/>
              <a:t>aubudon</a:t>
            </a:r>
            <a:r>
              <a:rPr lang="en-GB" baseline="0" dirty="0" smtClean="0"/>
              <a:t> (an instrument that can make a multitude of bird calls)  How do they create the stories?  On what are they drawing (their experiences/knowledge/bias/intention)? </a:t>
            </a:r>
            <a:r>
              <a:rPr lang="en-US" sz="1300" dirty="0"/>
              <a:t>On white board:  What determines meaning? Intention? Reader? Text? Context?  Discussion about the way in which we make sense of things.  The need to create a story, but that the story is always created from a context, of our understanding of words, of concepts, from our gender, class, race bias.  All immersed in an ideology of which we are unaware</a:t>
            </a:r>
            <a:endParaRPr lang="en-GB" dirty="0"/>
          </a:p>
        </p:txBody>
      </p:sp>
      <p:sp>
        <p:nvSpPr>
          <p:cNvPr id="4" name="Slide Number Placeholder 3"/>
          <p:cNvSpPr>
            <a:spLocks noGrp="1"/>
          </p:cNvSpPr>
          <p:nvPr>
            <p:ph type="sldNum" sz="quarter" idx="10"/>
          </p:nvPr>
        </p:nvSpPr>
        <p:spPr/>
        <p:txBody>
          <a:bodyPr/>
          <a:lstStyle/>
          <a:p>
            <a:fld id="{99060B92-4658-497E-A20C-E730DA60AF79}" type="slidenum">
              <a:rPr lang="en-GB" smtClean="0"/>
              <a:t>5</a:t>
            </a:fld>
            <a:endParaRPr lang="en-GB"/>
          </a:p>
        </p:txBody>
      </p:sp>
    </p:spTree>
    <p:extLst>
      <p:ext uri="{BB962C8B-B14F-4D97-AF65-F5344CB8AC3E}">
        <p14:creationId xmlns:p14="http://schemas.microsoft.com/office/powerpoint/2010/main" val="389166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060B92-4658-497E-A20C-E730DA60AF79}" type="slidenum">
              <a:rPr lang="en-GB" smtClean="0"/>
              <a:t>6</a:t>
            </a:fld>
            <a:endParaRPr lang="en-GB"/>
          </a:p>
        </p:txBody>
      </p:sp>
    </p:spTree>
    <p:extLst>
      <p:ext uri="{BB962C8B-B14F-4D97-AF65-F5344CB8AC3E}">
        <p14:creationId xmlns:p14="http://schemas.microsoft.com/office/powerpoint/2010/main" val="168895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a subtle move of critics from talking about "we" to saying "I".</a:t>
            </a:r>
            <a:endParaRPr lang="en-GB" dirty="0" smtClean="0"/>
          </a:p>
          <a:p>
            <a:r>
              <a:rPr lang="en-US" dirty="0" smtClean="0"/>
              <a:t>Increasing awareness of bias (gender and class, for example)   Also worth looking at Umberto Eco (1981) The Role of</a:t>
            </a:r>
            <a:r>
              <a:rPr lang="en-US" baseline="0" dirty="0" smtClean="0"/>
              <a:t> The Reader:  Explorations in the Semiotics of Texts London, Hutchinson</a:t>
            </a:r>
            <a:endParaRPr lang="en-US" dirty="0" smtClean="0"/>
          </a:p>
          <a:p>
            <a:endParaRPr lang="en-GB" dirty="0"/>
          </a:p>
        </p:txBody>
      </p:sp>
      <p:sp>
        <p:nvSpPr>
          <p:cNvPr id="4" name="Slide Number Placeholder 3"/>
          <p:cNvSpPr>
            <a:spLocks noGrp="1"/>
          </p:cNvSpPr>
          <p:nvPr>
            <p:ph type="sldNum" sz="quarter" idx="10"/>
          </p:nvPr>
        </p:nvSpPr>
        <p:spPr/>
        <p:txBody>
          <a:bodyPr/>
          <a:lstStyle/>
          <a:p>
            <a:fld id="{99060B92-4658-497E-A20C-E730DA60AF79}" type="slidenum">
              <a:rPr lang="en-GB" smtClean="0"/>
              <a:t>7</a:t>
            </a:fld>
            <a:endParaRPr lang="en-GB"/>
          </a:p>
        </p:txBody>
      </p:sp>
    </p:spTree>
    <p:extLst>
      <p:ext uri="{BB962C8B-B14F-4D97-AF65-F5344CB8AC3E}">
        <p14:creationId xmlns:p14="http://schemas.microsoft.com/office/powerpoint/2010/main" val="216328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9060B92-4658-497E-A20C-E730DA60AF79}" type="slidenum">
              <a:rPr lang="en-GB" smtClean="0"/>
              <a:t>8</a:t>
            </a:fld>
            <a:endParaRPr lang="en-GB"/>
          </a:p>
        </p:txBody>
      </p:sp>
    </p:spTree>
    <p:extLst>
      <p:ext uri="{BB962C8B-B14F-4D97-AF65-F5344CB8AC3E}">
        <p14:creationId xmlns:p14="http://schemas.microsoft.com/office/powerpoint/2010/main" val="3548619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can't understand</a:t>
            </a:r>
            <a:r>
              <a:rPr lang="en-GB" baseline="0" dirty="0" smtClean="0"/>
              <a:t> it – because we are not the "optimal reader".  We lack the vocabulary/the knowledge to understand it.</a:t>
            </a:r>
            <a:endParaRPr lang="en-GB" dirty="0"/>
          </a:p>
        </p:txBody>
      </p:sp>
      <p:sp>
        <p:nvSpPr>
          <p:cNvPr id="4" name="Slide Number Placeholder 3"/>
          <p:cNvSpPr>
            <a:spLocks noGrp="1"/>
          </p:cNvSpPr>
          <p:nvPr>
            <p:ph type="sldNum" sz="quarter" idx="10"/>
          </p:nvPr>
        </p:nvSpPr>
        <p:spPr/>
        <p:txBody>
          <a:bodyPr/>
          <a:lstStyle/>
          <a:p>
            <a:fld id="{99060B92-4658-497E-A20C-E730DA60AF79}" type="slidenum">
              <a:rPr lang="en-GB" smtClean="0"/>
              <a:t>9</a:t>
            </a:fld>
            <a:endParaRPr lang="en-GB"/>
          </a:p>
        </p:txBody>
      </p:sp>
    </p:spTree>
    <p:extLst>
      <p:ext uri="{BB962C8B-B14F-4D97-AF65-F5344CB8AC3E}">
        <p14:creationId xmlns:p14="http://schemas.microsoft.com/office/powerpoint/2010/main" val="383221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5181DC-01FC-4257-8803-012941DE8677}"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93280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5181DC-01FC-4257-8803-012941DE8677}"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209252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5181DC-01FC-4257-8803-012941DE8677}"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362957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5181DC-01FC-4257-8803-012941DE8677}"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242741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181DC-01FC-4257-8803-012941DE8677}" type="datetimeFigureOut">
              <a:rPr lang="en-GB" smtClean="0"/>
              <a:t>21/11/2019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367790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5181DC-01FC-4257-8803-012941DE8677}" type="datetimeFigureOut">
              <a:rPr lang="en-GB" smtClean="0"/>
              <a:t>21/11/2019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89980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5181DC-01FC-4257-8803-012941DE8677}" type="datetimeFigureOut">
              <a:rPr lang="en-GB" smtClean="0"/>
              <a:t>21/11/2019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182620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5181DC-01FC-4257-8803-012941DE8677}" type="datetimeFigureOut">
              <a:rPr lang="en-GB" smtClean="0"/>
              <a:t>21/11/2019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211078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181DC-01FC-4257-8803-012941DE8677}" type="datetimeFigureOut">
              <a:rPr lang="en-GB" smtClean="0"/>
              <a:t>21/11/2019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368405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181DC-01FC-4257-8803-012941DE8677}" type="datetimeFigureOut">
              <a:rPr lang="en-GB" smtClean="0"/>
              <a:t>21/11/2019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66332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181DC-01FC-4257-8803-012941DE8677}" type="datetimeFigureOut">
              <a:rPr lang="en-GB" smtClean="0"/>
              <a:t>21/11/2019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782387-741E-4FF2-A8CA-2BBA614485A0}" type="slidenum">
              <a:rPr lang="en-GB" smtClean="0"/>
              <a:t>‹#›</a:t>
            </a:fld>
            <a:endParaRPr lang="en-GB"/>
          </a:p>
        </p:txBody>
      </p:sp>
    </p:spTree>
    <p:extLst>
      <p:ext uri="{BB962C8B-B14F-4D97-AF65-F5344CB8AC3E}">
        <p14:creationId xmlns:p14="http://schemas.microsoft.com/office/powerpoint/2010/main" val="381755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181DC-01FC-4257-8803-012941DE8677}" type="datetimeFigureOut">
              <a:rPr lang="en-GB" smtClean="0"/>
              <a:t>21/11/2019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82387-741E-4FF2-A8CA-2BBA614485A0}" type="slidenum">
              <a:rPr lang="en-GB" smtClean="0"/>
              <a:t>‹#›</a:t>
            </a:fld>
            <a:endParaRPr lang="en-GB"/>
          </a:p>
        </p:txBody>
      </p:sp>
    </p:spTree>
    <p:extLst>
      <p:ext uri="{BB962C8B-B14F-4D97-AF65-F5344CB8AC3E}">
        <p14:creationId xmlns:p14="http://schemas.microsoft.com/office/powerpoint/2010/main" val="395583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95133" y="101877"/>
            <a:ext cx="5302991" cy="6756123"/>
          </a:xfrm>
          <a:prstGeom prst="rect">
            <a:avLst/>
          </a:prstGeom>
        </p:spPr>
      </p:pic>
      <p:sp>
        <p:nvSpPr>
          <p:cNvPr id="3" name="Subtitle 2"/>
          <p:cNvSpPr>
            <a:spLocks noGrp="1"/>
          </p:cNvSpPr>
          <p:nvPr>
            <p:ph type="subTitle" idx="1"/>
          </p:nvPr>
        </p:nvSpPr>
        <p:spPr/>
        <p:txBody>
          <a:bodyPr/>
          <a:lstStyle/>
          <a:p>
            <a:r>
              <a:rPr lang="en-GB" dirty="0" smtClean="0">
                <a:solidFill>
                  <a:schemeClr val="bg1"/>
                </a:solidFill>
              </a:rPr>
              <a:t>Week 3</a:t>
            </a:r>
            <a:endParaRPr lang="en-GB" dirty="0">
              <a:solidFill>
                <a:schemeClr val="bg1"/>
              </a:solidFill>
            </a:endParaRPr>
          </a:p>
        </p:txBody>
      </p:sp>
      <p:sp>
        <p:nvSpPr>
          <p:cNvPr id="2" name="Title 1"/>
          <p:cNvSpPr>
            <a:spLocks noGrp="1"/>
          </p:cNvSpPr>
          <p:nvPr>
            <p:ph type="ctrTitle"/>
          </p:nvPr>
        </p:nvSpPr>
        <p:spPr/>
        <p:txBody>
          <a:bodyPr/>
          <a:lstStyle/>
          <a:p>
            <a:r>
              <a:rPr lang="en-GB" dirty="0" smtClean="0">
                <a:solidFill>
                  <a:schemeClr val="bg1"/>
                </a:solidFill>
              </a:rPr>
              <a:t>The Reader</a:t>
            </a:r>
            <a:endParaRPr lang="en-GB" dirty="0">
              <a:solidFill>
                <a:schemeClr val="bg1"/>
              </a:solidFill>
            </a:endParaRPr>
          </a:p>
        </p:txBody>
      </p:sp>
    </p:spTree>
    <p:extLst>
      <p:ext uri="{BB962C8B-B14F-4D97-AF65-F5344CB8AC3E}">
        <p14:creationId xmlns:p14="http://schemas.microsoft.com/office/powerpoint/2010/main" val="1088888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Milton, Sonnet XX:  what do these two lines mean?</a:t>
            </a:r>
            <a:endParaRPr lang="en-GB" dirty="0"/>
          </a:p>
        </p:txBody>
      </p:sp>
      <p:sp>
        <p:nvSpPr>
          <p:cNvPr id="3" name="Content Placeholder 2"/>
          <p:cNvSpPr>
            <a:spLocks noGrp="1"/>
          </p:cNvSpPr>
          <p:nvPr>
            <p:ph idx="1"/>
          </p:nvPr>
        </p:nvSpPr>
        <p:spPr/>
        <p:txBody>
          <a:bodyPr/>
          <a:lstStyle/>
          <a:p>
            <a:pPr marL="0" indent="0">
              <a:buNone/>
            </a:pPr>
            <a:r>
              <a:rPr lang="en-US" i="1" dirty="0"/>
              <a:t>He who of those delights can judge, and spare</a:t>
            </a:r>
            <a:endParaRPr lang="en-GB" dirty="0"/>
          </a:p>
          <a:p>
            <a:pPr marL="0" indent="0">
              <a:buNone/>
            </a:pPr>
            <a:r>
              <a:rPr lang="en-US" i="1" dirty="0"/>
              <a:t>To interpose them oft, is not unwise</a:t>
            </a:r>
            <a:r>
              <a:rPr lang="en-US" i="1" dirty="0" smtClean="0"/>
              <a:t>.</a:t>
            </a:r>
          </a:p>
          <a:p>
            <a:endParaRPr lang="en-US" i="1" dirty="0"/>
          </a:p>
          <a:p>
            <a:r>
              <a:rPr lang="en-US" dirty="0"/>
              <a:t>it is either a recommendation for the delights:  either he who can leave time for them is not unwise</a:t>
            </a:r>
            <a:endParaRPr lang="en-GB" dirty="0"/>
          </a:p>
          <a:p>
            <a:pPr marL="0" indent="0">
              <a:buNone/>
            </a:pPr>
            <a:r>
              <a:rPr lang="en-US" dirty="0"/>
              <a:t> </a:t>
            </a:r>
            <a:endParaRPr lang="en-GB" dirty="0"/>
          </a:p>
          <a:p>
            <a:r>
              <a:rPr lang="en-US" dirty="0"/>
              <a:t>or a warning:  he who knows when to refrain from them is not unwise.</a:t>
            </a:r>
            <a:endParaRPr lang="en-GB" dirty="0"/>
          </a:p>
          <a:p>
            <a:endParaRPr lang="en-GB" dirty="0"/>
          </a:p>
          <a:p>
            <a:endParaRPr lang="en-GB" dirty="0"/>
          </a:p>
        </p:txBody>
      </p:sp>
    </p:spTree>
    <p:extLst>
      <p:ext uri="{BB962C8B-B14F-4D97-AF65-F5344CB8AC3E}">
        <p14:creationId xmlns:p14="http://schemas.microsoft.com/office/powerpoint/2010/main" val="40132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Reader Response Theory…</a:t>
            </a:r>
            <a:endParaRPr lang="en-GB" dirty="0"/>
          </a:p>
        </p:txBody>
      </p:sp>
      <p:sp>
        <p:nvSpPr>
          <p:cNvPr id="3" name="Content Placeholder 2"/>
          <p:cNvSpPr>
            <a:spLocks noGrp="1"/>
          </p:cNvSpPr>
          <p:nvPr>
            <p:ph idx="1"/>
          </p:nvPr>
        </p:nvSpPr>
        <p:spPr/>
        <p:txBody>
          <a:bodyPr/>
          <a:lstStyle/>
          <a:p>
            <a:r>
              <a:rPr lang="en-US" dirty="0"/>
              <a:t>What sort of procedures do readers follow in responding to works as they do?  What sort of assumptions must be in place to account for their reactions and interpretations? The meaning of the text is the experience of the reader (an experience that includes hesitations, conjectures, and self-corrections) Meaning </a:t>
            </a:r>
            <a:r>
              <a:rPr lang="en-US" dirty="0" smtClean="0"/>
              <a:t>is created </a:t>
            </a:r>
            <a:r>
              <a:rPr lang="en-US" dirty="0"/>
              <a:t>in negotiation between reader and text emphasis on personal response to literature.  If a literary work is conceived as a succession of actions upon the understanding of a reader, then an interpretation of the work can be a story of that encounter:  various conventions or expectations are brought into play, connections are posited, and expectations defeated or confirmed.  The work is the experience of the reader.</a:t>
            </a:r>
            <a:endParaRPr lang="en-GB" dirty="0"/>
          </a:p>
          <a:p>
            <a:endParaRPr lang="en-GB" dirty="0"/>
          </a:p>
        </p:txBody>
      </p:sp>
    </p:spTree>
    <p:extLst>
      <p:ext uri="{BB962C8B-B14F-4D97-AF65-F5344CB8AC3E}">
        <p14:creationId xmlns:p14="http://schemas.microsoft.com/office/powerpoint/2010/main" val="86191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Next Week:   </a:t>
            </a:r>
            <a:endParaRPr lang="en-GB" b="1"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907" y="1241449"/>
            <a:ext cx="7858407" cy="5225004"/>
          </a:xfrm>
          <a:prstGeom prst="rect">
            <a:avLst/>
          </a:prstGeom>
        </p:spPr>
      </p:pic>
      <p:sp>
        <p:nvSpPr>
          <p:cNvPr id="5" name="Content Placeholder 4"/>
          <p:cNvSpPr>
            <a:spLocks noGrp="1"/>
          </p:cNvSpPr>
          <p:nvPr>
            <p:ph idx="1"/>
          </p:nvPr>
        </p:nvSpPr>
        <p:spPr/>
        <p:txBody>
          <a:bodyPr/>
          <a:lstStyle/>
          <a:p>
            <a:endParaRPr lang="en-GB" dirty="0" smtClean="0"/>
          </a:p>
          <a:p>
            <a:endParaRPr lang="en-GB" dirty="0"/>
          </a:p>
          <a:p>
            <a:endParaRPr lang="en-GB" dirty="0" smtClean="0"/>
          </a:p>
          <a:p>
            <a:pPr marL="0" indent="0">
              <a:buNone/>
            </a:pPr>
            <a:r>
              <a:rPr lang="en-GB" b="1" dirty="0"/>
              <a:t> </a:t>
            </a:r>
            <a:r>
              <a:rPr lang="en-GB" b="1" dirty="0" smtClean="0"/>
              <a:t>                                            </a:t>
            </a:r>
            <a:r>
              <a:rPr lang="en-GB" sz="6600" b="1" dirty="0" smtClean="0"/>
              <a:t>The Text </a:t>
            </a:r>
            <a:endParaRPr lang="en-GB" sz="6600" b="1" dirty="0"/>
          </a:p>
        </p:txBody>
      </p:sp>
    </p:spTree>
    <p:extLst>
      <p:ext uri="{BB962C8B-B14F-4D97-AF65-F5344CB8AC3E}">
        <p14:creationId xmlns:p14="http://schemas.microsoft.com/office/powerpoint/2010/main" val="658521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Aims:</a:t>
            </a:r>
            <a:r>
              <a:rPr lang="en-GB" dirty="0" smtClean="0"/>
              <a:t/>
            </a:r>
            <a:br>
              <a:rPr lang="en-GB" dirty="0" smtClean="0"/>
            </a:br>
            <a:endParaRPr lang="en-GB" dirty="0"/>
          </a:p>
        </p:txBody>
      </p:sp>
      <p:sp>
        <p:nvSpPr>
          <p:cNvPr id="3" name="Content Placeholder 2"/>
          <p:cNvSpPr>
            <a:spLocks noGrp="1"/>
          </p:cNvSpPr>
          <p:nvPr>
            <p:ph idx="1"/>
          </p:nvPr>
        </p:nvSpPr>
        <p:spPr/>
        <p:txBody>
          <a:bodyPr>
            <a:normAutofit/>
          </a:bodyPr>
          <a:lstStyle/>
          <a:p>
            <a:pPr lvl="0"/>
            <a:r>
              <a:rPr lang="en-US" sz="4000" dirty="0" smtClean="0"/>
              <a:t>to </a:t>
            </a:r>
            <a:r>
              <a:rPr lang="en-US" sz="4000" dirty="0"/>
              <a:t>revise the </a:t>
            </a:r>
            <a:r>
              <a:rPr lang="en-US" sz="4000" dirty="0" err="1"/>
              <a:t>intentionalist</a:t>
            </a:r>
            <a:r>
              <a:rPr lang="en-US" sz="4000" dirty="0"/>
              <a:t> fallacy</a:t>
            </a:r>
            <a:endParaRPr lang="en-GB" sz="4000" dirty="0"/>
          </a:p>
          <a:p>
            <a:r>
              <a:rPr lang="en-US" sz="4000" dirty="0"/>
              <a:t> </a:t>
            </a:r>
            <a:r>
              <a:rPr lang="en-US" sz="4000" dirty="0" smtClean="0"/>
              <a:t>to </a:t>
            </a:r>
            <a:r>
              <a:rPr lang="en-US" sz="4000" dirty="0"/>
              <a:t>examine what determines meaning</a:t>
            </a:r>
            <a:endParaRPr lang="en-GB" sz="4000" dirty="0"/>
          </a:p>
          <a:p>
            <a:r>
              <a:rPr lang="en-US" sz="4000" dirty="0"/>
              <a:t> </a:t>
            </a:r>
            <a:r>
              <a:rPr lang="en-US" sz="4000" dirty="0" smtClean="0"/>
              <a:t>to </a:t>
            </a:r>
            <a:r>
              <a:rPr lang="en-US" sz="4000" dirty="0"/>
              <a:t>introduce some theory about "the reader" and some terms for the different types of readers</a:t>
            </a:r>
            <a:endParaRPr lang="en-GB" sz="4000" dirty="0"/>
          </a:p>
          <a:p>
            <a:r>
              <a:rPr lang="en-US" sz="4000" dirty="0"/>
              <a:t> </a:t>
            </a:r>
            <a:r>
              <a:rPr lang="en-US" sz="4000" dirty="0" smtClean="0"/>
              <a:t>to </a:t>
            </a:r>
            <a:r>
              <a:rPr lang="en-US" sz="4000" dirty="0"/>
              <a:t>question the role of the reader.</a:t>
            </a:r>
            <a:endParaRPr lang="en-GB" sz="4000" dirty="0"/>
          </a:p>
          <a:p>
            <a:endParaRPr lang="en-GB" dirty="0"/>
          </a:p>
        </p:txBody>
      </p:sp>
    </p:spTree>
    <p:extLst>
      <p:ext uri="{BB962C8B-B14F-4D97-AF65-F5344CB8AC3E}">
        <p14:creationId xmlns:p14="http://schemas.microsoft.com/office/powerpoint/2010/main" val="3948103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poem below:</a:t>
            </a:r>
            <a:r>
              <a:rPr lang="en-GB" dirty="0" smtClean="0"/>
              <a:t/>
            </a:r>
            <a:br>
              <a:rPr lang="en-GB" dirty="0" smtClean="0"/>
            </a:br>
            <a:endParaRPr lang="en-GB" dirty="0"/>
          </a:p>
        </p:txBody>
      </p:sp>
      <p:sp>
        <p:nvSpPr>
          <p:cNvPr id="3" name="Content Placeholder 2"/>
          <p:cNvSpPr>
            <a:spLocks noGrp="1"/>
          </p:cNvSpPr>
          <p:nvPr>
            <p:ph idx="1"/>
          </p:nvPr>
        </p:nvSpPr>
        <p:spPr>
          <a:xfrm>
            <a:off x="838200" y="1405467"/>
            <a:ext cx="10515600" cy="5240866"/>
          </a:xfrm>
        </p:spPr>
        <p:txBody>
          <a:bodyPr>
            <a:normAutofit/>
          </a:bodyPr>
          <a:lstStyle/>
          <a:p>
            <a:pPr marL="0" indent="0">
              <a:buNone/>
            </a:pPr>
            <a:endParaRPr lang="en-GB" dirty="0"/>
          </a:p>
          <a:p>
            <a:pPr marL="0" indent="0">
              <a:buNone/>
            </a:pPr>
            <a:r>
              <a:rPr lang="en-US" dirty="0"/>
              <a:t>_ _ _ _ _ _ _ _ _ _ _ _ _ _ _ _ _ _ _ _ _ _ _ </a:t>
            </a:r>
            <a:endParaRPr lang="en-GB" dirty="0"/>
          </a:p>
          <a:p>
            <a:pPr marL="0" indent="0">
              <a:buNone/>
            </a:pPr>
            <a:r>
              <a:rPr lang="en-US" i="1" dirty="0"/>
              <a:t> </a:t>
            </a:r>
            <a:endParaRPr lang="en-GB" dirty="0"/>
          </a:p>
          <a:p>
            <a:pPr marL="0" indent="0">
              <a:buNone/>
            </a:pPr>
            <a:r>
              <a:rPr lang="en-US" i="1" dirty="0"/>
              <a:t>The apparition of these faces in a </a:t>
            </a:r>
            <a:r>
              <a:rPr lang="en-US" i="1" dirty="0" smtClean="0"/>
              <a:t>crowd;</a:t>
            </a:r>
            <a:endParaRPr lang="en-GB" dirty="0" smtClean="0"/>
          </a:p>
          <a:p>
            <a:pPr marL="0" indent="0">
              <a:buNone/>
            </a:pPr>
            <a:r>
              <a:rPr lang="en-US" i="1" dirty="0" smtClean="0"/>
              <a:t>Petals </a:t>
            </a:r>
            <a:r>
              <a:rPr lang="en-US" i="1" dirty="0"/>
              <a:t>on a wet, black bough. </a:t>
            </a:r>
            <a:endParaRPr lang="en-GB" dirty="0"/>
          </a:p>
          <a:p>
            <a:pPr marL="0" indent="0">
              <a:buNone/>
            </a:pPr>
            <a:r>
              <a:rPr lang="en-US" dirty="0" smtClean="0"/>
              <a:t>_ </a:t>
            </a:r>
            <a:r>
              <a:rPr lang="en-US" dirty="0"/>
              <a:t>_ _ _ _ _ _ _ _ _ _ _ _ _ _ _ _ _ _ _ _ _ _ </a:t>
            </a:r>
            <a:endParaRPr lang="en-GB" dirty="0"/>
          </a:p>
          <a:p>
            <a:r>
              <a:rPr lang="en-US" dirty="0" smtClean="0"/>
              <a:t>Your </a:t>
            </a:r>
            <a:r>
              <a:rPr lang="en-US" dirty="0"/>
              <a:t>task is to add a third </a:t>
            </a:r>
            <a:r>
              <a:rPr lang="en-US" i="1" dirty="0"/>
              <a:t>or </a:t>
            </a:r>
            <a:r>
              <a:rPr lang="en-US" dirty="0"/>
              <a:t>a first line to create a three line poem that contains some sort of symbolic meaning.  </a:t>
            </a:r>
            <a:endParaRPr lang="en-GB" dirty="0"/>
          </a:p>
          <a:p>
            <a:r>
              <a:rPr lang="en-US" dirty="0" smtClean="0"/>
              <a:t>Then</a:t>
            </a:r>
            <a:r>
              <a:rPr lang="en-US" dirty="0"/>
              <a:t>, </a:t>
            </a:r>
            <a:r>
              <a:rPr lang="en-US" dirty="0" err="1"/>
              <a:t>summarise</a:t>
            </a:r>
            <a:r>
              <a:rPr lang="en-US" dirty="0"/>
              <a:t> the meaning of your three line poem on a separate piece of paper in no more than 10 words.</a:t>
            </a:r>
            <a:endParaRPr lang="en-GB" dirty="0"/>
          </a:p>
          <a:p>
            <a:endParaRPr lang="en-GB" dirty="0"/>
          </a:p>
        </p:txBody>
      </p:sp>
    </p:spTree>
    <p:extLst>
      <p:ext uri="{BB962C8B-B14F-4D97-AF65-F5344CB8AC3E}">
        <p14:creationId xmlns:p14="http://schemas.microsoft.com/office/powerpoint/2010/main" val="798427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determines meaning?</a:t>
            </a:r>
            <a:endParaRPr lang="en-GB" dirty="0"/>
          </a:p>
        </p:txBody>
      </p:sp>
      <p:sp>
        <p:nvSpPr>
          <p:cNvPr id="3" name="Content Placeholder 2"/>
          <p:cNvSpPr>
            <a:spLocks noGrp="1"/>
          </p:cNvSpPr>
          <p:nvPr>
            <p:ph idx="1"/>
          </p:nvPr>
        </p:nvSpPr>
        <p:spPr/>
        <p:txBody>
          <a:bodyPr/>
          <a:lstStyle/>
          <a:p>
            <a:pPr lvl="0"/>
            <a:r>
              <a:rPr lang="en-US" sz="5400" dirty="0" smtClean="0"/>
              <a:t> Intention</a:t>
            </a:r>
            <a:r>
              <a:rPr lang="en-US" sz="5400" dirty="0"/>
              <a:t>?</a:t>
            </a:r>
            <a:endParaRPr lang="en-GB" sz="5400" dirty="0"/>
          </a:p>
          <a:p>
            <a:r>
              <a:rPr lang="en-US" sz="5400" dirty="0"/>
              <a:t> </a:t>
            </a:r>
            <a:r>
              <a:rPr lang="en-US" sz="5400" dirty="0" smtClean="0"/>
              <a:t>Reader</a:t>
            </a:r>
            <a:r>
              <a:rPr lang="en-US" sz="5400" dirty="0"/>
              <a:t>?</a:t>
            </a:r>
            <a:endParaRPr lang="en-GB" sz="5400" dirty="0"/>
          </a:p>
          <a:p>
            <a:r>
              <a:rPr lang="en-US" sz="5400" dirty="0"/>
              <a:t> </a:t>
            </a:r>
            <a:r>
              <a:rPr lang="en-US" sz="5400" dirty="0" smtClean="0"/>
              <a:t>Text</a:t>
            </a:r>
            <a:r>
              <a:rPr lang="en-US" sz="5400" dirty="0"/>
              <a:t>?</a:t>
            </a:r>
            <a:endParaRPr lang="en-GB" sz="5400" dirty="0"/>
          </a:p>
          <a:p>
            <a:r>
              <a:rPr lang="en-US" sz="5400" dirty="0"/>
              <a:t> </a:t>
            </a:r>
            <a:r>
              <a:rPr lang="en-US" sz="5400" dirty="0" smtClean="0"/>
              <a:t>Context</a:t>
            </a:r>
            <a:r>
              <a:rPr lang="en-US" sz="5400" dirty="0"/>
              <a:t>?</a:t>
            </a:r>
            <a:endParaRPr lang="en-GB" sz="5400" dirty="0"/>
          </a:p>
          <a:p>
            <a:endParaRPr lang="en-GB" dirty="0"/>
          </a:p>
        </p:txBody>
      </p:sp>
    </p:spTree>
    <p:extLst>
      <p:ext uri="{BB962C8B-B14F-4D97-AF65-F5344CB8AC3E}">
        <p14:creationId xmlns:p14="http://schemas.microsoft.com/office/powerpoint/2010/main" val="9203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story that connects these three things?</a:t>
            </a:r>
            <a:endParaRPr lang="en-GB" dirty="0"/>
          </a:p>
        </p:txBody>
      </p:sp>
      <p:pic>
        <p:nvPicPr>
          <p:cNvPr id="6" name="Picture 5"/>
          <p:cNvPicPr>
            <a:picLocks noChangeAspect="1"/>
          </p:cNvPicPr>
          <p:nvPr/>
        </p:nvPicPr>
        <p:blipFill>
          <a:blip r:embed="rId3"/>
          <a:stretch>
            <a:fillRect/>
          </a:stretch>
        </p:blipFill>
        <p:spPr>
          <a:xfrm>
            <a:off x="529168" y="2336799"/>
            <a:ext cx="3603415" cy="2895601"/>
          </a:xfrm>
          <a:prstGeom prst="rect">
            <a:avLst/>
          </a:prstGeom>
        </p:spPr>
      </p:pic>
      <p:pic>
        <p:nvPicPr>
          <p:cNvPr id="9" name="Picture 8"/>
          <p:cNvPicPr>
            <a:picLocks noChangeAspect="1"/>
          </p:cNvPicPr>
          <p:nvPr/>
        </p:nvPicPr>
        <p:blipFill>
          <a:blip r:embed="rId4"/>
          <a:stretch>
            <a:fillRect/>
          </a:stretch>
        </p:blipFill>
        <p:spPr>
          <a:xfrm>
            <a:off x="4355963" y="2431057"/>
            <a:ext cx="3634075" cy="2707084"/>
          </a:xfrm>
          <a:prstGeom prst="rect">
            <a:avLst/>
          </a:prstGeom>
        </p:spPr>
      </p:pic>
      <p:pic>
        <p:nvPicPr>
          <p:cNvPr id="10" name="Picture 9"/>
          <p:cNvPicPr>
            <a:picLocks noChangeAspect="1"/>
          </p:cNvPicPr>
          <p:nvPr/>
        </p:nvPicPr>
        <p:blipFill>
          <a:blip r:embed="rId5"/>
          <a:stretch>
            <a:fillRect/>
          </a:stretch>
        </p:blipFill>
        <p:spPr>
          <a:xfrm>
            <a:off x="8084820" y="2372517"/>
            <a:ext cx="3781742" cy="2824163"/>
          </a:xfrm>
          <a:prstGeom prst="rect">
            <a:avLst/>
          </a:prstGeom>
        </p:spPr>
      </p:pic>
    </p:spTree>
    <p:extLst>
      <p:ext uri="{BB962C8B-B14F-4D97-AF65-F5344CB8AC3E}">
        <p14:creationId xmlns:p14="http://schemas.microsoft.com/office/powerpoint/2010/main" val="413062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Reader Response Theorists would surmise….</a:t>
            </a:r>
            <a:endParaRPr lang="en-GB" dirty="0"/>
          </a:p>
        </p:txBody>
      </p:sp>
      <p:sp>
        <p:nvSpPr>
          <p:cNvPr id="3" name="Content Placeholder 2"/>
          <p:cNvSpPr>
            <a:spLocks noGrp="1"/>
          </p:cNvSpPr>
          <p:nvPr>
            <p:ph idx="1"/>
          </p:nvPr>
        </p:nvSpPr>
        <p:spPr/>
        <p:txBody>
          <a:bodyPr/>
          <a:lstStyle/>
          <a:p>
            <a:pPr lvl="0"/>
            <a:r>
              <a:rPr lang="en-US" dirty="0"/>
              <a:t>Meaning is both what we understand, and what </a:t>
            </a:r>
            <a:r>
              <a:rPr lang="en-US" i="1" dirty="0"/>
              <a:t>in </a:t>
            </a:r>
            <a:r>
              <a:rPr lang="en-US" dirty="0" smtClean="0"/>
              <a:t>the </a:t>
            </a:r>
            <a:r>
              <a:rPr lang="en-US" dirty="0"/>
              <a:t>text we </a:t>
            </a:r>
            <a:r>
              <a:rPr lang="en-US" i="1" dirty="0"/>
              <a:t>try </a:t>
            </a:r>
            <a:r>
              <a:rPr lang="en-US" dirty="0"/>
              <a:t> to understand.</a:t>
            </a:r>
            <a:endParaRPr lang="en-GB" dirty="0"/>
          </a:p>
          <a:p>
            <a:pPr marL="0" indent="0">
              <a:buNone/>
            </a:pPr>
            <a:endParaRPr lang="en-GB" dirty="0"/>
          </a:p>
          <a:p>
            <a:pPr lvl="0"/>
            <a:r>
              <a:rPr lang="en-US" dirty="0"/>
              <a:t>It is context bound in the sense that context includes the rules of language, the situation of the author and that of the reader.</a:t>
            </a:r>
            <a:endParaRPr lang="en-GB" dirty="0"/>
          </a:p>
          <a:p>
            <a:pPr marL="0" indent="0">
              <a:buNone/>
            </a:pPr>
            <a:endParaRPr lang="en-GB" dirty="0"/>
          </a:p>
          <a:p>
            <a:pPr lvl="0"/>
            <a:r>
              <a:rPr lang="en-US" dirty="0"/>
              <a:t>Stories are the way we make sense of things.  We create a narrative, and our narrative depends on context. </a:t>
            </a:r>
            <a:endParaRPr lang="en-GB" dirty="0"/>
          </a:p>
          <a:p>
            <a:endParaRPr lang="en-GB" dirty="0"/>
          </a:p>
        </p:txBody>
      </p:sp>
    </p:spTree>
    <p:extLst>
      <p:ext uri="{BB962C8B-B14F-4D97-AF65-F5344CB8AC3E}">
        <p14:creationId xmlns:p14="http://schemas.microsoft.com/office/powerpoint/2010/main" val="1574513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Influential Critics …</a:t>
            </a:r>
            <a:endParaRPr lang="en-GB" dirty="0"/>
          </a:p>
        </p:txBody>
      </p:sp>
      <p:sp>
        <p:nvSpPr>
          <p:cNvPr id="3" name="Content Placeholder 2"/>
          <p:cNvSpPr>
            <a:spLocks noGrp="1"/>
          </p:cNvSpPr>
          <p:nvPr>
            <p:ph idx="1"/>
          </p:nvPr>
        </p:nvSpPr>
        <p:spPr/>
        <p:txBody>
          <a:bodyPr>
            <a:normAutofit/>
          </a:bodyPr>
          <a:lstStyle/>
          <a:p>
            <a:r>
              <a:rPr lang="en-US" dirty="0"/>
              <a:t>Stanley Fish in 1980 started talking about "the reader</a:t>
            </a:r>
            <a:r>
              <a:rPr lang="en-US" dirty="0" smtClean="0"/>
              <a:t>" and was the primary mover behind the Reader Response theory:  "Twenty years ago one of the things that literary critics didn't do was talk about the reader, at least in a way that made his experience the focus of the critical act."  (</a:t>
            </a:r>
            <a:r>
              <a:rPr lang="en-US" i="1" dirty="0" smtClean="0"/>
              <a:t>Is there a Text in this Class? The Authority of Interpretive Communities, </a:t>
            </a:r>
            <a:r>
              <a:rPr lang="en-US" dirty="0" smtClean="0"/>
              <a:t>Cambridge, MA and London, Harvard University Press)</a:t>
            </a:r>
          </a:p>
          <a:p>
            <a:r>
              <a:rPr lang="en-GB" dirty="0" smtClean="0"/>
              <a:t>Jacques Derrida in 1981 argued that all reading is "transformational", and warned against reading "according to a … method which would seek out a finished signified beneath a textual surface." (</a:t>
            </a:r>
            <a:r>
              <a:rPr lang="en-GB" i="1" dirty="0" smtClean="0"/>
              <a:t>Positions</a:t>
            </a:r>
            <a:r>
              <a:rPr lang="en-GB" dirty="0" smtClean="0"/>
              <a:t>, Bass, Alan (trans.), London:  </a:t>
            </a:r>
            <a:r>
              <a:rPr lang="en-GB" dirty="0" err="1" smtClean="0"/>
              <a:t>Athlone</a:t>
            </a:r>
            <a:r>
              <a:rPr lang="en-GB" dirty="0" smtClean="0"/>
              <a:t> Press)</a:t>
            </a:r>
            <a:endParaRPr lang="en-GB" dirty="0"/>
          </a:p>
        </p:txBody>
      </p:sp>
    </p:spTree>
    <p:extLst>
      <p:ext uri="{BB962C8B-B14F-4D97-AF65-F5344CB8AC3E}">
        <p14:creationId xmlns:p14="http://schemas.microsoft.com/office/powerpoint/2010/main" val="5483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terms….</a:t>
            </a:r>
            <a:endParaRPr lang="en-GB" dirty="0"/>
          </a:p>
        </p:txBody>
      </p:sp>
      <p:sp>
        <p:nvSpPr>
          <p:cNvPr id="3" name="Content Placeholder 2"/>
          <p:cNvSpPr>
            <a:spLocks noGrp="1"/>
          </p:cNvSpPr>
          <p:nvPr>
            <p:ph idx="1"/>
          </p:nvPr>
        </p:nvSpPr>
        <p:spPr>
          <a:xfrm>
            <a:off x="838200" y="1448554"/>
            <a:ext cx="10515600" cy="4728409"/>
          </a:xfrm>
        </p:spPr>
        <p:txBody>
          <a:bodyPr>
            <a:normAutofit/>
          </a:bodyPr>
          <a:lstStyle/>
          <a:p>
            <a:pPr lvl="0"/>
            <a:r>
              <a:rPr lang="en-US" b="1" dirty="0"/>
              <a:t>Intended reader:</a:t>
            </a:r>
            <a:r>
              <a:rPr lang="en-US" dirty="0"/>
              <a:t>  </a:t>
            </a:r>
            <a:endParaRPr lang="en-GB" dirty="0"/>
          </a:p>
          <a:p>
            <a:r>
              <a:rPr lang="en-US" dirty="0"/>
              <a:t>written with a particular reader in mind.  </a:t>
            </a:r>
            <a:endParaRPr lang="en-GB" dirty="0"/>
          </a:p>
          <a:p>
            <a:pPr lvl="0"/>
            <a:r>
              <a:rPr lang="en-US" b="1" dirty="0"/>
              <a:t>Implied or inscribed reader:</a:t>
            </a:r>
            <a:r>
              <a:rPr lang="en-US" dirty="0"/>
              <a:t>  </a:t>
            </a:r>
            <a:endParaRPr lang="en-GB" dirty="0"/>
          </a:p>
          <a:p>
            <a:r>
              <a:rPr lang="en-US" dirty="0"/>
              <a:t>the reader who is written into the text.  </a:t>
            </a:r>
            <a:endParaRPr lang="en-GB" dirty="0"/>
          </a:p>
          <a:p>
            <a:r>
              <a:rPr lang="en-US" b="1" dirty="0"/>
              <a:t>Intended/informed/ideal/optimal/super reader:  </a:t>
            </a:r>
            <a:endParaRPr lang="en-GB" dirty="0"/>
          </a:p>
          <a:p>
            <a:r>
              <a:rPr lang="en-US" dirty="0"/>
              <a:t> </a:t>
            </a:r>
            <a:r>
              <a:rPr lang="en-US" dirty="0" smtClean="0"/>
              <a:t>one </a:t>
            </a:r>
            <a:r>
              <a:rPr lang="en-US" dirty="0"/>
              <a:t>who is a competent speaker of the language, is in full possession of idioms </a:t>
            </a:r>
            <a:r>
              <a:rPr lang="en-US" dirty="0" err="1"/>
              <a:t>etc</a:t>
            </a:r>
            <a:r>
              <a:rPr lang="en-US" dirty="0"/>
              <a:t> and has literary competence.  </a:t>
            </a:r>
            <a:endParaRPr lang="en-US" dirty="0" smtClean="0"/>
          </a:p>
          <a:p>
            <a:r>
              <a:rPr lang="en-US" sz="1800" dirty="0" smtClean="0"/>
              <a:t>Umberto Eco (1981) </a:t>
            </a:r>
            <a:r>
              <a:rPr lang="en-US" sz="1800" i="1" dirty="0" smtClean="0"/>
              <a:t>The Role of</a:t>
            </a:r>
            <a:r>
              <a:rPr lang="en-US" sz="1800" i="1" baseline="0" dirty="0" smtClean="0"/>
              <a:t> The Reader:  Explorations in the Semiotics of Texts, </a:t>
            </a:r>
            <a:r>
              <a:rPr lang="en-US" sz="1800" baseline="0" dirty="0" smtClean="0"/>
              <a:t>London:</a:t>
            </a:r>
            <a:r>
              <a:rPr lang="en-US" sz="1800" dirty="0" smtClean="0"/>
              <a:t>  </a:t>
            </a:r>
            <a:r>
              <a:rPr lang="en-US" sz="1800" baseline="0" dirty="0" smtClean="0"/>
              <a:t> Hutchinson</a:t>
            </a:r>
          </a:p>
          <a:p>
            <a:r>
              <a:rPr lang="en-US" sz="1800" dirty="0" err="1" smtClean="0"/>
              <a:t>Micheal</a:t>
            </a:r>
            <a:r>
              <a:rPr lang="en-US" sz="1800" dirty="0" smtClean="0"/>
              <a:t> </a:t>
            </a:r>
            <a:r>
              <a:rPr lang="en-US" sz="1800" dirty="0" err="1" smtClean="0"/>
              <a:t>Riffaterre</a:t>
            </a:r>
            <a:r>
              <a:rPr lang="en-US" sz="1800" dirty="0" smtClean="0"/>
              <a:t> (1978) </a:t>
            </a:r>
            <a:r>
              <a:rPr lang="en-US" sz="1800" i="1" dirty="0" smtClean="0"/>
              <a:t>Semiotics of Poetry, </a:t>
            </a:r>
            <a:r>
              <a:rPr lang="en-US" sz="1800" dirty="0" smtClean="0"/>
              <a:t>London:  Methuen.</a:t>
            </a:r>
            <a:endParaRPr lang="en-US" sz="1800" baseline="0" dirty="0" smtClean="0"/>
          </a:p>
          <a:p>
            <a:endParaRPr lang="en-US" dirty="0" smtClean="0"/>
          </a:p>
          <a:p>
            <a:endParaRPr lang="en-US" dirty="0" smtClean="0"/>
          </a:p>
          <a:p>
            <a:endParaRPr lang="en-GB" dirty="0"/>
          </a:p>
          <a:p>
            <a:endParaRPr lang="en-GB" dirty="0"/>
          </a:p>
        </p:txBody>
      </p:sp>
    </p:spTree>
    <p:extLst>
      <p:ext uri="{BB962C8B-B14F-4D97-AF65-F5344CB8AC3E}">
        <p14:creationId xmlns:p14="http://schemas.microsoft.com/office/powerpoint/2010/main" val="7813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this mean?</a:t>
            </a:r>
            <a:endParaRPr lang="en-GB" dirty="0"/>
          </a:p>
        </p:txBody>
      </p:sp>
      <p:sp>
        <p:nvSpPr>
          <p:cNvPr id="3" name="Content Placeholder 2"/>
          <p:cNvSpPr>
            <a:spLocks noGrp="1"/>
          </p:cNvSpPr>
          <p:nvPr>
            <p:ph idx="1"/>
          </p:nvPr>
        </p:nvSpPr>
        <p:spPr/>
        <p:txBody>
          <a:bodyPr/>
          <a:lstStyle/>
          <a:p>
            <a:r>
              <a:rPr lang="en-US" dirty="0"/>
              <a:t>Thus Roman </a:t>
            </a:r>
            <a:r>
              <a:rPr lang="en-US" dirty="0" err="1"/>
              <a:t>Ingarden</a:t>
            </a:r>
            <a:r>
              <a:rPr lang="en-US" dirty="0"/>
              <a:t> confronts the structure of the literary text with the ways in which it can be </a:t>
            </a:r>
            <a:r>
              <a:rPr lang="en-US" i="1" dirty="0" err="1"/>
              <a:t>konkretisiert</a:t>
            </a:r>
            <a:r>
              <a:rPr lang="en-US" i="1" dirty="0"/>
              <a:t>.  </a:t>
            </a:r>
            <a:r>
              <a:rPr lang="en-US" dirty="0"/>
              <a:t>The text as such offers different "</a:t>
            </a:r>
            <a:r>
              <a:rPr lang="en-US" dirty="0" err="1"/>
              <a:t>schematised</a:t>
            </a:r>
            <a:r>
              <a:rPr lang="en-US" dirty="0"/>
              <a:t> views" through which the subject matter of the work can come to light, but the actual bringing to light is an action of </a:t>
            </a:r>
            <a:r>
              <a:rPr lang="en-US" i="1" dirty="0" err="1"/>
              <a:t>Konkretisation</a:t>
            </a:r>
            <a:r>
              <a:rPr lang="en-US" dirty="0"/>
              <a:t>.  If this is so, then the literary work has two poles, which we might call the artistic, and the aesthetic ...</a:t>
            </a:r>
            <a:endParaRPr lang="en-GB" dirty="0"/>
          </a:p>
          <a:p>
            <a:endParaRPr lang="en-US" dirty="0" smtClean="0"/>
          </a:p>
          <a:p>
            <a:r>
              <a:rPr lang="en-US" dirty="0" smtClean="0"/>
              <a:t>Wolfgang </a:t>
            </a:r>
            <a:r>
              <a:rPr lang="en-US" dirty="0" err="1"/>
              <a:t>Iser</a:t>
            </a:r>
            <a:r>
              <a:rPr lang="en-US" dirty="0"/>
              <a:t> "The Reading Process:  A Phenomenological Approach" (1972)</a:t>
            </a:r>
            <a:endParaRPr lang="en-GB" dirty="0"/>
          </a:p>
        </p:txBody>
      </p:sp>
    </p:spTree>
    <p:extLst>
      <p:ext uri="{BB962C8B-B14F-4D97-AF65-F5344CB8AC3E}">
        <p14:creationId xmlns:p14="http://schemas.microsoft.com/office/powerpoint/2010/main" val="294784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928</Words>
  <Application>Microsoft Office PowerPoint</Application>
  <PresentationFormat>Widescreen</PresentationFormat>
  <Paragraphs>79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Reader</vt:lpstr>
      <vt:lpstr>Aims: </vt:lpstr>
      <vt:lpstr>Look at the poem below: </vt:lpstr>
      <vt:lpstr>What determines meaning?</vt:lpstr>
      <vt:lpstr>What is the story that connects these three things?</vt:lpstr>
      <vt:lpstr>What the Reader Response Theorists would surmise….</vt:lpstr>
      <vt:lpstr>Influential Critics …</vt:lpstr>
      <vt:lpstr>Some terms….</vt:lpstr>
      <vt:lpstr>What does this mean?</vt:lpstr>
      <vt:lpstr>Milton, Sonnet XX:  what do these two lines mean?</vt:lpstr>
      <vt:lpstr>Reader Response Theory…</vt:lpstr>
      <vt:lpstr>Next Week: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Reader</dc:title>
  <dc:creator>juliet.harrison@talktalk.net</dc:creator>
  <cp:lastModifiedBy>juliet.harrison@talktalk.net</cp:lastModifiedBy>
  <cp:revision>10</cp:revision>
  <cp:lastPrinted>2019-11-21T09:41:20Z</cp:lastPrinted>
  <dcterms:created xsi:type="dcterms:W3CDTF">2019-11-21T08:40:58Z</dcterms:created>
  <dcterms:modified xsi:type="dcterms:W3CDTF">2019-11-21T09:58:59Z</dcterms:modified>
</cp:coreProperties>
</file>