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8" autoAdjust="0"/>
    <p:restoredTop sz="94660"/>
  </p:normalViewPr>
  <p:slideViewPr>
    <p:cSldViewPr snapToGrid="0">
      <p:cViewPr varScale="1">
        <p:scale>
          <a:sx n="77" d="100"/>
          <a:sy n="77" d="100"/>
        </p:scale>
        <p:origin x="2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3F3DDD-1F07-43C9-B89E-3FCB7AF52DDF}" type="datetimeFigureOut">
              <a:rPr lang="en-GB" smtClean="0"/>
              <a:t>15/01/2020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864470-D9D9-476C-88A1-98A2046B10E4}" type="slidenum">
              <a:rPr lang="en-GB" smtClean="0"/>
              <a:t>‹#›</a:t>
            </a:fld>
            <a:endParaRPr lang="en-GB"/>
          </a:p>
        </p:txBody>
      </p:sp>
    </p:spTree>
    <p:extLst>
      <p:ext uri="{BB962C8B-B14F-4D97-AF65-F5344CB8AC3E}">
        <p14:creationId xmlns:p14="http://schemas.microsoft.com/office/powerpoint/2010/main" val="225971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Aims of the session are to look at one aspect of </a:t>
            </a:r>
            <a:r>
              <a:rPr lang="en-GB" dirty="0" err="1" smtClean="0"/>
              <a:t>narratology</a:t>
            </a:r>
            <a:r>
              <a:rPr lang="en-GB" dirty="0" smtClean="0"/>
              <a:t>, which is a huge subject.  Many, many books have been written on a subject that has been around since the 1970s.  There are several theorists, but the focus here is on </a:t>
            </a:r>
            <a:r>
              <a:rPr lang="en-GB" dirty="0" err="1" smtClean="0"/>
              <a:t>Genette</a:t>
            </a:r>
            <a:r>
              <a:rPr lang="en-GB" dirty="0" smtClean="0"/>
              <a:t>,</a:t>
            </a:r>
            <a:r>
              <a:rPr lang="en-GB" baseline="0" dirty="0" smtClean="0"/>
              <a:t> who provides accessible classifications. 5 mins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1</a:t>
            </a:fld>
            <a:endParaRPr lang="en-US"/>
          </a:p>
        </p:txBody>
      </p:sp>
    </p:spTree>
    <p:extLst>
      <p:ext uri="{BB962C8B-B14F-4D97-AF65-F5344CB8AC3E}">
        <p14:creationId xmlns:p14="http://schemas.microsoft.com/office/powerpoint/2010/main" val="435859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 mins</a:t>
            </a:r>
            <a:endParaRPr lang="en-GB"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11</a:t>
            </a:fld>
            <a:endParaRPr lang="en-US"/>
          </a:p>
        </p:txBody>
      </p:sp>
    </p:spTree>
    <p:extLst>
      <p:ext uri="{BB962C8B-B14F-4D97-AF65-F5344CB8AC3E}">
        <p14:creationId xmlns:p14="http://schemas.microsoft.com/office/powerpoint/2010/main" val="3065826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 mins</a:t>
            </a:r>
            <a:endParaRPr lang="en-GB"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12</a:t>
            </a:fld>
            <a:endParaRPr lang="en-US"/>
          </a:p>
        </p:txBody>
      </p:sp>
    </p:spTree>
    <p:extLst>
      <p:ext uri="{BB962C8B-B14F-4D97-AF65-F5344CB8AC3E}">
        <p14:creationId xmlns:p14="http://schemas.microsoft.com/office/powerpoint/2010/main" val="2915028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Today (main</a:t>
            </a:r>
            <a:r>
              <a:rPr lang="en-GB" baseline="0" dirty="0" smtClean="0"/>
              <a:t> plot) during the lesson my teacher (event story) “think of narratives” (2</a:t>
            </a:r>
            <a:r>
              <a:rPr lang="en-GB" baseline="30000" dirty="0" smtClean="0"/>
              <a:t>nd</a:t>
            </a:r>
            <a:r>
              <a:rPr lang="en-GB" baseline="0" dirty="0" smtClean="0"/>
              <a:t> level narrative act) “Narrative does not...” (embedded narrative) 20 mins</a:t>
            </a:r>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13</a:t>
            </a:fld>
            <a:endParaRPr lang="en-GB"/>
          </a:p>
        </p:txBody>
      </p:sp>
    </p:spTree>
    <p:extLst>
      <p:ext uri="{BB962C8B-B14F-4D97-AF65-F5344CB8AC3E}">
        <p14:creationId xmlns:p14="http://schemas.microsoft.com/office/powerpoint/2010/main" val="3462537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Ask the students to think about the word “</a:t>
            </a:r>
            <a:r>
              <a:rPr lang="en-GB" dirty="0" err="1" smtClean="0"/>
              <a:t>narratology</a:t>
            </a:r>
            <a:r>
              <a:rPr lang="en-GB" dirty="0" smtClean="0"/>
              <a:t>” in a post-</a:t>
            </a:r>
            <a:r>
              <a:rPr lang="en-GB" dirty="0" err="1" smtClean="0"/>
              <a:t>structuralist</a:t>
            </a:r>
            <a:r>
              <a:rPr lang="en-GB" dirty="0" smtClean="0"/>
              <a:t> way.  Given the information on the slide, what do they think that it means?  Discussion as a class.  </a:t>
            </a:r>
          </a:p>
          <a:p>
            <a:r>
              <a:rPr lang="en-GB" dirty="0" smtClean="0"/>
              <a:t>Stress that this is a flavour of </a:t>
            </a:r>
            <a:r>
              <a:rPr lang="en-GB" dirty="0" err="1" smtClean="0"/>
              <a:t>narratology</a:t>
            </a:r>
            <a:r>
              <a:rPr lang="en-GB" dirty="0" smtClean="0"/>
              <a:t>:  not responding to the word as a whole, but breaking it down to find patterns, etymological sources, derivations. Link to next slide …. 5 mins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2</a:t>
            </a:fld>
            <a:endParaRPr lang="en-US"/>
          </a:p>
        </p:txBody>
      </p:sp>
    </p:spTree>
    <p:extLst>
      <p:ext uri="{BB962C8B-B14F-4D97-AF65-F5344CB8AC3E}">
        <p14:creationId xmlns:p14="http://schemas.microsoft.com/office/powerpoint/2010/main" val="1461691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Tendency to focus on the authorial intentions, on bibliography etc – move to a new way of thinking about the text as being de-contextualised.  This is the </a:t>
            </a:r>
            <a:r>
              <a:rPr lang="en-GB" dirty="0" err="1" smtClean="0"/>
              <a:t>structuralist</a:t>
            </a:r>
            <a:r>
              <a:rPr lang="en-GB" dirty="0" smtClean="0"/>
              <a:t>/post-</a:t>
            </a:r>
            <a:r>
              <a:rPr lang="en-GB" dirty="0" err="1" smtClean="0"/>
              <a:t>structuralist</a:t>
            </a:r>
            <a:r>
              <a:rPr lang="en-GB" dirty="0" smtClean="0"/>
              <a:t> tendency. 2 mins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3</a:t>
            </a:fld>
            <a:endParaRPr lang="en-US"/>
          </a:p>
        </p:txBody>
      </p:sp>
    </p:spTree>
    <p:extLst>
      <p:ext uri="{BB962C8B-B14F-4D97-AF65-F5344CB8AC3E}">
        <p14:creationId xmlns:p14="http://schemas.microsoft.com/office/powerpoint/2010/main" val="592280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Students to discuss the difference.  Teacher to outline the fact that </a:t>
            </a:r>
            <a:r>
              <a:rPr lang="en-GB" dirty="0" err="1" smtClean="0"/>
              <a:t>narratology</a:t>
            </a:r>
            <a:r>
              <a:rPr lang="en-GB" dirty="0" smtClean="0"/>
              <a:t> became very popular in the </a:t>
            </a:r>
            <a:r>
              <a:rPr lang="en-GB" dirty="0" err="1" smtClean="0"/>
              <a:t>structuralist</a:t>
            </a:r>
            <a:r>
              <a:rPr lang="en-GB" dirty="0" smtClean="0"/>
              <a:t> movement in France in the 1970s, but </a:t>
            </a:r>
            <a:r>
              <a:rPr lang="en-GB" dirty="0" err="1" smtClean="0"/>
              <a:t>Propp</a:t>
            </a:r>
            <a:r>
              <a:rPr lang="en-GB" dirty="0" smtClean="0"/>
              <a:t> (in 1938) was already making the distinction between the “</a:t>
            </a:r>
            <a:r>
              <a:rPr lang="en-GB" dirty="0" err="1" smtClean="0"/>
              <a:t>fabula</a:t>
            </a:r>
            <a:r>
              <a:rPr lang="en-GB" dirty="0" smtClean="0"/>
              <a:t>” (the story) and the “</a:t>
            </a:r>
            <a:r>
              <a:rPr lang="en-GB" dirty="0" err="1" smtClean="0"/>
              <a:t>sjuzhet</a:t>
            </a:r>
            <a:r>
              <a:rPr lang="en-GB" dirty="0" smtClean="0"/>
              <a:t>” (the form that the story takes, and the way that it is told).  Link to next slide… This leads us to the essence of “narratology”… 5 mins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4</a:t>
            </a:fld>
            <a:endParaRPr lang="en-US"/>
          </a:p>
        </p:txBody>
      </p:sp>
    </p:spTree>
    <p:extLst>
      <p:ext uri="{BB962C8B-B14F-4D97-AF65-F5344CB8AC3E}">
        <p14:creationId xmlns:p14="http://schemas.microsoft.com/office/powerpoint/2010/main" val="4145236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Students to discuss the difference.  Teacher to outline the fact that </a:t>
            </a:r>
            <a:r>
              <a:rPr lang="en-GB" dirty="0" err="1" smtClean="0"/>
              <a:t>narratology</a:t>
            </a:r>
            <a:r>
              <a:rPr lang="en-GB" dirty="0" smtClean="0"/>
              <a:t> became very popular in the </a:t>
            </a:r>
            <a:r>
              <a:rPr lang="en-GB" dirty="0" err="1" smtClean="0"/>
              <a:t>structuralist</a:t>
            </a:r>
            <a:r>
              <a:rPr lang="en-GB" dirty="0" smtClean="0"/>
              <a:t> movement in France in the 1970s, but </a:t>
            </a:r>
            <a:r>
              <a:rPr lang="en-GB" dirty="0" err="1" smtClean="0"/>
              <a:t>Propp</a:t>
            </a:r>
            <a:r>
              <a:rPr lang="en-GB" dirty="0" smtClean="0"/>
              <a:t> (in 1938) was already making the distinction between the “</a:t>
            </a:r>
            <a:r>
              <a:rPr lang="en-GB" dirty="0" err="1" smtClean="0"/>
              <a:t>fabula</a:t>
            </a:r>
            <a:r>
              <a:rPr lang="en-GB" dirty="0" smtClean="0"/>
              <a:t>” (the story) and the “</a:t>
            </a:r>
            <a:r>
              <a:rPr lang="en-GB" dirty="0" err="1" smtClean="0"/>
              <a:t>sjuzhet</a:t>
            </a:r>
            <a:r>
              <a:rPr lang="en-GB" dirty="0" smtClean="0"/>
              <a:t>” (the form that the story takes, and the way that it is told).  Link to next slide… This leads us to the essence of “narratology”… 3 mins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5</a:t>
            </a:fld>
            <a:endParaRPr lang="en-US"/>
          </a:p>
        </p:txBody>
      </p:sp>
    </p:spTree>
    <p:extLst>
      <p:ext uri="{BB962C8B-B14F-4D97-AF65-F5344CB8AC3E}">
        <p14:creationId xmlns:p14="http://schemas.microsoft.com/office/powerpoint/2010/main" val="2655073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 mins</a:t>
            </a:r>
            <a:endParaRPr lang="en-GB"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6</a:t>
            </a:fld>
            <a:endParaRPr lang="en-US"/>
          </a:p>
        </p:txBody>
      </p:sp>
    </p:spTree>
    <p:extLst>
      <p:ext uri="{BB962C8B-B14F-4D97-AF65-F5344CB8AC3E}">
        <p14:creationId xmlns:p14="http://schemas.microsoft.com/office/powerpoint/2010/main" val="875650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French theorist</a:t>
            </a:r>
            <a:r>
              <a:rPr lang="en-GB" baseline="0" dirty="0" smtClean="0"/>
              <a:t> – in the wake of </a:t>
            </a:r>
            <a:r>
              <a:rPr lang="en-GB" baseline="0" dirty="0" err="1" smtClean="0"/>
              <a:t>structuralists</a:t>
            </a:r>
            <a:r>
              <a:rPr lang="en-GB" baseline="0" dirty="0" smtClean="0"/>
              <a:t>, Levi Strauss, </a:t>
            </a:r>
            <a:r>
              <a:rPr lang="en-GB" baseline="0" dirty="0" err="1" smtClean="0"/>
              <a:t>Todorov</a:t>
            </a:r>
            <a:r>
              <a:rPr lang="en-GB" baseline="0" dirty="0" smtClean="0"/>
              <a:t>, </a:t>
            </a:r>
            <a:r>
              <a:rPr lang="en-GB" baseline="0" dirty="0" err="1" smtClean="0"/>
              <a:t>Propp</a:t>
            </a:r>
            <a:r>
              <a:rPr lang="en-GB" baseline="0" dirty="0" smtClean="0"/>
              <a:t> etc. 5 mins</a:t>
            </a:r>
            <a:endParaRPr lang="en-GB"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8</a:t>
            </a:fld>
            <a:endParaRPr lang="en-US"/>
          </a:p>
        </p:txBody>
      </p:sp>
    </p:spTree>
    <p:extLst>
      <p:ext uri="{BB962C8B-B14F-4D97-AF65-F5344CB8AC3E}">
        <p14:creationId xmlns:p14="http://schemas.microsoft.com/office/powerpoint/2010/main" val="110325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Genette</a:t>
            </a:r>
            <a:r>
              <a:rPr lang="en-GB" baseline="0" dirty="0" smtClean="0"/>
              <a:t> subdivides his taxonomy of </a:t>
            </a:r>
            <a:r>
              <a:rPr lang="en-GB" baseline="0" dirty="0" err="1" smtClean="0"/>
              <a:t>narratology</a:t>
            </a:r>
            <a:r>
              <a:rPr lang="en-GB" baseline="0" dirty="0" smtClean="0"/>
              <a:t> into many categories.  We are going to focus on four of them. The first of those is what he terms “level” of narration.  Discuss in pairs what they think each mean.  Come up with their own explanation (or example) for each.  Share with another pair.  Discuss as a class.  Link to next slide – the theory into practice</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9</a:t>
            </a:fld>
            <a:endParaRPr lang="en-US"/>
          </a:p>
        </p:txBody>
      </p:sp>
    </p:spTree>
    <p:extLst>
      <p:ext uri="{BB962C8B-B14F-4D97-AF65-F5344CB8AC3E}">
        <p14:creationId xmlns:p14="http://schemas.microsoft.com/office/powerpoint/2010/main" val="2043726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 mins</a:t>
            </a:r>
            <a:endParaRPr lang="en-GB"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10</a:t>
            </a:fld>
            <a:endParaRPr lang="en-US"/>
          </a:p>
        </p:txBody>
      </p:sp>
    </p:spTree>
    <p:extLst>
      <p:ext uri="{BB962C8B-B14F-4D97-AF65-F5344CB8AC3E}">
        <p14:creationId xmlns:p14="http://schemas.microsoft.com/office/powerpoint/2010/main" val="1609224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070A1C-B5D3-4E87-9D5E-24D91EDEBFDC}" type="datetimeFigureOut">
              <a:rPr lang="en-GB" smtClean="0"/>
              <a:t>15/01/2020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1543862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070A1C-B5D3-4E87-9D5E-24D91EDEBFDC}" type="datetimeFigureOut">
              <a:rPr lang="en-GB" smtClean="0"/>
              <a:t>15/01/2020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2355322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070A1C-B5D3-4E87-9D5E-24D91EDEBFDC}" type="datetimeFigureOut">
              <a:rPr lang="en-GB" smtClean="0"/>
              <a:t>15/01/2020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111850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070A1C-B5D3-4E87-9D5E-24D91EDEBFDC}" type="datetimeFigureOut">
              <a:rPr lang="en-GB" smtClean="0"/>
              <a:t>15/01/2020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36751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070A1C-B5D3-4E87-9D5E-24D91EDEBFDC}" type="datetimeFigureOut">
              <a:rPr lang="en-GB" smtClean="0"/>
              <a:t>15/01/2020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350197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070A1C-B5D3-4E87-9D5E-24D91EDEBFDC}" type="datetimeFigureOut">
              <a:rPr lang="en-GB" smtClean="0"/>
              <a:t>15/01/2020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216254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070A1C-B5D3-4E87-9D5E-24D91EDEBFDC}" type="datetimeFigureOut">
              <a:rPr lang="en-GB" smtClean="0"/>
              <a:t>15/01/2020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635510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070A1C-B5D3-4E87-9D5E-24D91EDEBFDC}" type="datetimeFigureOut">
              <a:rPr lang="en-GB" smtClean="0"/>
              <a:t>15/01/2020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97582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70A1C-B5D3-4E87-9D5E-24D91EDEBFDC}" type="datetimeFigureOut">
              <a:rPr lang="en-GB" smtClean="0"/>
              <a:t>15/01/2020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74664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070A1C-B5D3-4E87-9D5E-24D91EDEBFDC}" type="datetimeFigureOut">
              <a:rPr lang="en-GB" smtClean="0"/>
              <a:t>15/01/2020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237396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070A1C-B5D3-4E87-9D5E-24D91EDEBFDC}" type="datetimeFigureOut">
              <a:rPr lang="en-GB" smtClean="0"/>
              <a:t>15/01/2020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592BF5-6EA2-445A-82FB-C8FDE74435EC}" type="slidenum">
              <a:rPr lang="en-GB" smtClean="0"/>
              <a:t>‹#›</a:t>
            </a:fld>
            <a:endParaRPr lang="en-GB"/>
          </a:p>
        </p:txBody>
      </p:sp>
    </p:spTree>
    <p:extLst>
      <p:ext uri="{BB962C8B-B14F-4D97-AF65-F5344CB8AC3E}">
        <p14:creationId xmlns:p14="http://schemas.microsoft.com/office/powerpoint/2010/main" val="2035054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70A1C-B5D3-4E87-9D5E-24D91EDEBFDC}" type="datetimeFigureOut">
              <a:rPr lang="en-GB" smtClean="0"/>
              <a:t>15/01/2020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92BF5-6EA2-445A-82FB-C8FDE74435EC}" type="slidenum">
              <a:rPr lang="en-GB" smtClean="0"/>
              <a:t>‹#›</a:t>
            </a:fld>
            <a:endParaRPr lang="en-GB"/>
          </a:p>
        </p:txBody>
      </p:sp>
    </p:spTree>
    <p:extLst>
      <p:ext uri="{BB962C8B-B14F-4D97-AF65-F5344CB8AC3E}">
        <p14:creationId xmlns:p14="http://schemas.microsoft.com/office/powerpoint/2010/main" val="183841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i="1" dirty="0" smtClean="0"/>
              <a:t>noun</a:t>
            </a:r>
            <a:r>
              <a:rPr lang="en-US" dirty="0" smtClean="0"/>
              <a:t> \</a:t>
            </a:r>
            <a:r>
              <a:rPr lang="en-US" dirty="0" err="1" smtClean="0"/>
              <a:t>ner</a:t>
            </a:r>
            <a:r>
              <a:rPr lang="en-US" dirty="0" smtClean="0"/>
              <a:t>-ə-</a:t>
            </a:r>
            <a:r>
              <a:rPr lang="en-US" dirty="0" err="1" smtClean="0"/>
              <a:t>tä</a:t>
            </a:r>
            <a:r>
              <a:rPr lang="en-US" dirty="0" smtClean="0"/>
              <a:t>-</a:t>
            </a:r>
            <a:r>
              <a:rPr lang="en-US" dirty="0" err="1" smtClean="0"/>
              <a:t>lə</a:t>
            </a:r>
            <a:r>
              <a:rPr lang="en-US" dirty="0" smtClean="0"/>
              <a:t>-</a:t>
            </a:r>
            <a:r>
              <a:rPr lang="en-US" dirty="0" err="1" smtClean="0"/>
              <a:t>jē</a:t>
            </a:r>
            <a:r>
              <a:rPr lang="en-US" dirty="0" smtClean="0"/>
              <a:t> </a:t>
            </a:r>
            <a:r>
              <a:rPr lang="en-GB" dirty="0" smtClean="0">
                <a:sym typeface="SymbolPS"/>
              </a:rPr>
              <a:t>/ </a:t>
            </a:r>
            <a:r>
              <a:rPr lang="en-GB" i="1" dirty="0" smtClean="0">
                <a:sym typeface="SymbolPS"/>
              </a:rPr>
              <a:t>n.</a:t>
            </a:r>
            <a:r>
              <a:rPr lang="en-GB" dirty="0" smtClean="0">
                <a:sym typeface="SymbolPS"/>
              </a:rPr>
              <a:t> L.20 [Fr. </a:t>
            </a:r>
            <a:r>
              <a:rPr lang="en-GB" i="1" dirty="0" err="1" smtClean="0">
                <a:sym typeface="SymbolPS"/>
              </a:rPr>
              <a:t>narratologie</a:t>
            </a:r>
            <a:r>
              <a:rPr lang="en-GB" dirty="0" smtClean="0">
                <a:sym typeface="SymbolPS"/>
              </a:rPr>
              <a:t>, f. as NARRATIVE:  </a:t>
            </a:r>
            <a:r>
              <a:rPr lang="en-GB" i="1" dirty="0" smtClean="0">
                <a:sym typeface="SymbolPS"/>
              </a:rPr>
              <a:t>see –OLOGY.]</a:t>
            </a:r>
            <a:endParaRPr lang="en-US" dirty="0"/>
          </a:p>
        </p:txBody>
      </p:sp>
      <p:sp>
        <p:nvSpPr>
          <p:cNvPr id="2" name="Title 1"/>
          <p:cNvSpPr>
            <a:spLocks noGrp="1"/>
          </p:cNvSpPr>
          <p:nvPr>
            <p:ph type="ctrTitle"/>
          </p:nvPr>
        </p:nvSpPr>
        <p:spPr/>
        <p:txBody>
          <a:bodyPr>
            <a:normAutofit fontScale="90000"/>
          </a:bodyPr>
          <a:lstStyle/>
          <a:p>
            <a:r>
              <a:rPr lang="en-GB" dirty="0" smtClean="0"/>
              <a:t>Narratology (Gerard </a:t>
            </a:r>
            <a:r>
              <a:rPr lang="en-GB" dirty="0" err="1" smtClean="0"/>
              <a:t>Genette</a:t>
            </a:r>
            <a:r>
              <a:rPr lang="en-GB" dirty="0" smtClean="0"/>
              <a:t>)</a:t>
            </a:r>
            <a:br>
              <a:rPr lang="en-GB" dirty="0" smtClean="0"/>
            </a:br>
            <a:r>
              <a:rPr lang="en-GB" dirty="0" smtClean="0"/>
              <a:t>Week 7</a:t>
            </a:r>
            <a:endParaRPr lang="en-US" dirty="0"/>
          </a:p>
        </p:txBody>
      </p:sp>
    </p:spTree>
    <p:extLst>
      <p:ext uri="{BB962C8B-B14F-4D97-AF65-F5344CB8AC3E}">
        <p14:creationId xmlns:p14="http://schemas.microsoft.com/office/powerpoint/2010/main" val="412588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into Practice</a:t>
            </a:r>
            <a:endParaRPr lang="en-US" dirty="0"/>
          </a:p>
        </p:txBody>
      </p:sp>
      <p:sp>
        <p:nvSpPr>
          <p:cNvPr id="3" name="Content Placeholder 2"/>
          <p:cNvSpPr>
            <a:spLocks noGrp="1"/>
          </p:cNvSpPr>
          <p:nvPr>
            <p:ph sz="quarter" idx="1"/>
          </p:nvPr>
        </p:nvSpPr>
        <p:spPr/>
        <p:txBody>
          <a:bodyPr>
            <a:normAutofit/>
          </a:bodyPr>
          <a:lstStyle/>
          <a:p>
            <a:r>
              <a:rPr lang="en-GB" dirty="0" smtClean="0">
                <a:solidFill>
                  <a:srgbClr val="FF0000"/>
                </a:solidFill>
              </a:rPr>
              <a:t>Main plot </a:t>
            </a:r>
            <a:r>
              <a:rPr lang="en-GB" dirty="0" smtClean="0"/>
              <a:t>(narration of story):  </a:t>
            </a:r>
            <a:r>
              <a:rPr lang="en-GB" i="1" dirty="0" smtClean="0"/>
              <a:t>“’</a:t>
            </a:r>
            <a:r>
              <a:rPr lang="en-GB" i="1" dirty="0" err="1" smtClean="0"/>
              <a:t>T’was</a:t>
            </a:r>
            <a:r>
              <a:rPr lang="en-GB" i="1" dirty="0" smtClean="0"/>
              <a:t>…” </a:t>
            </a:r>
          </a:p>
          <a:p>
            <a:endParaRPr lang="en-GB" dirty="0" smtClean="0"/>
          </a:p>
          <a:p>
            <a:r>
              <a:rPr lang="en-GB" dirty="0" smtClean="0">
                <a:solidFill>
                  <a:srgbClr val="FF0000"/>
                </a:solidFill>
              </a:rPr>
              <a:t>Event story </a:t>
            </a:r>
            <a:r>
              <a:rPr lang="en-GB" i="1" dirty="0" smtClean="0"/>
              <a:t>“a dark and stormy night and three men sat in a cave and one of them said…”</a:t>
            </a:r>
          </a:p>
          <a:p>
            <a:endParaRPr lang="en-GB" dirty="0" smtClean="0"/>
          </a:p>
          <a:p>
            <a:r>
              <a:rPr lang="en-GB" dirty="0" smtClean="0">
                <a:solidFill>
                  <a:srgbClr val="FF0000"/>
                </a:solidFill>
              </a:rPr>
              <a:t>Second level narrative act </a:t>
            </a:r>
            <a:r>
              <a:rPr lang="en-GB" i="1" dirty="0" smtClean="0"/>
              <a:t>“Listen, I am going to tell you a story….</a:t>
            </a:r>
          </a:p>
          <a:p>
            <a:endParaRPr lang="en-GB" dirty="0" smtClean="0"/>
          </a:p>
          <a:p>
            <a:r>
              <a:rPr lang="en-GB" dirty="0" smtClean="0">
                <a:solidFill>
                  <a:srgbClr val="FF0000"/>
                </a:solidFill>
              </a:rPr>
              <a:t>Embedded narrative </a:t>
            </a:r>
            <a:r>
              <a:rPr lang="en-GB" i="1" dirty="0" smtClean="0"/>
              <a:t>“’</a:t>
            </a:r>
            <a:r>
              <a:rPr lang="en-GB" i="1" dirty="0" err="1" smtClean="0"/>
              <a:t>T’was</a:t>
            </a:r>
            <a:r>
              <a:rPr lang="en-GB" i="1" dirty="0" smtClean="0"/>
              <a:t> a dark and stormy night and three men sat in a cave…”</a:t>
            </a:r>
            <a:endParaRPr lang="en-US" i="1" dirty="0"/>
          </a:p>
        </p:txBody>
      </p:sp>
    </p:spTree>
    <p:extLst>
      <p:ext uri="{BB962C8B-B14F-4D97-AF65-F5344CB8AC3E}">
        <p14:creationId xmlns:p14="http://schemas.microsoft.com/office/powerpoint/2010/main" val="3510077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E.g. Applied to </a:t>
            </a:r>
            <a:r>
              <a:rPr lang="en-GB" i="1" dirty="0" smtClean="0"/>
              <a:t>The Great Gatsby</a:t>
            </a:r>
            <a:endParaRPr lang="en-GB" dirty="0"/>
          </a:p>
        </p:txBody>
      </p:sp>
      <p:sp>
        <p:nvSpPr>
          <p:cNvPr id="3" name="Content Placeholder 2"/>
          <p:cNvSpPr>
            <a:spLocks noGrp="1"/>
          </p:cNvSpPr>
          <p:nvPr>
            <p:ph sz="quarter" idx="1"/>
          </p:nvPr>
        </p:nvSpPr>
        <p:spPr/>
        <p:txBody>
          <a:bodyPr/>
          <a:lstStyle/>
          <a:p>
            <a:pPr marL="0" indent="0">
              <a:buNone/>
            </a:pPr>
            <a:r>
              <a:rPr lang="en-GB" dirty="0" smtClean="0"/>
              <a:t>These are in not in order. Order and classify according to Main plot (narration), Event Story, Second Level Narrative Act, Embedded Narration.</a:t>
            </a:r>
          </a:p>
          <a:p>
            <a:pPr>
              <a:buFontTx/>
              <a:buChar char="-"/>
            </a:pPr>
            <a:r>
              <a:rPr lang="en-GB" dirty="0"/>
              <a:t>Gatsby’s first love affair with Daisy back in her hometown</a:t>
            </a:r>
          </a:p>
          <a:p>
            <a:pPr>
              <a:buFontTx/>
              <a:buChar char="-"/>
            </a:pPr>
            <a:r>
              <a:rPr lang="en-GB" dirty="0" smtClean="0"/>
              <a:t>Gatsby asking Daisy over to Nick’s to recapture her attentions</a:t>
            </a:r>
          </a:p>
          <a:p>
            <a:pPr>
              <a:buFontTx/>
              <a:buChar char="-"/>
            </a:pPr>
            <a:r>
              <a:rPr lang="en-GB" dirty="0" smtClean="0"/>
              <a:t>Jordan, in the Plaza hotel, telling Nick about Gatsby and Daisy in the past</a:t>
            </a:r>
          </a:p>
          <a:p>
            <a:pPr>
              <a:buFontTx/>
              <a:buChar char="-"/>
            </a:pPr>
            <a:r>
              <a:rPr lang="en-GB" dirty="0"/>
              <a:t>Nick, telling us about the previous </a:t>
            </a:r>
            <a:r>
              <a:rPr lang="en-GB" dirty="0" smtClean="0"/>
              <a:t>summer</a:t>
            </a:r>
            <a:endParaRPr lang="en-GB" dirty="0"/>
          </a:p>
        </p:txBody>
      </p:sp>
    </p:spTree>
    <p:extLst>
      <p:ext uri="{BB962C8B-B14F-4D97-AF65-F5344CB8AC3E}">
        <p14:creationId xmlns:p14="http://schemas.microsoft.com/office/powerpoint/2010/main" val="4126046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Eg</a:t>
            </a:r>
            <a:r>
              <a:rPr lang="en-GB" dirty="0" smtClean="0"/>
              <a:t> Applied to </a:t>
            </a:r>
            <a:r>
              <a:rPr lang="en-GB" i="1" dirty="0" smtClean="0"/>
              <a:t>The Great Gatsby</a:t>
            </a:r>
            <a:endParaRPr lang="en-GB" dirty="0"/>
          </a:p>
        </p:txBody>
      </p:sp>
      <p:sp>
        <p:nvSpPr>
          <p:cNvPr id="3" name="Content Placeholder 2"/>
          <p:cNvSpPr>
            <a:spLocks noGrp="1"/>
          </p:cNvSpPr>
          <p:nvPr>
            <p:ph sz="quarter" idx="1"/>
          </p:nvPr>
        </p:nvSpPr>
        <p:spPr/>
        <p:txBody>
          <a:bodyPr>
            <a:normAutofit lnSpcReduction="10000"/>
          </a:bodyPr>
          <a:lstStyle/>
          <a:p>
            <a:pPr marL="0" indent="0">
              <a:buNone/>
            </a:pPr>
            <a:r>
              <a:rPr lang="en-GB" dirty="0" smtClean="0"/>
              <a:t>These are in not in order. Order and classify according to Main plot (narration), Event Story, Second Level Narrative Act, Embedded Narration.</a:t>
            </a:r>
          </a:p>
          <a:p>
            <a:pPr>
              <a:buFontTx/>
              <a:buChar char="-"/>
            </a:pPr>
            <a:r>
              <a:rPr lang="en-GB" dirty="0" smtClean="0">
                <a:solidFill>
                  <a:srgbClr val="FF0000"/>
                </a:solidFill>
              </a:rPr>
              <a:t>Main plot </a:t>
            </a:r>
            <a:r>
              <a:rPr lang="en-GB" dirty="0" smtClean="0"/>
              <a:t>(narration): Nick, telling us about the previous summer</a:t>
            </a:r>
          </a:p>
          <a:p>
            <a:pPr>
              <a:buFontTx/>
              <a:buChar char="-"/>
            </a:pPr>
            <a:r>
              <a:rPr lang="en-GB" dirty="0" smtClean="0">
                <a:solidFill>
                  <a:srgbClr val="FF0000"/>
                </a:solidFill>
              </a:rPr>
              <a:t>Event Story: </a:t>
            </a:r>
            <a:r>
              <a:rPr lang="en-GB" dirty="0" smtClean="0"/>
              <a:t>Gatsby asking Daisy over to Nick’s to recapture her attentions</a:t>
            </a:r>
          </a:p>
          <a:p>
            <a:pPr>
              <a:buFontTx/>
              <a:buChar char="-"/>
            </a:pPr>
            <a:r>
              <a:rPr lang="en-GB" dirty="0" smtClean="0">
                <a:solidFill>
                  <a:srgbClr val="FF0000"/>
                </a:solidFill>
              </a:rPr>
              <a:t>Second Level Narrative: </a:t>
            </a:r>
            <a:r>
              <a:rPr lang="en-GB" dirty="0" smtClean="0"/>
              <a:t>Jordan, in the Plaza hotel, telling Nick about Gatsby and Daisy in the past</a:t>
            </a:r>
          </a:p>
          <a:p>
            <a:pPr>
              <a:buFontTx/>
              <a:buChar char="-"/>
            </a:pPr>
            <a:r>
              <a:rPr lang="en-GB" dirty="0" smtClean="0">
                <a:solidFill>
                  <a:srgbClr val="FF0000"/>
                </a:solidFill>
              </a:rPr>
              <a:t>Embedded Narrative: </a:t>
            </a:r>
            <a:r>
              <a:rPr lang="en-GB" dirty="0" smtClean="0"/>
              <a:t>Gatsby’s first love affair with Daisy back in her hometown</a:t>
            </a:r>
            <a:endParaRPr lang="en-GB" dirty="0"/>
          </a:p>
        </p:txBody>
      </p:sp>
    </p:spTree>
    <p:extLst>
      <p:ext uri="{BB962C8B-B14F-4D97-AF65-F5344CB8AC3E}">
        <p14:creationId xmlns:p14="http://schemas.microsoft.com/office/powerpoint/2010/main" val="2839779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it into Practice ...</a:t>
            </a:r>
            <a:endParaRPr lang="en-GB" dirty="0"/>
          </a:p>
        </p:txBody>
      </p:sp>
      <p:sp>
        <p:nvSpPr>
          <p:cNvPr id="3" name="Content Placeholder 2"/>
          <p:cNvSpPr>
            <a:spLocks noGrp="1"/>
          </p:cNvSpPr>
          <p:nvPr>
            <p:ph idx="1"/>
          </p:nvPr>
        </p:nvSpPr>
        <p:spPr/>
        <p:txBody>
          <a:bodyPr/>
          <a:lstStyle/>
          <a:p>
            <a:pPr>
              <a:buNone/>
            </a:pPr>
            <a:r>
              <a:rPr lang="en-GB" dirty="0" smtClean="0"/>
              <a:t>    Today, we are in a lesson.  During this lesson my teacher will say, “Think of narratives as independent linguistic objects, detached from their context of production, that reveal an underlying structure.  My teacher will also tell us that Gerard </a:t>
            </a:r>
            <a:r>
              <a:rPr lang="en-GB" dirty="0" err="1" smtClean="0"/>
              <a:t>Genette</a:t>
            </a:r>
            <a:r>
              <a:rPr lang="en-GB" dirty="0" smtClean="0"/>
              <a:t> said, “Narrative does not ‘represent’ a (real or fictive) story, it recounts it...”</a:t>
            </a:r>
          </a:p>
          <a:p>
            <a:pPr>
              <a:buNone/>
            </a:pPr>
            <a:endParaRPr lang="en-GB" dirty="0"/>
          </a:p>
          <a:p>
            <a:pPr>
              <a:buNone/>
            </a:pPr>
            <a:r>
              <a:rPr lang="en-GB" dirty="0" smtClean="0"/>
              <a:t>Your turn:  write a mini story illustrating </a:t>
            </a:r>
            <a:r>
              <a:rPr lang="en-GB" dirty="0" err="1" smtClean="0"/>
              <a:t>Genette's</a:t>
            </a:r>
            <a:r>
              <a:rPr lang="en-GB" dirty="0" smtClean="0"/>
              <a:t> Narrative Levels.</a:t>
            </a:r>
            <a:endParaRPr lang="en-GB" dirty="0"/>
          </a:p>
        </p:txBody>
      </p:sp>
    </p:spTree>
    <p:extLst>
      <p:ext uri="{BB962C8B-B14F-4D97-AF65-F5344CB8AC3E}">
        <p14:creationId xmlns:p14="http://schemas.microsoft.com/office/powerpoint/2010/main" val="3594644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Terms:  worth considering …</a:t>
            </a:r>
            <a:endParaRPr lang="en-GB" dirty="0"/>
          </a:p>
        </p:txBody>
      </p:sp>
      <p:sp>
        <p:nvSpPr>
          <p:cNvPr id="3" name="Content Placeholder 2"/>
          <p:cNvSpPr>
            <a:spLocks noGrp="1"/>
          </p:cNvSpPr>
          <p:nvPr>
            <p:ph sz="quarter" idx="1"/>
          </p:nvPr>
        </p:nvSpPr>
        <p:spPr/>
        <p:txBody>
          <a:bodyPr>
            <a:normAutofit/>
          </a:bodyPr>
          <a:lstStyle/>
          <a:p>
            <a:r>
              <a:rPr lang="en-GB" dirty="0"/>
              <a:t>These terms can be applied to narrators:  </a:t>
            </a:r>
          </a:p>
          <a:p>
            <a:endParaRPr lang="en-GB" dirty="0"/>
          </a:p>
          <a:p>
            <a:pPr marL="514350" indent="-514350">
              <a:buFont typeface="+mj-lt"/>
              <a:buAutoNum type="arabicPeriod"/>
            </a:pPr>
            <a:r>
              <a:rPr lang="en-GB" dirty="0"/>
              <a:t>A </a:t>
            </a:r>
            <a:r>
              <a:rPr lang="en-GB" b="1" dirty="0" err="1"/>
              <a:t>homodiegetic</a:t>
            </a:r>
            <a:r>
              <a:rPr lang="en-GB" dirty="0"/>
              <a:t> </a:t>
            </a:r>
            <a:r>
              <a:rPr lang="en-GB" b="1" dirty="0"/>
              <a:t>narrator</a:t>
            </a:r>
            <a:r>
              <a:rPr lang="en-GB" dirty="0"/>
              <a:t> </a:t>
            </a:r>
            <a:r>
              <a:rPr lang="en-GB" dirty="0"/>
              <a:t>is also a </a:t>
            </a:r>
            <a:r>
              <a:rPr lang="en-GB" dirty="0"/>
              <a:t>character in the story. </a:t>
            </a:r>
            <a:endParaRPr lang="en-GB" dirty="0"/>
          </a:p>
          <a:p>
            <a:pPr marL="514350" indent="-514350">
              <a:buFont typeface="+mj-lt"/>
              <a:buAutoNum type="arabicPeriod"/>
            </a:pPr>
            <a:r>
              <a:rPr lang="en-GB" dirty="0"/>
              <a:t>An </a:t>
            </a:r>
            <a:r>
              <a:rPr lang="en-GB" b="1" dirty="0"/>
              <a:t>extradiegetic narrator</a:t>
            </a:r>
            <a:r>
              <a:rPr lang="en-GB" dirty="0"/>
              <a:t> is outside </a:t>
            </a:r>
            <a:r>
              <a:rPr lang="en-GB" dirty="0"/>
              <a:t>the narrative.  </a:t>
            </a:r>
            <a:endParaRPr lang="en-GB" dirty="0"/>
          </a:p>
          <a:p>
            <a:pPr marL="514350" indent="-514350">
              <a:buFont typeface="+mj-lt"/>
              <a:buAutoNum type="arabicPeriod"/>
            </a:pPr>
            <a:r>
              <a:rPr lang="en-GB" dirty="0"/>
              <a:t>An </a:t>
            </a:r>
            <a:r>
              <a:rPr lang="en-GB" b="1" dirty="0"/>
              <a:t>intradiegetic </a:t>
            </a:r>
            <a:r>
              <a:rPr lang="en-GB" b="1" dirty="0"/>
              <a:t>narrator</a:t>
            </a:r>
            <a:r>
              <a:rPr lang="en-GB" dirty="0"/>
              <a:t>:  </a:t>
            </a:r>
            <a:r>
              <a:rPr lang="en-GB" dirty="0"/>
              <a:t>when a </a:t>
            </a:r>
            <a:r>
              <a:rPr lang="en-GB" dirty="0"/>
              <a:t>character of </a:t>
            </a:r>
            <a:r>
              <a:rPr lang="en-GB" dirty="0"/>
              <a:t>the extradiegetic narrative relates another character's </a:t>
            </a:r>
            <a:r>
              <a:rPr lang="en-GB" dirty="0"/>
              <a:t>story, he or she becomes an intradiegetic narrator. </a:t>
            </a:r>
          </a:p>
          <a:p>
            <a:endParaRPr lang="en-GB" dirty="0"/>
          </a:p>
        </p:txBody>
      </p:sp>
    </p:spTree>
    <p:extLst>
      <p:ext uri="{BB962C8B-B14F-4D97-AF65-F5344CB8AC3E}">
        <p14:creationId xmlns:p14="http://schemas.microsoft.com/office/powerpoint/2010/main" val="561975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Week</a:t>
            </a:r>
            <a:endParaRPr lang="en-GB" dirty="0"/>
          </a:p>
        </p:txBody>
      </p:sp>
      <p:pic>
        <p:nvPicPr>
          <p:cNvPr id="4" name="Content Placeholder 3"/>
          <p:cNvPicPr>
            <a:picLocks noGrp="1" noChangeAspect="1"/>
          </p:cNvPicPr>
          <p:nvPr>
            <p:ph sz="quarter" idx="1"/>
          </p:nvPr>
        </p:nvPicPr>
        <p:blipFill>
          <a:blip r:embed="rId2"/>
          <a:stretch>
            <a:fillRect/>
          </a:stretch>
        </p:blipFill>
        <p:spPr>
          <a:xfrm>
            <a:off x="2891525" y="1484785"/>
            <a:ext cx="6503458" cy="4752527"/>
          </a:xfrm>
          <a:prstGeom prst="rect">
            <a:avLst/>
          </a:prstGeom>
        </p:spPr>
      </p:pic>
    </p:spTree>
    <p:extLst>
      <p:ext uri="{BB962C8B-B14F-4D97-AF65-F5344CB8AC3E}">
        <p14:creationId xmlns:p14="http://schemas.microsoft.com/office/powerpoint/2010/main" val="3355341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Pull it apart – what does it mean?</a:t>
            </a:r>
            <a:endParaRPr lang="en-US" dirty="0"/>
          </a:p>
        </p:txBody>
      </p:sp>
      <p:sp>
        <p:nvSpPr>
          <p:cNvPr id="3" name="Content Placeholder 2"/>
          <p:cNvSpPr>
            <a:spLocks noGrp="1"/>
          </p:cNvSpPr>
          <p:nvPr>
            <p:ph sz="quarter" idx="1"/>
          </p:nvPr>
        </p:nvSpPr>
        <p:spPr/>
        <p:txBody>
          <a:bodyPr/>
          <a:lstStyle/>
          <a:p>
            <a:endParaRPr lang="en-GB" dirty="0" smtClean="0"/>
          </a:p>
          <a:p>
            <a:r>
              <a:rPr lang="en-GB" dirty="0" smtClean="0"/>
              <a:t>f. </a:t>
            </a:r>
            <a:r>
              <a:rPr lang="en-GB" i="1" dirty="0" err="1" smtClean="0"/>
              <a:t>gnarus</a:t>
            </a:r>
            <a:r>
              <a:rPr lang="en-GB" dirty="0" smtClean="0"/>
              <a:t> knowing</a:t>
            </a:r>
          </a:p>
          <a:p>
            <a:r>
              <a:rPr lang="en-GB" dirty="0" smtClean="0"/>
              <a:t>Gk </a:t>
            </a:r>
            <a:r>
              <a:rPr lang="en-GB" i="1" dirty="0" err="1" smtClean="0"/>
              <a:t>logik</a:t>
            </a:r>
            <a:r>
              <a:rPr lang="en-GB" dirty="0" err="1" smtClean="0">
                <a:latin typeface="Times New Roman"/>
                <a:cs typeface="Times New Roman"/>
              </a:rPr>
              <a:t>ē</a:t>
            </a:r>
            <a:r>
              <a:rPr lang="en-GB" dirty="0" smtClean="0">
                <a:latin typeface="Times New Roman"/>
                <a:cs typeface="Times New Roman"/>
              </a:rPr>
              <a:t> </a:t>
            </a:r>
            <a:r>
              <a:rPr lang="en-GB" dirty="0" smtClean="0"/>
              <a:t>(</a:t>
            </a:r>
            <a:r>
              <a:rPr lang="en-GB" i="1" dirty="0" err="1" smtClean="0"/>
              <a:t>tekhn</a:t>
            </a:r>
            <a:r>
              <a:rPr lang="en-GB" dirty="0" err="1" smtClean="0">
                <a:latin typeface="Times New Roman"/>
                <a:cs typeface="Times New Roman"/>
              </a:rPr>
              <a:t>ē</a:t>
            </a:r>
            <a:r>
              <a:rPr lang="en-GB" dirty="0" smtClean="0"/>
              <a:t>) of reason, f. </a:t>
            </a:r>
            <a:r>
              <a:rPr lang="en-GB" i="1" dirty="0" smtClean="0"/>
              <a:t>logos </a:t>
            </a:r>
            <a:r>
              <a:rPr lang="en-GB" dirty="0" smtClean="0"/>
              <a:t>reasoning, discourse</a:t>
            </a:r>
          </a:p>
          <a:p>
            <a:endParaRPr lang="en-US" dirty="0"/>
          </a:p>
        </p:txBody>
      </p:sp>
      <p:pic>
        <p:nvPicPr>
          <p:cNvPr id="1027" name="Picture 3" descr="C:\Documents and Settings\David Kinder\Local Settings\Temporary Internet Files\Content.IE5\XLXXYGGV\MP900386814[1].jpg"/>
          <p:cNvPicPr>
            <a:picLocks noChangeAspect="1" noChangeArrowheads="1"/>
          </p:cNvPicPr>
          <p:nvPr/>
        </p:nvPicPr>
        <p:blipFill>
          <a:blip r:embed="rId3"/>
          <a:srcRect/>
          <a:stretch>
            <a:fillRect/>
          </a:stretch>
        </p:blipFill>
        <p:spPr bwMode="auto">
          <a:xfrm>
            <a:off x="4310050" y="3643314"/>
            <a:ext cx="3657600" cy="2438400"/>
          </a:xfrm>
          <a:prstGeom prst="rect">
            <a:avLst/>
          </a:prstGeom>
          <a:noFill/>
        </p:spPr>
      </p:pic>
    </p:spTree>
    <p:extLst>
      <p:ext uri="{BB962C8B-B14F-4D97-AF65-F5344CB8AC3E}">
        <p14:creationId xmlns:p14="http://schemas.microsoft.com/office/powerpoint/2010/main" val="141375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US" dirty="0"/>
          </a:p>
        </p:txBody>
      </p:sp>
      <p:sp>
        <p:nvSpPr>
          <p:cNvPr id="3" name="Content Placeholder 2"/>
          <p:cNvSpPr>
            <a:spLocks noGrp="1"/>
          </p:cNvSpPr>
          <p:nvPr>
            <p:ph sz="quarter" idx="1"/>
          </p:nvPr>
        </p:nvSpPr>
        <p:spPr/>
        <p:txBody>
          <a:bodyPr/>
          <a:lstStyle/>
          <a:p>
            <a:r>
              <a:rPr lang="en-GB" dirty="0" smtClean="0">
                <a:solidFill>
                  <a:schemeClr val="accent1">
                    <a:lumMod val="50000"/>
                  </a:schemeClr>
                </a:solidFill>
              </a:rPr>
              <a:t>The past (Liberal Humanists) </a:t>
            </a:r>
            <a:r>
              <a:rPr lang="en-GB" dirty="0" smtClean="0"/>
              <a:t>= thinking about a work as being unique and bound to the author</a:t>
            </a:r>
          </a:p>
          <a:p>
            <a:endParaRPr lang="en-GB" dirty="0" smtClean="0"/>
          </a:p>
          <a:p>
            <a:endParaRPr lang="en-GB" dirty="0" smtClean="0"/>
          </a:p>
          <a:p>
            <a:pPr>
              <a:buNone/>
            </a:pPr>
            <a:r>
              <a:rPr lang="en-GB" dirty="0" smtClean="0"/>
              <a:t> </a:t>
            </a:r>
          </a:p>
          <a:p>
            <a:r>
              <a:rPr lang="en-GB" dirty="0" smtClean="0">
                <a:solidFill>
                  <a:schemeClr val="accent1">
                    <a:lumMod val="50000"/>
                  </a:schemeClr>
                </a:solidFill>
              </a:rPr>
              <a:t>The present (</a:t>
            </a:r>
            <a:r>
              <a:rPr lang="en-GB" dirty="0" err="1" smtClean="0">
                <a:solidFill>
                  <a:schemeClr val="accent1">
                    <a:lumMod val="50000"/>
                  </a:schemeClr>
                </a:solidFill>
              </a:rPr>
              <a:t>Structuralists</a:t>
            </a:r>
            <a:r>
              <a:rPr lang="en-GB" dirty="0" smtClean="0">
                <a:solidFill>
                  <a:schemeClr val="accent1">
                    <a:lumMod val="50000"/>
                  </a:schemeClr>
                </a:solidFill>
              </a:rPr>
              <a:t>/Post-</a:t>
            </a:r>
            <a:r>
              <a:rPr lang="en-GB" dirty="0" err="1" smtClean="0">
                <a:solidFill>
                  <a:schemeClr val="accent1">
                    <a:lumMod val="50000"/>
                  </a:schemeClr>
                </a:solidFill>
              </a:rPr>
              <a:t>Structuralists</a:t>
            </a:r>
            <a:r>
              <a:rPr lang="en-GB" dirty="0" smtClean="0">
                <a:solidFill>
                  <a:schemeClr val="accent1">
                    <a:lumMod val="50000"/>
                  </a:schemeClr>
                </a:solidFill>
              </a:rPr>
              <a:t>) </a:t>
            </a:r>
            <a:r>
              <a:rPr lang="en-GB" dirty="0" smtClean="0"/>
              <a:t>= thinking about a work as a series of patterns </a:t>
            </a:r>
            <a:endParaRPr lang="en-US" dirty="0"/>
          </a:p>
        </p:txBody>
      </p:sp>
      <p:pic>
        <p:nvPicPr>
          <p:cNvPr id="2051" name="Picture 3" descr="C:\Documents and Settings\David Kinder\Local Settings\Temporary Internet Files\Content.IE5\QJUTXORT\MC900286314[1].wmf"/>
          <p:cNvPicPr>
            <a:picLocks noChangeAspect="1" noChangeArrowheads="1"/>
          </p:cNvPicPr>
          <p:nvPr/>
        </p:nvPicPr>
        <p:blipFill>
          <a:blip r:embed="rId3"/>
          <a:srcRect/>
          <a:stretch>
            <a:fillRect/>
          </a:stretch>
        </p:blipFill>
        <p:spPr bwMode="auto">
          <a:xfrm>
            <a:off x="6310314" y="2571745"/>
            <a:ext cx="1285884" cy="1311019"/>
          </a:xfrm>
          <a:prstGeom prst="rect">
            <a:avLst/>
          </a:prstGeom>
          <a:noFill/>
        </p:spPr>
      </p:pic>
      <p:pic>
        <p:nvPicPr>
          <p:cNvPr id="2052" name="Picture 4" descr="C:\Documents and Settings\David Kinder\Local Settings\Temporary Internet Files\Content.IE5\0B3KJWWU\MP900442207[1].jpg"/>
          <p:cNvPicPr>
            <a:picLocks noChangeAspect="1" noChangeArrowheads="1"/>
          </p:cNvPicPr>
          <p:nvPr/>
        </p:nvPicPr>
        <p:blipFill>
          <a:blip r:embed="rId4" cstate="print"/>
          <a:srcRect/>
          <a:stretch>
            <a:fillRect/>
          </a:stretch>
        </p:blipFill>
        <p:spPr bwMode="auto">
          <a:xfrm>
            <a:off x="6381753" y="4929198"/>
            <a:ext cx="1893075" cy="1262050"/>
          </a:xfrm>
          <a:prstGeom prst="rect">
            <a:avLst/>
          </a:prstGeom>
          <a:noFill/>
        </p:spPr>
      </p:pic>
    </p:spTree>
    <p:extLst>
      <p:ext uri="{BB962C8B-B14F-4D97-AF65-F5344CB8AC3E}">
        <p14:creationId xmlns:p14="http://schemas.microsoft.com/office/powerpoint/2010/main" val="30139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words … what’s the difference?</a:t>
            </a:r>
            <a:endParaRPr lang="en-US" dirty="0"/>
          </a:p>
        </p:txBody>
      </p:sp>
      <p:sp>
        <p:nvSpPr>
          <p:cNvPr id="3" name="Content Placeholder 2"/>
          <p:cNvSpPr>
            <a:spLocks noGrp="1"/>
          </p:cNvSpPr>
          <p:nvPr>
            <p:ph sz="quarter" idx="1"/>
          </p:nvPr>
        </p:nvSpPr>
        <p:spPr/>
        <p:txBody>
          <a:bodyPr/>
          <a:lstStyle/>
          <a:p>
            <a:pPr>
              <a:buNone/>
            </a:pPr>
            <a:r>
              <a:rPr lang="en-GB" dirty="0" smtClean="0"/>
              <a:t> </a:t>
            </a:r>
          </a:p>
          <a:p>
            <a:r>
              <a:rPr lang="en-GB" dirty="0" smtClean="0"/>
              <a:t>The story</a:t>
            </a:r>
          </a:p>
          <a:p>
            <a:endParaRPr lang="en-GB" dirty="0" smtClean="0"/>
          </a:p>
          <a:p>
            <a:endParaRPr lang="en-GB" dirty="0" smtClean="0"/>
          </a:p>
          <a:p>
            <a:r>
              <a:rPr lang="en-GB" dirty="0" smtClean="0"/>
              <a:t>The plot</a:t>
            </a:r>
          </a:p>
          <a:p>
            <a:endParaRPr lang="en-GB" dirty="0" smtClean="0"/>
          </a:p>
          <a:p>
            <a:endParaRPr lang="en-GB" dirty="0" smtClean="0"/>
          </a:p>
          <a:p>
            <a:r>
              <a:rPr lang="en-GB" dirty="0" smtClean="0"/>
              <a:t>The narrative</a:t>
            </a:r>
            <a:endParaRPr lang="en-US" dirty="0"/>
          </a:p>
        </p:txBody>
      </p:sp>
      <p:pic>
        <p:nvPicPr>
          <p:cNvPr id="3074" name="Picture 2" descr="C:\Documents and Settings\David Kinder\Local Settings\Temporary Internet Files\Content.IE5\0VUAJ354\MP900427668[1].jpg"/>
          <p:cNvPicPr>
            <a:picLocks noChangeAspect="1" noChangeArrowheads="1"/>
          </p:cNvPicPr>
          <p:nvPr/>
        </p:nvPicPr>
        <p:blipFill>
          <a:blip r:embed="rId3" cstate="print"/>
          <a:srcRect/>
          <a:stretch>
            <a:fillRect/>
          </a:stretch>
        </p:blipFill>
        <p:spPr bwMode="auto">
          <a:xfrm>
            <a:off x="6238876" y="4857760"/>
            <a:ext cx="1500198" cy="999742"/>
          </a:xfrm>
          <a:prstGeom prst="rect">
            <a:avLst/>
          </a:prstGeom>
          <a:noFill/>
        </p:spPr>
      </p:pic>
      <p:pic>
        <p:nvPicPr>
          <p:cNvPr id="3075" name="Picture 3" descr="C:\Documents and Settings\David Kinder\Local Settings\Temporary Internet Files\Content.IE5\QJUTXORT\MC900382574[1].jpg"/>
          <p:cNvPicPr>
            <a:picLocks noChangeAspect="1" noChangeArrowheads="1"/>
          </p:cNvPicPr>
          <p:nvPr/>
        </p:nvPicPr>
        <p:blipFill>
          <a:blip r:embed="rId4" cstate="print"/>
          <a:srcRect/>
          <a:stretch>
            <a:fillRect/>
          </a:stretch>
        </p:blipFill>
        <p:spPr bwMode="auto">
          <a:xfrm>
            <a:off x="6310314" y="1500174"/>
            <a:ext cx="1285884" cy="1285884"/>
          </a:xfrm>
          <a:prstGeom prst="rect">
            <a:avLst/>
          </a:prstGeom>
          <a:noFill/>
        </p:spPr>
      </p:pic>
      <p:pic>
        <p:nvPicPr>
          <p:cNvPr id="3076" name="Picture 4" descr="C:\Documents and Settings\David Kinder\Local Settings\Temporary Internet Files\Content.IE5\0B3KJWWU\MP900448290[1].jpg"/>
          <p:cNvPicPr>
            <a:picLocks noChangeAspect="1" noChangeArrowheads="1"/>
          </p:cNvPicPr>
          <p:nvPr/>
        </p:nvPicPr>
        <p:blipFill>
          <a:blip r:embed="rId5" cstate="print"/>
          <a:srcRect/>
          <a:stretch>
            <a:fillRect/>
          </a:stretch>
        </p:blipFill>
        <p:spPr bwMode="auto">
          <a:xfrm>
            <a:off x="6453190" y="3071810"/>
            <a:ext cx="921954" cy="1387010"/>
          </a:xfrm>
          <a:prstGeom prst="rect">
            <a:avLst/>
          </a:prstGeom>
          <a:noFill/>
        </p:spPr>
      </p:pic>
    </p:spTree>
    <p:extLst>
      <p:ext uri="{BB962C8B-B14F-4D97-AF65-F5344CB8AC3E}">
        <p14:creationId xmlns:p14="http://schemas.microsoft.com/office/powerpoint/2010/main" val="67958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 what’s the difference?</a:t>
            </a:r>
            <a:endParaRPr lang="en-US" dirty="0"/>
          </a:p>
        </p:txBody>
      </p:sp>
      <p:sp>
        <p:nvSpPr>
          <p:cNvPr id="3" name="Content Placeholder 2"/>
          <p:cNvSpPr>
            <a:spLocks noGrp="1"/>
          </p:cNvSpPr>
          <p:nvPr>
            <p:ph sz="quarter" idx="1"/>
          </p:nvPr>
        </p:nvSpPr>
        <p:spPr/>
        <p:txBody>
          <a:bodyPr>
            <a:normAutofit/>
          </a:bodyPr>
          <a:lstStyle/>
          <a:p>
            <a:pPr>
              <a:buNone/>
            </a:pPr>
            <a:r>
              <a:rPr lang="en-GB" dirty="0" smtClean="0"/>
              <a:t> </a:t>
            </a:r>
          </a:p>
          <a:p>
            <a:r>
              <a:rPr lang="en-GB" dirty="0" err="1" smtClean="0"/>
              <a:t>Propp</a:t>
            </a:r>
            <a:r>
              <a:rPr lang="en-GB" dirty="0" smtClean="0"/>
              <a:t> (in 1938) made the distinction between the "</a:t>
            </a:r>
            <a:r>
              <a:rPr lang="en-GB" dirty="0" err="1" smtClean="0"/>
              <a:t>fabula</a:t>
            </a:r>
            <a:r>
              <a:rPr lang="en-GB" dirty="0" smtClean="0"/>
              <a:t>" (the story), which is the content of a text</a:t>
            </a:r>
          </a:p>
          <a:p>
            <a:endParaRPr lang="en-GB" dirty="0" smtClean="0"/>
          </a:p>
          <a:p>
            <a:endParaRPr lang="en-GB" dirty="0" smtClean="0"/>
          </a:p>
          <a:p>
            <a:r>
              <a:rPr lang="en-GB" dirty="0" smtClean="0"/>
              <a:t>and the "</a:t>
            </a:r>
            <a:r>
              <a:rPr lang="en-GB" dirty="0" err="1" smtClean="0"/>
              <a:t>sjuzhet</a:t>
            </a:r>
            <a:r>
              <a:rPr lang="en-GB" dirty="0" smtClean="0"/>
              <a:t>" (the plot) which is the form the story takes, and the way that it is told</a:t>
            </a:r>
          </a:p>
          <a:p>
            <a:endParaRPr lang="en-GB" dirty="0" smtClean="0"/>
          </a:p>
          <a:p>
            <a:endParaRPr lang="en-GB" dirty="0" smtClean="0"/>
          </a:p>
        </p:txBody>
      </p:sp>
      <p:pic>
        <p:nvPicPr>
          <p:cNvPr id="3075" name="Picture 3" descr="C:\Documents and Settings\David Kinder\Local Settings\Temporary Internet Files\Content.IE5\QJUTXORT\MC900382574[1].jpg"/>
          <p:cNvPicPr>
            <a:picLocks noChangeAspect="1" noChangeArrowheads="1"/>
          </p:cNvPicPr>
          <p:nvPr/>
        </p:nvPicPr>
        <p:blipFill>
          <a:blip r:embed="rId3" cstate="print"/>
          <a:srcRect/>
          <a:stretch>
            <a:fillRect/>
          </a:stretch>
        </p:blipFill>
        <p:spPr bwMode="auto">
          <a:xfrm>
            <a:off x="8976321" y="2924945"/>
            <a:ext cx="1091305" cy="1091305"/>
          </a:xfrm>
          <a:prstGeom prst="rect">
            <a:avLst/>
          </a:prstGeom>
          <a:noFill/>
        </p:spPr>
      </p:pic>
      <p:pic>
        <p:nvPicPr>
          <p:cNvPr id="3076" name="Picture 4" descr="C:\Documents and Settings\David Kinder\Local Settings\Temporary Internet Files\Content.IE5\0B3KJWWU\MP900448290[1].jpg"/>
          <p:cNvPicPr>
            <a:picLocks noChangeAspect="1" noChangeArrowheads="1"/>
          </p:cNvPicPr>
          <p:nvPr/>
        </p:nvPicPr>
        <p:blipFill>
          <a:blip r:embed="rId4" cstate="print"/>
          <a:srcRect/>
          <a:stretch>
            <a:fillRect/>
          </a:stretch>
        </p:blipFill>
        <p:spPr bwMode="auto">
          <a:xfrm>
            <a:off x="9060995" y="4549449"/>
            <a:ext cx="921954" cy="1387010"/>
          </a:xfrm>
          <a:prstGeom prst="rect">
            <a:avLst/>
          </a:prstGeom>
          <a:noFill/>
        </p:spPr>
      </p:pic>
    </p:spTree>
    <p:extLst>
      <p:ext uri="{BB962C8B-B14F-4D97-AF65-F5344CB8AC3E}">
        <p14:creationId xmlns:p14="http://schemas.microsoft.com/office/powerpoint/2010/main" val="349278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Narratology</a:t>
            </a:r>
            <a:r>
              <a:rPr lang="en-GB" dirty="0" smtClean="0"/>
              <a:t>:  what is it, then?</a:t>
            </a:r>
            <a:endParaRPr lang="en-US" dirty="0"/>
          </a:p>
        </p:txBody>
      </p:sp>
      <p:sp>
        <p:nvSpPr>
          <p:cNvPr id="3" name="Content Placeholder 2"/>
          <p:cNvSpPr>
            <a:spLocks noGrp="1"/>
          </p:cNvSpPr>
          <p:nvPr>
            <p:ph sz="quarter" idx="1"/>
          </p:nvPr>
        </p:nvSpPr>
        <p:spPr/>
        <p:txBody>
          <a:bodyPr>
            <a:normAutofit/>
          </a:bodyPr>
          <a:lstStyle/>
          <a:p>
            <a:r>
              <a:rPr lang="en-GB" dirty="0" smtClean="0"/>
              <a:t>It is the study of the function and structure of narrative.  </a:t>
            </a:r>
          </a:p>
          <a:p>
            <a:endParaRPr lang="en-GB" dirty="0" smtClean="0"/>
          </a:p>
          <a:p>
            <a:r>
              <a:rPr lang="en-GB" dirty="0" smtClean="0"/>
              <a:t>It examines the form taken by the text.  </a:t>
            </a:r>
          </a:p>
          <a:p>
            <a:endParaRPr lang="en-GB" dirty="0" smtClean="0"/>
          </a:p>
          <a:p>
            <a:r>
              <a:rPr lang="en-GB" dirty="0" smtClean="0"/>
              <a:t>It focuses on the positions of the narrators, and how their positions affects our understanding of what they tell us.</a:t>
            </a:r>
          </a:p>
          <a:p>
            <a:endParaRPr lang="en-GB" dirty="0" smtClean="0"/>
          </a:p>
          <a:p>
            <a:r>
              <a:rPr lang="en-GB" dirty="0" smtClean="0"/>
              <a:t>It classifies the conventions, and the patterns of words and themes in a text.  </a:t>
            </a:r>
            <a:endParaRPr lang="en-US" dirty="0"/>
          </a:p>
        </p:txBody>
      </p:sp>
    </p:spTree>
    <p:extLst>
      <p:ext uri="{BB962C8B-B14F-4D97-AF65-F5344CB8AC3E}">
        <p14:creationId xmlns:p14="http://schemas.microsoft.com/office/powerpoint/2010/main" val="58657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not “what”.</a:t>
            </a:r>
            <a:endParaRPr lang="en-US" dirty="0"/>
          </a:p>
        </p:txBody>
      </p:sp>
      <p:sp>
        <p:nvSpPr>
          <p:cNvPr id="3" name="Content Placeholder 2"/>
          <p:cNvSpPr>
            <a:spLocks noGrp="1"/>
          </p:cNvSpPr>
          <p:nvPr>
            <p:ph sz="quarter" idx="1"/>
          </p:nvPr>
        </p:nvSpPr>
        <p:spPr/>
        <p:txBody>
          <a:bodyPr/>
          <a:lstStyle/>
          <a:p>
            <a:pPr>
              <a:buNone/>
            </a:pPr>
            <a:r>
              <a:rPr lang="en-GB" dirty="0" smtClean="0"/>
              <a:t>The essence is that … </a:t>
            </a:r>
          </a:p>
          <a:p>
            <a:pPr>
              <a:buNone/>
            </a:pPr>
            <a:r>
              <a:rPr lang="en-GB" dirty="0" smtClean="0"/>
              <a:t> </a:t>
            </a:r>
          </a:p>
          <a:p>
            <a:r>
              <a:rPr lang="en-GB" dirty="0" smtClean="0"/>
              <a:t>you no longer look at </a:t>
            </a:r>
            <a:r>
              <a:rPr lang="en-GB" dirty="0" smtClean="0">
                <a:solidFill>
                  <a:srgbClr val="FF0000"/>
                </a:solidFill>
              </a:rPr>
              <a:t>WHAT</a:t>
            </a:r>
            <a:r>
              <a:rPr lang="en-GB" dirty="0" smtClean="0"/>
              <a:t> is being narrated.</a:t>
            </a:r>
            <a:endParaRPr lang="en-US" dirty="0" smtClean="0"/>
          </a:p>
          <a:p>
            <a:endParaRPr lang="en-GB" dirty="0" smtClean="0"/>
          </a:p>
          <a:p>
            <a:endParaRPr lang="en-GB" dirty="0" smtClean="0"/>
          </a:p>
          <a:p>
            <a:r>
              <a:rPr lang="en-GB" dirty="0" smtClean="0"/>
              <a:t>you look at </a:t>
            </a:r>
            <a:r>
              <a:rPr lang="en-GB" dirty="0" smtClean="0">
                <a:solidFill>
                  <a:srgbClr val="FF0000"/>
                </a:solidFill>
              </a:rPr>
              <a:t>HOW </a:t>
            </a:r>
            <a:r>
              <a:rPr lang="en-GB" dirty="0" smtClean="0"/>
              <a:t> something is being narrated.</a:t>
            </a:r>
          </a:p>
          <a:p>
            <a:endParaRPr lang="en-GB" dirty="0" smtClean="0"/>
          </a:p>
          <a:p>
            <a:endParaRPr lang="en-GB" dirty="0" smtClean="0"/>
          </a:p>
        </p:txBody>
      </p:sp>
    </p:spTree>
    <p:extLst>
      <p:ext uri="{BB962C8B-B14F-4D97-AF65-F5344CB8AC3E}">
        <p14:creationId xmlns:p14="http://schemas.microsoft.com/office/powerpoint/2010/main" val="375433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Gerard </a:t>
            </a:r>
            <a:r>
              <a:rPr lang="en-GB" dirty="0" err="1" smtClean="0"/>
              <a:t>Genette</a:t>
            </a:r>
            <a:r>
              <a:rPr lang="en-GB" dirty="0" smtClean="0"/>
              <a:t> (1930-2018)</a:t>
            </a:r>
            <a:endParaRPr lang="en-GB" dirty="0"/>
          </a:p>
        </p:txBody>
      </p:sp>
      <p:sp>
        <p:nvSpPr>
          <p:cNvPr id="3" name="Content Placeholder 2"/>
          <p:cNvSpPr>
            <a:spLocks noGrp="1"/>
          </p:cNvSpPr>
          <p:nvPr>
            <p:ph sz="quarter" idx="1"/>
          </p:nvPr>
        </p:nvSpPr>
        <p:spPr/>
        <p:txBody>
          <a:bodyPr/>
          <a:lstStyle/>
          <a:p>
            <a:r>
              <a:rPr lang="en-GB" dirty="0" smtClean="0"/>
              <a:t>Four main categorisations:</a:t>
            </a:r>
          </a:p>
          <a:p>
            <a:endParaRPr lang="en-GB" dirty="0" smtClean="0"/>
          </a:p>
          <a:p>
            <a:r>
              <a:rPr lang="en-GB" dirty="0"/>
              <a:t>Narrative Levels</a:t>
            </a:r>
          </a:p>
          <a:p>
            <a:r>
              <a:rPr lang="en-GB" dirty="0" smtClean="0"/>
              <a:t>Narrative Mood</a:t>
            </a:r>
          </a:p>
          <a:p>
            <a:r>
              <a:rPr lang="en-GB" dirty="0" smtClean="0"/>
              <a:t>Narrative Distance</a:t>
            </a:r>
          </a:p>
          <a:p>
            <a:r>
              <a:rPr lang="en-GB" dirty="0" smtClean="0"/>
              <a:t>Narrative Time</a:t>
            </a:r>
          </a:p>
          <a:p>
            <a:endParaRPr lang="en-GB" dirty="0"/>
          </a:p>
        </p:txBody>
      </p:sp>
    </p:spTree>
    <p:extLst>
      <p:ext uri="{BB962C8B-B14F-4D97-AF65-F5344CB8AC3E}">
        <p14:creationId xmlns:p14="http://schemas.microsoft.com/office/powerpoint/2010/main" val="754558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99392"/>
            <a:ext cx="8534400" cy="1512168"/>
          </a:xfrm>
        </p:spPr>
        <p:txBody>
          <a:bodyPr>
            <a:normAutofit/>
          </a:bodyPr>
          <a:lstStyle/>
          <a:p>
            <a:r>
              <a:rPr lang="en-GB" sz="2800" dirty="0"/>
              <a:t>LEVELS of narration – or diegetic levels:   </a:t>
            </a:r>
            <a:r>
              <a:rPr lang="en-GB" sz="2800" dirty="0"/>
              <a:t>the levels at which the narrating act and the </a:t>
            </a:r>
            <a:r>
              <a:rPr lang="en-GB" sz="2800" dirty="0" err="1"/>
              <a:t>narratee</a:t>
            </a:r>
            <a:r>
              <a:rPr lang="en-GB" sz="2800" dirty="0"/>
              <a:t> are situated in relation to the narrated story.</a:t>
            </a:r>
            <a:endParaRPr lang="en-US" sz="2800" dirty="0"/>
          </a:p>
        </p:txBody>
      </p:sp>
      <p:sp>
        <p:nvSpPr>
          <p:cNvPr id="3" name="Content Placeholder 2"/>
          <p:cNvSpPr>
            <a:spLocks noGrp="1"/>
          </p:cNvSpPr>
          <p:nvPr>
            <p:ph sz="quarter" idx="1"/>
          </p:nvPr>
        </p:nvSpPr>
        <p:spPr/>
        <p:txBody>
          <a:bodyPr>
            <a:normAutofit fontScale="92500" lnSpcReduction="10000"/>
          </a:bodyPr>
          <a:lstStyle/>
          <a:p>
            <a:r>
              <a:rPr lang="en-GB" dirty="0" smtClean="0">
                <a:solidFill>
                  <a:srgbClr val="FF0000"/>
                </a:solidFill>
              </a:rPr>
              <a:t>Main plot </a:t>
            </a:r>
            <a:r>
              <a:rPr lang="en-GB" dirty="0" smtClean="0"/>
              <a:t>– also called </a:t>
            </a:r>
            <a:r>
              <a:rPr lang="en-GB" i="1" dirty="0" smtClean="0"/>
              <a:t>extradiegetic (the primary narrative, often told from outside the fictional world)</a:t>
            </a:r>
          </a:p>
          <a:p>
            <a:endParaRPr lang="en-GB" dirty="0" smtClean="0"/>
          </a:p>
          <a:p>
            <a:r>
              <a:rPr lang="en-GB" dirty="0" smtClean="0">
                <a:solidFill>
                  <a:srgbClr val="FF0000"/>
                </a:solidFill>
              </a:rPr>
              <a:t>Event story </a:t>
            </a:r>
            <a:r>
              <a:rPr lang="en-GB" dirty="0" smtClean="0"/>
              <a:t>– also called </a:t>
            </a:r>
            <a:r>
              <a:rPr lang="en-GB" i="1" dirty="0"/>
              <a:t>intradiegetic </a:t>
            </a:r>
            <a:r>
              <a:rPr lang="en-GB" dirty="0" smtClean="0"/>
              <a:t>(a story that exists within the story world of a text) </a:t>
            </a:r>
            <a:r>
              <a:rPr lang="en-GB" dirty="0"/>
              <a:t> </a:t>
            </a:r>
            <a:endParaRPr lang="en-GB" dirty="0" smtClean="0"/>
          </a:p>
          <a:p>
            <a:endParaRPr lang="en-GB" dirty="0" smtClean="0"/>
          </a:p>
          <a:p>
            <a:r>
              <a:rPr lang="en-GB" dirty="0" smtClean="0">
                <a:solidFill>
                  <a:srgbClr val="FF0000"/>
                </a:solidFill>
              </a:rPr>
              <a:t>Second level narrative act </a:t>
            </a:r>
            <a:r>
              <a:rPr lang="en-GB" dirty="0" smtClean="0"/>
              <a:t>– also called </a:t>
            </a:r>
            <a:r>
              <a:rPr lang="en-GB" i="1" dirty="0" err="1" smtClean="0"/>
              <a:t>intradiagetic</a:t>
            </a:r>
            <a:endParaRPr lang="en-GB" i="1" dirty="0" smtClean="0"/>
          </a:p>
          <a:p>
            <a:endParaRPr lang="en-GB" dirty="0" smtClean="0"/>
          </a:p>
          <a:p>
            <a:r>
              <a:rPr lang="en-GB" dirty="0" smtClean="0">
                <a:solidFill>
                  <a:srgbClr val="FF0000"/>
                </a:solidFill>
              </a:rPr>
              <a:t>Embedded narrative </a:t>
            </a:r>
            <a:r>
              <a:rPr lang="en-GB" dirty="0" smtClean="0"/>
              <a:t>– also called </a:t>
            </a:r>
            <a:r>
              <a:rPr lang="en-GB" i="1" dirty="0" smtClean="0"/>
              <a:t>metadiegetic – often also </a:t>
            </a:r>
            <a:r>
              <a:rPr lang="en-GB" i="1" dirty="0" err="1" smtClean="0"/>
              <a:t>metaleptic</a:t>
            </a:r>
            <a:r>
              <a:rPr lang="en-GB" i="1" dirty="0" smtClean="0"/>
              <a:t> (where the narrator intrudes on the narrative)</a:t>
            </a:r>
            <a:endParaRPr lang="en-US" dirty="0"/>
          </a:p>
        </p:txBody>
      </p:sp>
    </p:spTree>
    <p:extLst>
      <p:ext uri="{BB962C8B-B14F-4D97-AF65-F5344CB8AC3E}">
        <p14:creationId xmlns:p14="http://schemas.microsoft.com/office/powerpoint/2010/main" val="2613249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1164</Words>
  <Application>Microsoft Office PowerPoint</Application>
  <PresentationFormat>Widescreen</PresentationFormat>
  <Paragraphs>113</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SymbolPS</vt:lpstr>
      <vt:lpstr>Times New Roman</vt:lpstr>
      <vt:lpstr>Office Theme</vt:lpstr>
      <vt:lpstr>Narratology (Gerard Genette) Week 7</vt:lpstr>
      <vt:lpstr>Pull it apart – what does it mean?</vt:lpstr>
      <vt:lpstr>History</vt:lpstr>
      <vt:lpstr>Three words … what’s the difference?</vt:lpstr>
      <vt:lpstr>So … what’s the difference?</vt:lpstr>
      <vt:lpstr>Narratology:  what is it, then?</vt:lpstr>
      <vt:lpstr>“how”, not “what”.</vt:lpstr>
      <vt:lpstr>Gerard Genette (1930-2018)</vt:lpstr>
      <vt:lpstr>LEVELS of narration – or diegetic levels:   the levels at which the narrating act and the narratee are situated in relation to the narrated story.</vt:lpstr>
      <vt:lpstr>Theory into Practice</vt:lpstr>
      <vt:lpstr>E.g. Applied to The Great Gatsby</vt:lpstr>
      <vt:lpstr>Eg Applied to The Great Gatsby</vt:lpstr>
      <vt:lpstr>Putting it into Practice ...</vt:lpstr>
      <vt:lpstr>Terms:  worth considering …</vt:lpstr>
      <vt:lpstr>Next Week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Narratology (Gerard Genette) Week 7</dc:title>
  <dc:creator>Juliet Harrison</dc:creator>
  <cp:lastModifiedBy>Juliet Harrison</cp:lastModifiedBy>
  <cp:revision>1</cp:revision>
  <dcterms:created xsi:type="dcterms:W3CDTF">2020-01-15T08:19:46Z</dcterms:created>
  <dcterms:modified xsi:type="dcterms:W3CDTF">2020-01-15T08:20:26Z</dcterms:modified>
</cp:coreProperties>
</file>