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68" r:id="rId2"/>
    <p:sldId id="256" r:id="rId3"/>
    <p:sldId id="260" r:id="rId4"/>
    <p:sldId id="257" r:id="rId5"/>
    <p:sldId id="261" r:id="rId6"/>
    <p:sldId id="262" r:id="rId7"/>
    <p:sldId id="263" r:id="rId8"/>
    <p:sldId id="267" r:id="rId9"/>
    <p:sldId id="264" r:id="rId10"/>
    <p:sldId id="265" r:id="rId11"/>
    <p:sldId id="272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6395" autoAdjust="0"/>
  </p:normalViewPr>
  <p:slideViewPr>
    <p:cSldViewPr snapToGrid="0">
      <p:cViewPr varScale="1">
        <p:scale>
          <a:sx n="111" d="100"/>
          <a:sy n="111" d="100"/>
        </p:scale>
        <p:origin x="22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9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B77A4-1CB1-474E-BB38-E35D24481EA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1AEB8-F354-42DF-BF4D-1659F818A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252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5 minutes going through answers for Activity 1 – 5 minutes for activity 2</a:t>
            </a:r>
          </a:p>
          <a:p>
            <a:r>
              <a:rPr lang="en-GB" dirty="0" smtClean="0"/>
              <a:t>Extension:</a:t>
            </a:r>
            <a:r>
              <a:rPr lang="en-GB" baseline="0" dirty="0" smtClean="0"/>
              <a:t> knowledge questions on page 210 of HJR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91AEB8-F354-42DF-BF4D-1659F818A96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704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91AEB8-F354-42DF-BF4D-1659F818A96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082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567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44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959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974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008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61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9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19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744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74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502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827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64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FFE72EF8-76F6-45B9-9D55-EEA68131FBBB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22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FE72EF8-76F6-45B9-9D55-EEA68131FBBB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8830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1772590" y="1351500"/>
            <a:ext cx="5916613" cy="2549525"/>
          </a:xfrm>
        </p:spPr>
        <p:txBody>
          <a:bodyPr/>
          <a:lstStyle/>
          <a:p>
            <a:r>
              <a:rPr lang="en-GB" altLang="en-US" dirty="0" smtClean="0"/>
              <a:t>Business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6077" y="5433611"/>
            <a:ext cx="5916613" cy="8620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800" dirty="0" smtClean="0"/>
              <a:t>Business Finance</a:t>
            </a:r>
          </a:p>
          <a:p>
            <a:pPr>
              <a:defRPr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57149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422" y="2605176"/>
            <a:ext cx="10785153" cy="3415817"/>
          </a:xfrm>
        </p:spPr>
        <p:txBody>
          <a:bodyPr>
            <a:normAutofit/>
          </a:bodyPr>
          <a:lstStyle/>
          <a:p>
            <a:r>
              <a:rPr lang="en-GB" sz="2400" dirty="0" smtClean="0"/>
              <a:t>Using what you have learnt by completing the Andrew Nut Cash Flow Forecast as a class, </a:t>
            </a:r>
            <a:r>
              <a:rPr lang="en-GB" sz="2400" dirty="0" smtClean="0"/>
              <a:t>independently c</a:t>
            </a:r>
            <a:r>
              <a:rPr lang="en-GB" sz="2400" dirty="0" smtClean="0"/>
              <a:t>omplete </a:t>
            </a:r>
            <a:r>
              <a:rPr lang="en-GB" sz="2400" dirty="0" smtClean="0"/>
              <a:t>the CFF for </a:t>
            </a:r>
            <a:r>
              <a:rPr lang="en-GB" sz="2400" dirty="0" smtClean="0"/>
              <a:t>Albert Spanner </a:t>
            </a:r>
          </a:p>
          <a:p>
            <a:endParaRPr lang="en-GB" sz="2400" dirty="0" smtClean="0"/>
          </a:p>
          <a:p>
            <a:r>
              <a:rPr lang="en-GB" sz="2400" dirty="0" smtClean="0"/>
              <a:t>Carefully </a:t>
            </a:r>
            <a:r>
              <a:rPr lang="en-GB" sz="2400" dirty="0" smtClean="0"/>
              <a:t>read the case </a:t>
            </a:r>
            <a:r>
              <a:rPr lang="en-GB" sz="2400" dirty="0" smtClean="0"/>
              <a:t>study, enter the data into the cash flow forecast and carry out the calculation</a:t>
            </a:r>
            <a:endParaRPr lang="en-GB" sz="2400" dirty="0" smtClean="0"/>
          </a:p>
          <a:p>
            <a:pPr algn="r"/>
            <a:r>
              <a:rPr lang="en-GB" sz="2400" dirty="0" smtClean="0"/>
              <a:t>20-30 </a:t>
            </a:r>
            <a:r>
              <a:rPr lang="en-GB" sz="2400" dirty="0" smtClean="0"/>
              <a:t>minutes</a:t>
            </a:r>
            <a:endParaRPr lang="en-GB" sz="2400" dirty="0"/>
          </a:p>
          <a:p>
            <a:pPr algn="r"/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9854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878" y="464441"/>
            <a:ext cx="10907079" cy="970450"/>
          </a:xfrm>
        </p:spPr>
        <p:txBody>
          <a:bodyPr/>
          <a:lstStyle/>
          <a:p>
            <a:r>
              <a:rPr lang="en-GB" dirty="0" smtClean="0"/>
              <a:t>Activity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018" y="2509366"/>
            <a:ext cx="10554574" cy="36365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Read the Cash Flow Forecasting </a:t>
            </a:r>
            <a:r>
              <a:rPr lang="en-GB" sz="2400" dirty="0" smtClean="0"/>
              <a:t>notes </a:t>
            </a:r>
            <a:r>
              <a:rPr lang="en-GB" sz="1600" dirty="0" smtClean="0"/>
              <a:t>(at the very top of the CFF GOL page)</a:t>
            </a:r>
            <a:r>
              <a:rPr lang="en-GB" sz="2400" dirty="0" smtClean="0"/>
              <a:t>: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1. Summarise the benefits and limitations of cash flow forecasting</a:t>
            </a:r>
          </a:p>
          <a:p>
            <a:pPr marL="0" indent="0">
              <a:buNone/>
            </a:pPr>
            <a:r>
              <a:rPr lang="en-GB" sz="2400" dirty="0" smtClean="0"/>
              <a:t>2. Answer the following questions:</a:t>
            </a:r>
          </a:p>
          <a:p>
            <a:pPr lvl="1">
              <a:buFont typeface="+mj-lt"/>
              <a:buAutoNum type="arabicPeriod"/>
            </a:pPr>
            <a:r>
              <a:rPr lang="en-GB" sz="2000" dirty="0" smtClean="0"/>
              <a:t>What is the difference between a cash flow statement and cash flow forecast</a:t>
            </a:r>
          </a:p>
          <a:p>
            <a:pPr lvl="1">
              <a:buFont typeface="+mj-lt"/>
              <a:buAutoNum type="arabicPeriod"/>
            </a:pPr>
            <a:r>
              <a:rPr lang="en-GB" sz="2000" dirty="0" smtClean="0"/>
              <a:t>Explain why cash flow forecasts can sometimes be a rough estimate</a:t>
            </a:r>
          </a:p>
          <a:p>
            <a:pPr lvl="1">
              <a:buFont typeface="+mj-lt"/>
              <a:buAutoNum type="arabicPeriod"/>
            </a:pPr>
            <a:r>
              <a:rPr lang="en-GB" sz="2000" dirty="0" smtClean="0"/>
              <a:t>Explain three reasons for cash flow problems</a:t>
            </a:r>
          </a:p>
          <a:p>
            <a:pPr lvl="1">
              <a:buFont typeface="+mj-lt"/>
              <a:buAutoNum type="arabicPeriod"/>
            </a:pPr>
            <a:r>
              <a:rPr lang="en-GB" sz="2000" dirty="0" smtClean="0"/>
              <a:t>Describe at least three methods of solving cash flow problems. Are there any disadvantages to these methods?</a:t>
            </a:r>
          </a:p>
          <a:p>
            <a:pPr lvl="1">
              <a:buFont typeface="+mj-lt"/>
              <a:buAutoNum type="arabicPeriod"/>
            </a:pPr>
            <a:r>
              <a:rPr lang="en-GB" sz="2000" dirty="0" smtClean="0"/>
              <a:t>How can a business improve its cash flow problems in the longer term</a:t>
            </a:r>
            <a:r>
              <a:rPr lang="en-GB" sz="2000" dirty="0" smtClean="0"/>
              <a:t>.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52610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Explain what is meant by cash flow</a:t>
            </a:r>
          </a:p>
          <a:p>
            <a:endParaRPr lang="en-GB" sz="2800" dirty="0"/>
          </a:p>
          <a:p>
            <a:r>
              <a:rPr lang="en-GB" sz="2800" dirty="0"/>
              <a:t>Explain what is meant by a cash flow </a:t>
            </a:r>
            <a:r>
              <a:rPr lang="en-GB" sz="2800" dirty="0" smtClean="0"/>
              <a:t>forecast</a:t>
            </a:r>
          </a:p>
          <a:p>
            <a:endParaRPr lang="en-GB" sz="2800" dirty="0"/>
          </a:p>
          <a:p>
            <a:r>
              <a:rPr lang="en-GB" sz="2800" smtClean="0"/>
              <a:t>Why is cash king?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8457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34921"/>
            <a:ext cx="9624662" cy="3329581"/>
          </a:xfrm>
        </p:spPr>
        <p:txBody>
          <a:bodyPr/>
          <a:lstStyle/>
          <a:p>
            <a:r>
              <a:rPr lang="en-GB" dirty="0" smtClean="0"/>
              <a:t>Cash Flow Forecasting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Business Finance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01040" y="416560"/>
            <a:ext cx="4541519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4800" dirty="0" smtClean="0"/>
              <a:t>Cash is King!</a:t>
            </a:r>
          </a:p>
          <a:p>
            <a:r>
              <a:rPr lang="en-GB" sz="4800" dirty="0" smtClean="0"/>
              <a:t>Discuss......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21937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558671"/>
            <a:ext cx="10554574" cy="363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/>
              <a:t>Think &amp; Share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 smtClean="0"/>
              <a:t>How would you define ‘cash flow’?</a:t>
            </a:r>
          </a:p>
          <a:p>
            <a:endParaRPr lang="en-GB" sz="2400" dirty="0"/>
          </a:p>
          <a:p>
            <a:r>
              <a:rPr lang="en-GB" sz="2400" dirty="0" smtClean="0"/>
              <a:t>Come up with two examples of ‘inflows’ and two examples of ‘outflows’?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0320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Explain what is meant by cash flow</a:t>
            </a:r>
          </a:p>
          <a:p>
            <a:endParaRPr lang="en-GB" sz="2400" dirty="0"/>
          </a:p>
          <a:p>
            <a:r>
              <a:rPr lang="en-GB" sz="2400" dirty="0" smtClean="0"/>
              <a:t>Explain what is meant by a cash flow forecast</a:t>
            </a:r>
          </a:p>
          <a:p>
            <a:endParaRPr lang="en-GB" sz="2400" dirty="0"/>
          </a:p>
          <a:p>
            <a:r>
              <a:rPr lang="en-GB" sz="2400" dirty="0" smtClean="0"/>
              <a:t>Construct, calculate and interpret cash flow forecasts</a:t>
            </a:r>
          </a:p>
        </p:txBody>
      </p:sp>
    </p:spTree>
    <p:extLst>
      <p:ext uri="{BB962C8B-B14F-4D97-AF65-F5344CB8AC3E}">
        <p14:creationId xmlns:p14="http://schemas.microsoft.com/office/powerpoint/2010/main" val="248489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Terms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1" y="2222287"/>
            <a:ext cx="10875305" cy="4217150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Cash flow</a:t>
            </a:r>
            <a:r>
              <a:rPr lang="en-GB" sz="2400" dirty="0" smtClean="0"/>
              <a:t>: the continuous movement of cash in and out of the business</a:t>
            </a:r>
          </a:p>
          <a:p>
            <a:endParaRPr lang="en-GB" sz="2400" dirty="0"/>
          </a:p>
          <a:p>
            <a:r>
              <a:rPr lang="en-GB" sz="2400" b="1" dirty="0" smtClean="0"/>
              <a:t>Cash flow forecast</a:t>
            </a:r>
            <a:r>
              <a:rPr lang="en-GB" sz="2400" dirty="0" smtClean="0"/>
              <a:t>: showing the </a:t>
            </a:r>
            <a:r>
              <a:rPr lang="en-GB" sz="2400" b="1" dirty="0" smtClean="0"/>
              <a:t>expected</a:t>
            </a:r>
            <a:r>
              <a:rPr lang="en-GB" sz="2400" dirty="0" smtClean="0"/>
              <a:t> flows of cash in and out of a business</a:t>
            </a:r>
          </a:p>
          <a:p>
            <a:endParaRPr lang="en-GB" sz="2400" dirty="0"/>
          </a:p>
          <a:p>
            <a:r>
              <a:rPr lang="en-GB" sz="2400" b="1" dirty="0" smtClean="0"/>
              <a:t>Cash flow statement</a:t>
            </a:r>
            <a:r>
              <a:rPr lang="en-GB" sz="2400" dirty="0" smtClean="0"/>
              <a:t>: shows an historic view, showing the </a:t>
            </a:r>
            <a:r>
              <a:rPr lang="en-GB" sz="2400" b="1" dirty="0" smtClean="0"/>
              <a:t>actual</a:t>
            </a:r>
            <a:r>
              <a:rPr lang="en-GB" sz="2400" dirty="0" smtClean="0"/>
              <a:t> flows of cash in and out of the business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3497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Cash Flow Forecast Structure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11686"/>
          <a:stretch/>
        </p:blipFill>
        <p:spPr>
          <a:xfrm>
            <a:off x="1566590" y="1417638"/>
            <a:ext cx="9058817" cy="495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46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 of cash flow forecasting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To anticipate potential shortages of cash</a:t>
            </a:r>
          </a:p>
          <a:p>
            <a:endParaRPr lang="en-GB" sz="2000" dirty="0"/>
          </a:p>
          <a:p>
            <a:r>
              <a:rPr lang="en-GB" sz="2000" dirty="0" smtClean="0"/>
              <a:t>To examine and possibly adjust the timings of receipts and payments in order to avoid problems</a:t>
            </a:r>
          </a:p>
          <a:p>
            <a:endParaRPr lang="en-GB" sz="2000" dirty="0"/>
          </a:p>
          <a:p>
            <a:r>
              <a:rPr lang="en-GB" sz="2000" dirty="0" smtClean="0"/>
              <a:t>To arrange financial support</a:t>
            </a:r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6419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12" y="338331"/>
            <a:ext cx="10571998" cy="970450"/>
          </a:xfrm>
        </p:spPr>
        <p:txBody>
          <a:bodyPr/>
          <a:lstStyle/>
          <a:p>
            <a:r>
              <a:rPr lang="en-GB" dirty="0" smtClean="0"/>
              <a:t>Benefits of cash flow forecasting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783816" cy="4126755"/>
          </a:xfrm>
        </p:spPr>
        <p:txBody>
          <a:bodyPr>
            <a:noAutofit/>
          </a:bodyPr>
          <a:lstStyle/>
          <a:p>
            <a:endParaRPr lang="en-GB" sz="2000" dirty="0"/>
          </a:p>
          <a:p>
            <a:r>
              <a:rPr lang="en-GB" sz="2000" dirty="0"/>
              <a:t>An accurate cash flow forecast will allow a firm to get a clear idea of how the business is doing - and how it is likely to perform in the future </a:t>
            </a: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 smtClean="0"/>
              <a:t>Allows </a:t>
            </a:r>
            <a:r>
              <a:rPr lang="en-GB" sz="2000" dirty="0"/>
              <a:t>managers to be able to specify times when the business may need additional funding, such as when cash outflow exceeds inflow </a:t>
            </a: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 smtClean="0"/>
              <a:t>Inconsistencies </a:t>
            </a:r>
            <a:r>
              <a:rPr lang="en-GB" sz="2000" dirty="0"/>
              <a:t>in performance can be </a:t>
            </a:r>
            <a:r>
              <a:rPr lang="en-GB" sz="2000" dirty="0" smtClean="0"/>
              <a:t>identified, </a:t>
            </a:r>
            <a:r>
              <a:rPr lang="en-GB" sz="2000" dirty="0"/>
              <a:t>predicted and </a:t>
            </a:r>
            <a:r>
              <a:rPr lang="en-GB" sz="2000" dirty="0" smtClean="0"/>
              <a:t>remedied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C</a:t>
            </a:r>
            <a:r>
              <a:rPr lang="en-GB" sz="2000" dirty="0" smtClean="0"/>
              <a:t>hanges </a:t>
            </a:r>
            <a:r>
              <a:rPr lang="en-GB" sz="2000" dirty="0"/>
              <a:t>in inflows and outflows resulting from major new investments can be </a:t>
            </a:r>
            <a:r>
              <a:rPr lang="en-GB" sz="2000" dirty="0" smtClean="0"/>
              <a:t>accurately </a:t>
            </a:r>
            <a:r>
              <a:rPr lang="en-GB" sz="2000" dirty="0"/>
              <a:t>assessed 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1464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 of cash flow forecasting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576630"/>
            <a:ext cx="10554574" cy="3636511"/>
          </a:xfrm>
        </p:spPr>
        <p:txBody>
          <a:bodyPr>
            <a:noAutofit/>
          </a:bodyPr>
          <a:lstStyle/>
          <a:p>
            <a:r>
              <a:rPr lang="en-GB" dirty="0" smtClean="0"/>
              <a:t>Inaccurate market research (e.g. sampling errors or interviewer bias) </a:t>
            </a:r>
          </a:p>
          <a:p>
            <a:endParaRPr lang="en-GB" dirty="0"/>
          </a:p>
          <a:p>
            <a:r>
              <a:rPr lang="en-GB" dirty="0" smtClean="0"/>
              <a:t>Changing tastes (fashion and tech)</a:t>
            </a:r>
          </a:p>
          <a:p>
            <a:endParaRPr lang="en-GB" dirty="0"/>
          </a:p>
          <a:p>
            <a:r>
              <a:rPr lang="en-GB" dirty="0" smtClean="0"/>
              <a:t>Competitors (actions cannot be predicted)</a:t>
            </a:r>
          </a:p>
          <a:p>
            <a:endParaRPr lang="en-GB" dirty="0"/>
          </a:p>
          <a:p>
            <a:r>
              <a:rPr lang="en-GB" dirty="0" smtClean="0"/>
              <a:t>Economic changes (changes to inflation, economic growth, unemployment)</a:t>
            </a:r>
          </a:p>
          <a:p>
            <a:endParaRPr lang="en-GB" dirty="0"/>
          </a:p>
          <a:p>
            <a:r>
              <a:rPr lang="en-GB" dirty="0" smtClean="0"/>
              <a:t>Uncertainty (estimation of costs, the longer the time scale the less accurate the forecast is likely to be)</a:t>
            </a:r>
          </a:p>
          <a:p>
            <a:endParaRPr lang="en-GB" dirty="0"/>
          </a:p>
          <a:p>
            <a:r>
              <a:rPr lang="en-GB" dirty="0" smtClean="0"/>
              <a:t>Drawing up the cash flow forecast takes up managers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714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677</TotalTime>
  <Words>509</Words>
  <Application>Microsoft Office PowerPoint</Application>
  <PresentationFormat>Widescreen</PresentationFormat>
  <Paragraphs>77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Century Gothic</vt:lpstr>
      <vt:lpstr>Wingdings 2</vt:lpstr>
      <vt:lpstr>Quotable</vt:lpstr>
      <vt:lpstr>Business Functions</vt:lpstr>
      <vt:lpstr>Cash Flow Forecasting</vt:lpstr>
      <vt:lpstr>Starter</vt:lpstr>
      <vt:lpstr>Learning Objectives</vt:lpstr>
      <vt:lpstr>Key Terms</vt:lpstr>
      <vt:lpstr>Cash Flow Forecast Structure</vt:lpstr>
      <vt:lpstr>Purpose of cash flow forecasting</vt:lpstr>
      <vt:lpstr>Benefits of cash flow forecasting</vt:lpstr>
      <vt:lpstr>Problems of cash flow forecasting</vt:lpstr>
      <vt:lpstr>Activity 1</vt:lpstr>
      <vt:lpstr>Activity 2</vt:lpstr>
      <vt:lpstr>Plenary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Cash Flow Forecasting</dc:title>
  <dc:creator>Rebecca Crumpton</dc:creator>
  <cp:lastModifiedBy>Rebecca Crumpton</cp:lastModifiedBy>
  <cp:revision>31</cp:revision>
  <dcterms:created xsi:type="dcterms:W3CDTF">2015-11-12T17:04:49Z</dcterms:created>
  <dcterms:modified xsi:type="dcterms:W3CDTF">2020-11-26T16:55:37Z</dcterms:modified>
</cp:coreProperties>
</file>