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5"/>
  </p:notesMasterIdLst>
  <p:sldIdLst>
    <p:sldId id="256" r:id="rId5"/>
    <p:sldId id="260" r:id="rId6"/>
    <p:sldId id="257" r:id="rId7"/>
    <p:sldId id="258" r:id="rId8"/>
    <p:sldId id="259" r:id="rId9"/>
    <p:sldId id="269" r:id="rId10"/>
    <p:sldId id="270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395" autoAdjust="0"/>
  </p:normalViewPr>
  <p:slideViewPr>
    <p:cSldViewPr snapToGrid="0">
      <p:cViewPr varScale="1">
        <p:scale>
          <a:sx n="107" d="100"/>
          <a:sy n="107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3662E-F608-40BB-8AB0-B75C90A39A4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F2116-D309-4CB3-8B2A-056A31990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9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F2116-D309-4CB3-8B2A-056A319908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9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Link</a:t>
            </a:r>
            <a:r>
              <a:rPr lang="en-GB" baseline="0" dirty="0" smtClean="0"/>
              <a:t> to working capital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F2116-D309-4CB3-8B2A-056A319908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47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Should take approx.</a:t>
            </a:r>
            <a:r>
              <a:rPr lang="en-GB" baseline="0" dirty="0" smtClean="0"/>
              <a:t> 1 hour.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F2116-D309-4CB3-8B2A-056A319908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4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F2116-D309-4CB3-8B2A-056A319908F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09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56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44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59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974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00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61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9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19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4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4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0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82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4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2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FE72EF8-76F6-45B9-9D55-EEA68131FBBB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883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34921"/>
            <a:ext cx="9624662" cy="3329581"/>
          </a:xfrm>
        </p:spPr>
        <p:txBody>
          <a:bodyPr/>
          <a:lstStyle/>
          <a:p>
            <a:r>
              <a:rPr lang="en-GB" dirty="0" smtClean="0"/>
              <a:t>Cash Flow Forecasting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Business Finance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Identify the typical reasons for variations between actual and forecast cash flows?</a:t>
            </a:r>
          </a:p>
          <a:p>
            <a:endParaRPr lang="en-GB" sz="2400" dirty="0"/>
          </a:p>
          <a:p>
            <a:r>
              <a:rPr lang="en-GB" sz="2400" dirty="0" smtClean="0"/>
              <a:t>Explain 2 benefits and 2 limitations of preparing a cash flow forecast.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93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492743"/>
            <a:ext cx="10554574" cy="3636511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pPr lvl="1"/>
            <a:r>
              <a:rPr lang="en-GB" sz="2000" dirty="0"/>
              <a:t>What is the </a:t>
            </a:r>
            <a:r>
              <a:rPr lang="en-GB" sz="2000" dirty="0" smtClean="0"/>
              <a:t>difference </a:t>
            </a:r>
            <a:r>
              <a:rPr lang="en-GB" sz="2000" dirty="0"/>
              <a:t>between a cash flow statement and cash flow forecast</a:t>
            </a:r>
          </a:p>
          <a:p>
            <a:pPr lvl="1"/>
            <a:r>
              <a:rPr lang="en-GB" sz="2000" dirty="0"/>
              <a:t>Explain why cash flow forecasts can sometimes be a rough estimate</a:t>
            </a:r>
          </a:p>
          <a:p>
            <a:pPr lvl="1"/>
            <a:r>
              <a:rPr lang="en-GB" sz="2000" dirty="0"/>
              <a:t>Describe at least three methods of solving cash flow problems. Are there any disadvantages to these methods</a:t>
            </a:r>
            <a:r>
              <a:rPr lang="en-GB" sz="2000" dirty="0" smtClean="0"/>
              <a:t>?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How can a business improve its cash flow problems in the longer term</a:t>
            </a:r>
            <a:endParaRPr lang="en-GB" sz="48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032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sz="2400" dirty="0"/>
          </a:p>
          <a:p>
            <a:r>
              <a:rPr lang="en-GB" sz="2400" dirty="0" smtClean="0"/>
              <a:t>Explain the causes of cash flow problems and strategies to improve cash flow</a:t>
            </a:r>
          </a:p>
          <a:p>
            <a:endParaRPr lang="en-GB" sz="2400" dirty="0"/>
          </a:p>
          <a:p>
            <a:r>
              <a:rPr lang="en-GB" sz="2400" dirty="0" smtClean="0"/>
              <a:t>Explain the benefits and limitations of cash flow forecasts</a:t>
            </a:r>
          </a:p>
          <a:p>
            <a:endParaRPr lang="en-GB" sz="2400" dirty="0"/>
          </a:p>
          <a:p>
            <a:r>
              <a:rPr lang="en-GB" sz="2400" dirty="0" smtClean="0"/>
              <a:t>Evaluate the strategies a business uses to improve cash flow problems</a:t>
            </a:r>
          </a:p>
          <a:p>
            <a:endParaRPr lang="en-GB" sz="2400" dirty="0"/>
          </a:p>
          <a:p>
            <a:r>
              <a:rPr lang="en-GB" sz="2400" dirty="0"/>
              <a:t>Evaluate the impact of a cash flow forecast on a business and its stakeholders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4848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b="1" dirty="0" smtClean="0"/>
              <a:t>Reasons firms experience </a:t>
            </a:r>
            <a:br>
              <a:rPr lang="en-GB" b="1" dirty="0" smtClean="0"/>
            </a:br>
            <a:r>
              <a:rPr lang="en-GB" b="1" dirty="0" smtClean="0"/>
              <a:t>cash flow problems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468192" y="2205038"/>
            <a:ext cx="9543245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/>
              <a:t>Overtrading – firm expands too fast for the funds available</a:t>
            </a:r>
          </a:p>
          <a:p>
            <a:pPr eaLnBrk="1" hangingPunct="1"/>
            <a:r>
              <a:rPr lang="en-GB" altLang="en-US" sz="2400" dirty="0" smtClean="0"/>
              <a:t>Allowing too much trade credit</a:t>
            </a:r>
          </a:p>
          <a:p>
            <a:pPr eaLnBrk="1" hangingPunct="1"/>
            <a:r>
              <a:rPr lang="en-GB" altLang="en-US" sz="2400" dirty="0" smtClean="0"/>
              <a:t>Accepting too much trade credit</a:t>
            </a:r>
          </a:p>
          <a:p>
            <a:pPr eaLnBrk="1" hangingPunct="1"/>
            <a:r>
              <a:rPr lang="en-GB" altLang="en-US" sz="2400" dirty="0" smtClean="0"/>
              <a:t>Seasonal fluctuations</a:t>
            </a:r>
          </a:p>
          <a:p>
            <a:pPr eaLnBrk="1" hangingPunct="1"/>
            <a:r>
              <a:rPr lang="en-GB" altLang="en-US" sz="2400" dirty="0" smtClean="0"/>
              <a:t>Unforeseen expenditure</a:t>
            </a:r>
          </a:p>
          <a:p>
            <a:pPr eaLnBrk="1" hangingPunct="1"/>
            <a:r>
              <a:rPr lang="en-GB" altLang="en-US" sz="2400" dirty="0" smtClean="0"/>
              <a:t>Holding too much stock</a:t>
            </a:r>
          </a:p>
        </p:txBody>
      </p:sp>
    </p:spTree>
    <p:extLst>
      <p:ext uri="{BB962C8B-B14F-4D97-AF65-F5344CB8AC3E}">
        <p14:creationId xmlns:p14="http://schemas.microsoft.com/office/powerpoint/2010/main" val="9010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18882" y="417692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/>
              <a:t>Resolving cash flow problems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37882" y="2250964"/>
            <a:ext cx="11281893" cy="3402861"/>
          </a:xfrm>
        </p:spPr>
        <p:txBody>
          <a:bodyPr numCol="2"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Chase debtors: </a:t>
            </a:r>
            <a:r>
              <a:rPr lang="en-GB" sz="2000" dirty="0" smtClean="0"/>
              <a:t>people </a:t>
            </a:r>
            <a:r>
              <a:rPr lang="en-GB" sz="2000" dirty="0"/>
              <a:t>who owe the business </a:t>
            </a:r>
            <a:r>
              <a:rPr lang="en-GB" sz="2000" dirty="0" smtClean="0"/>
              <a:t>money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/>
              <a:t>Reduce trade credit </a:t>
            </a:r>
            <a:r>
              <a:rPr lang="en-GB" sz="2400" dirty="0" smtClean="0"/>
              <a:t>period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Increased </a:t>
            </a:r>
            <a:r>
              <a:rPr lang="en-GB" sz="2400" dirty="0"/>
              <a:t>long term </a:t>
            </a:r>
            <a:r>
              <a:rPr lang="en-GB" sz="2400" dirty="0" smtClean="0"/>
              <a:t>borrowing</a:t>
            </a:r>
            <a:endParaRPr lang="en-GB" sz="2400" dirty="0"/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Use </a:t>
            </a:r>
            <a:r>
              <a:rPr lang="en-GB" sz="2400" dirty="0"/>
              <a:t>of debt </a:t>
            </a:r>
            <a:r>
              <a:rPr lang="en-GB" sz="2400" dirty="0" smtClean="0"/>
              <a:t>factoring</a:t>
            </a:r>
            <a:endParaRPr lang="en-GB" sz="2400" dirty="0"/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Delaying payments to creditors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Reducing stock levels </a:t>
            </a:r>
            <a:endParaRPr lang="en-GB" sz="2400" dirty="0"/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Bank loans</a:t>
            </a:r>
          </a:p>
          <a:p>
            <a:r>
              <a:rPr lang="en-GB" sz="2400" dirty="0"/>
              <a:t>Sale and leaseback</a:t>
            </a:r>
          </a:p>
          <a:p>
            <a:r>
              <a:rPr lang="en-GB" sz="2400" dirty="0"/>
              <a:t>Leasing rather than </a:t>
            </a:r>
            <a:r>
              <a:rPr lang="en-GB" sz="2400" dirty="0" smtClean="0"/>
              <a:t>buying</a:t>
            </a:r>
            <a:endParaRPr lang="en-GB" sz="2400" dirty="0"/>
          </a:p>
          <a:p>
            <a:r>
              <a:rPr lang="en-GB" sz="2400" dirty="0"/>
              <a:t>Increased financial capital (owners investment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516710" y="5911403"/>
            <a:ext cx="5203065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Which are short term and which are long term solutions?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46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Reducing cash flow problems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Short term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sz="2000" dirty="0"/>
              <a:t>Chase debtors: </a:t>
            </a:r>
            <a:r>
              <a:rPr lang="en-GB" dirty="0"/>
              <a:t>people who owe the business </a:t>
            </a:r>
            <a:r>
              <a:rPr lang="en-GB" dirty="0" smtClean="0"/>
              <a:t>money</a:t>
            </a:r>
            <a:endParaRPr lang="en-GB" dirty="0"/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Reduce trade credit </a:t>
            </a:r>
            <a:r>
              <a:rPr lang="en-GB" sz="2000" dirty="0" smtClean="0"/>
              <a:t>period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Use of debt </a:t>
            </a:r>
            <a:r>
              <a:rPr lang="en-GB" sz="2000" dirty="0" smtClean="0"/>
              <a:t>factoring</a:t>
            </a:r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Delaying payments to </a:t>
            </a:r>
            <a:r>
              <a:rPr lang="en-GB" sz="2000" dirty="0" smtClean="0"/>
              <a:t>creditors</a:t>
            </a:r>
            <a:endParaRPr lang="en-GB" sz="2000" dirty="0"/>
          </a:p>
          <a:p>
            <a:pPr>
              <a:lnSpc>
                <a:spcPct val="90000"/>
              </a:lnSpc>
              <a:defRPr/>
            </a:pPr>
            <a:r>
              <a:rPr lang="en-GB" sz="2000" dirty="0"/>
              <a:t>Reducing stock </a:t>
            </a:r>
            <a:r>
              <a:rPr lang="en-GB" sz="2000" dirty="0" smtClean="0"/>
              <a:t>levels</a:t>
            </a:r>
            <a:endParaRPr lang="en-GB" sz="2000" dirty="0"/>
          </a:p>
          <a:p>
            <a:pPr>
              <a:lnSpc>
                <a:spcPct val="90000"/>
              </a:lnSpc>
              <a:defRPr/>
            </a:pPr>
            <a:endParaRPr lang="en-GB" sz="2000" dirty="0"/>
          </a:p>
          <a:p>
            <a:pPr>
              <a:lnSpc>
                <a:spcPct val="90000"/>
              </a:lnSpc>
              <a:defRPr/>
            </a:pPr>
            <a:endParaRPr lang="en-GB" sz="2000" dirty="0"/>
          </a:p>
          <a:p>
            <a:endParaRPr lang="en-GB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2400" dirty="0" smtClean="0"/>
              <a:t>Long term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Increased financial capital (owners investment)</a:t>
            </a:r>
          </a:p>
          <a:p>
            <a:r>
              <a:rPr lang="en-GB" sz="2000" dirty="0" smtClean="0"/>
              <a:t>Increased long term borrowing</a:t>
            </a:r>
          </a:p>
          <a:p>
            <a:r>
              <a:rPr lang="en-GB" sz="2000" dirty="0" smtClean="0"/>
              <a:t>Sale and leaseback</a:t>
            </a:r>
          </a:p>
          <a:p>
            <a:r>
              <a:rPr lang="en-GB" sz="2000" dirty="0" smtClean="0"/>
              <a:t>Leasing rather than buying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8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Resolving Cash Flow Problems – Medium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 smtClean="0"/>
          </a:p>
          <a:p>
            <a:r>
              <a:rPr lang="en-GB" sz="2800" dirty="0" smtClean="0"/>
              <a:t>Cut cash outflows</a:t>
            </a:r>
          </a:p>
          <a:p>
            <a:pPr lvl="1"/>
            <a:r>
              <a:rPr lang="en-GB" sz="2400" dirty="0" smtClean="0"/>
              <a:t>Find a cheaper supplier of stock</a:t>
            </a:r>
          </a:p>
          <a:p>
            <a:pPr lvl="1"/>
            <a:r>
              <a:rPr lang="en-GB" sz="2400" dirty="0" smtClean="0"/>
              <a:t>Find an cheaper substitute for overhead expenditure items.  </a:t>
            </a:r>
          </a:p>
          <a:p>
            <a:pPr lvl="1"/>
            <a:r>
              <a:rPr lang="en-GB" sz="2400" dirty="0" smtClean="0"/>
              <a:t>Cut expense budgets.  </a:t>
            </a:r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58334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Liquidity / Working Capital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44" y="2360510"/>
            <a:ext cx="11088709" cy="429442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Means that the business will have a problem meeting all their immediate or near future expenditure demands.</a:t>
            </a:r>
          </a:p>
          <a:p>
            <a:endParaRPr lang="en-GB" sz="2400" dirty="0"/>
          </a:p>
          <a:p>
            <a:r>
              <a:rPr lang="en-GB" sz="2400" dirty="0" smtClean="0"/>
              <a:t>It means the business does not have enough cash in hand..</a:t>
            </a:r>
          </a:p>
          <a:p>
            <a:endParaRPr lang="en-GB" sz="2400" dirty="0"/>
          </a:p>
          <a:p>
            <a:r>
              <a:rPr lang="en-GB" sz="2400" dirty="0" smtClean="0"/>
              <a:t>They do not have enough cash flowing into the business and cannot convert enough assets into cash in the short term to be able to pay their bills.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56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066" y="2312290"/>
            <a:ext cx="10793865" cy="462927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Open the L2 CFF Notes and activities document on GOL. </a:t>
            </a:r>
          </a:p>
          <a:p>
            <a:r>
              <a:rPr lang="en-GB" sz="2400" dirty="0" smtClean="0"/>
              <a:t>Read </a:t>
            </a:r>
            <a:r>
              <a:rPr lang="en-GB" sz="2400" dirty="0" smtClean="0"/>
              <a:t>through the cash flow forecasting </a:t>
            </a:r>
            <a:r>
              <a:rPr lang="en-GB" sz="2400" dirty="0" smtClean="0"/>
              <a:t>notes on page 1 </a:t>
            </a:r>
            <a:r>
              <a:rPr lang="en-GB" sz="2400" dirty="0" smtClean="0"/>
              <a:t>(about cash and profit and liquidity – highlight key points)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1. Complete </a:t>
            </a:r>
            <a:r>
              <a:rPr lang="en-GB" sz="2400" dirty="0" smtClean="0"/>
              <a:t>the Steve Godden </a:t>
            </a:r>
            <a:r>
              <a:rPr lang="en-GB" sz="2400" dirty="0" smtClean="0"/>
              <a:t>questions </a:t>
            </a:r>
            <a:r>
              <a:rPr lang="en-GB" sz="2400" u="sng" dirty="0" smtClean="0"/>
              <a:t>AND</a:t>
            </a:r>
            <a:r>
              <a:rPr lang="en-GB" sz="2400" dirty="0" smtClean="0"/>
              <a:t> </a:t>
            </a:r>
            <a:r>
              <a:rPr lang="en-GB" sz="2400" dirty="0" smtClean="0"/>
              <a:t>Tone Zone case studies</a:t>
            </a:r>
          </a:p>
          <a:p>
            <a:pPr lvl="1"/>
            <a:r>
              <a:rPr lang="en-GB" sz="2000" dirty="0" smtClean="0"/>
              <a:t>Be careful when working out figures (check accuracy as you go).</a:t>
            </a:r>
          </a:p>
          <a:p>
            <a:pPr lvl="1"/>
            <a:r>
              <a:rPr lang="en-GB" sz="2000" dirty="0" smtClean="0"/>
              <a:t>Carefully consider your answers when evaluating usefulness / how to improve cash flow and apply to case study specifically.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638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9F8B56-EB5C-466F-ADAD-532B24DB3F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DEE56-49D3-4C5F-B023-D0D74E7A866C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571456-5B43-4927-A6E7-A5EE3A702A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624</TotalTime>
  <Words>469</Words>
  <Application>Microsoft Office PowerPoint</Application>
  <PresentationFormat>Widescreen</PresentationFormat>
  <Paragraphs>79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Quotable</vt:lpstr>
      <vt:lpstr>Cash Flow Forecasting</vt:lpstr>
      <vt:lpstr>Starter</vt:lpstr>
      <vt:lpstr>Learning Objectives</vt:lpstr>
      <vt:lpstr>Reasons firms experience  cash flow problems</vt:lpstr>
      <vt:lpstr>Resolving cash flow problems</vt:lpstr>
      <vt:lpstr>Reducing cash flow problems</vt:lpstr>
      <vt:lpstr>Resolving Cash Flow Problems – Medium term</vt:lpstr>
      <vt:lpstr>Liquidity / Working Capital Problems</vt:lpstr>
      <vt:lpstr>Activities</vt:lpstr>
      <vt:lpstr>Plenary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Flow Forecasting</dc:title>
  <dc:creator>Rebecca Crumpton</dc:creator>
  <cp:lastModifiedBy>Rebecca Crumpton</cp:lastModifiedBy>
  <cp:revision>30</cp:revision>
  <dcterms:created xsi:type="dcterms:W3CDTF">2015-11-12T17:04:49Z</dcterms:created>
  <dcterms:modified xsi:type="dcterms:W3CDTF">2020-11-30T17:11:37Z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