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0"/>
  </p:notesMasterIdLst>
  <p:sldIdLst>
    <p:sldId id="257" r:id="rId2"/>
    <p:sldId id="258" r:id="rId3"/>
    <p:sldId id="259" r:id="rId4"/>
    <p:sldId id="260" r:id="rId5"/>
    <p:sldId id="261" r:id="rId6"/>
    <p:sldId id="262" r:id="rId7"/>
    <p:sldId id="265"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3" d="100"/>
          <a:sy n="113" d="100"/>
        </p:scale>
        <p:origin x="37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E1B235-D344-4BCE-AA0C-B506B51DC760}" type="datetimeFigureOut">
              <a:rPr lang="en-GB" smtClean="0"/>
              <a:t>24/11/2020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2A9A57-F6A2-4F39-AC8A-4A88ECDC5401}" type="slidenum">
              <a:rPr lang="en-GB" smtClean="0"/>
              <a:t>‹#›</a:t>
            </a:fld>
            <a:endParaRPr lang="en-GB"/>
          </a:p>
        </p:txBody>
      </p:sp>
    </p:spTree>
    <p:extLst>
      <p:ext uri="{BB962C8B-B14F-4D97-AF65-F5344CB8AC3E}">
        <p14:creationId xmlns:p14="http://schemas.microsoft.com/office/powerpoint/2010/main" val="182259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Introduction.  Aims and objectives:  to</a:t>
            </a:r>
            <a:r>
              <a:rPr lang="en-GB" baseline="0" dirty="0"/>
              <a:t> finish the play, to bring together the strands of this text, to produce a piece of non-fiction writing guiding a first year A Level student on how to answer the exam question.</a:t>
            </a:r>
            <a:endParaRPr lang="en-GB" dirty="0"/>
          </a:p>
        </p:txBody>
      </p:sp>
      <p:sp>
        <p:nvSpPr>
          <p:cNvPr id="4" name="Slide Number Placeholder 3"/>
          <p:cNvSpPr>
            <a:spLocks noGrp="1"/>
          </p:cNvSpPr>
          <p:nvPr>
            <p:ph type="sldNum" sz="quarter" idx="10"/>
          </p:nvPr>
        </p:nvSpPr>
        <p:spPr/>
        <p:txBody>
          <a:bodyPr/>
          <a:lstStyle/>
          <a:p>
            <a:fld id="{43C3A9A4-25CA-4812-B472-F84ACDBDC390}" type="slidenum">
              <a:rPr lang="en-GB" smtClean="0"/>
              <a:t>1</a:t>
            </a:fld>
            <a:endParaRPr lang="en-GB"/>
          </a:p>
        </p:txBody>
      </p:sp>
    </p:spTree>
    <p:extLst>
      <p:ext uri="{BB962C8B-B14F-4D97-AF65-F5344CB8AC3E}">
        <p14:creationId xmlns:p14="http://schemas.microsoft.com/office/powerpoint/2010/main" val="1390730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Each student</a:t>
            </a:r>
            <a:r>
              <a:rPr lang="en-GB" baseline="0" dirty="0"/>
              <a:t> has a piece of paper – they need to find their pair, and explain why they have made the connection.  </a:t>
            </a:r>
            <a:endParaRPr lang="en-GB" dirty="0"/>
          </a:p>
        </p:txBody>
      </p:sp>
      <p:sp>
        <p:nvSpPr>
          <p:cNvPr id="4" name="Slide Number Placeholder 3"/>
          <p:cNvSpPr>
            <a:spLocks noGrp="1"/>
          </p:cNvSpPr>
          <p:nvPr>
            <p:ph type="sldNum" sz="quarter" idx="10"/>
          </p:nvPr>
        </p:nvSpPr>
        <p:spPr/>
        <p:txBody>
          <a:bodyPr/>
          <a:lstStyle/>
          <a:p>
            <a:fld id="{43C3A9A4-25CA-4812-B472-F84ACDBDC390}" type="slidenum">
              <a:rPr lang="en-GB" smtClean="0"/>
              <a:t>2</a:t>
            </a:fld>
            <a:endParaRPr lang="en-GB"/>
          </a:p>
        </p:txBody>
      </p:sp>
    </p:spTree>
    <p:extLst>
      <p:ext uri="{BB962C8B-B14F-4D97-AF65-F5344CB8AC3E}">
        <p14:creationId xmlns:p14="http://schemas.microsoft.com/office/powerpoint/2010/main" val="394581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3C3A9A4-25CA-4812-B472-F84ACDBDC390}" type="slidenum">
              <a:rPr lang="en-GB" smtClean="0"/>
              <a:t>3</a:t>
            </a:fld>
            <a:endParaRPr lang="en-GB"/>
          </a:p>
        </p:txBody>
      </p:sp>
    </p:spTree>
    <p:extLst>
      <p:ext uri="{BB962C8B-B14F-4D97-AF65-F5344CB8AC3E}">
        <p14:creationId xmlns:p14="http://schemas.microsoft.com/office/powerpoint/2010/main" val="13664952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3C3A9A4-25CA-4812-B472-F84ACDBDC390}" type="slidenum">
              <a:rPr lang="en-GB" smtClean="0"/>
              <a:t>4</a:t>
            </a:fld>
            <a:endParaRPr lang="en-GB"/>
          </a:p>
        </p:txBody>
      </p:sp>
    </p:spTree>
    <p:extLst>
      <p:ext uri="{BB962C8B-B14F-4D97-AF65-F5344CB8AC3E}">
        <p14:creationId xmlns:p14="http://schemas.microsoft.com/office/powerpoint/2010/main" val="7291054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3C3A9A4-25CA-4812-B472-F84ACDBDC390}" type="slidenum">
              <a:rPr lang="en-GB" smtClean="0"/>
              <a:t>5</a:t>
            </a:fld>
            <a:endParaRPr lang="en-GB"/>
          </a:p>
        </p:txBody>
      </p:sp>
    </p:spTree>
    <p:extLst>
      <p:ext uri="{BB962C8B-B14F-4D97-AF65-F5344CB8AC3E}">
        <p14:creationId xmlns:p14="http://schemas.microsoft.com/office/powerpoint/2010/main" val="19468469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3C3A9A4-25CA-4812-B472-F84ACDBDC390}" type="slidenum">
              <a:rPr lang="en-GB" smtClean="0"/>
              <a:t>6</a:t>
            </a:fld>
            <a:endParaRPr lang="en-GB"/>
          </a:p>
        </p:txBody>
      </p:sp>
    </p:spTree>
    <p:extLst>
      <p:ext uri="{BB962C8B-B14F-4D97-AF65-F5344CB8AC3E}">
        <p14:creationId xmlns:p14="http://schemas.microsoft.com/office/powerpoint/2010/main" val="4415375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Stress that</a:t>
            </a:r>
            <a:r>
              <a:rPr lang="en-GB" baseline="0" dirty="0"/>
              <a:t> this will be used next year for the up-coming cohort.  Preparation for next week:  the setting of the benchmark.  </a:t>
            </a:r>
            <a:endParaRPr lang="en-GB" dirty="0"/>
          </a:p>
        </p:txBody>
      </p:sp>
      <p:sp>
        <p:nvSpPr>
          <p:cNvPr id="4" name="Slide Number Placeholder 3"/>
          <p:cNvSpPr>
            <a:spLocks noGrp="1"/>
          </p:cNvSpPr>
          <p:nvPr>
            <p:ph type="sldNum" sz="quarter" idx="10"/>
          </p:nvPr>
        </p:nvSpPr>
        <p:spPr/>
        <p:txBody>
          <a:bodyPr/>
          <a:lstStyle/>
          <a:p>
            <a:fld id="{43C3A9A4-25CA-4812-B472-F84ACDBDC390}" type="slidenum">
              <a:rPr lang="en-GB" smtClean="0"/>
              <a:t>8</a:t>
            </a:fld>
            <a:endParaRPr lang="en-GB"/>
          </a:p>
        </p:txBody>
      </p:sp>
    </p:spTree>
    <p:extLst>
      <p:ext uri="{BB962C8B-B14F-4D97-AF65-F5344CB8AC3E}">
        <p14:creationId xmlns:p14="http://schemas.microsoft.com/office/powerpoint/2010/main" val="25623745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5A776297-6B88-4DFA-B5B8-BE982E09D672}" type="datetimeFigureOut">
              <a:rPr lang="en-GB" smtClean="0"/>
              <a:t>24/11/2020</a:t>
            </a:fld>
            <a:endParaRPr lang="en-GB"/>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GB"/>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D9811F11-8FC8-4B43-A2D2-8A83A7170EEA}" type="slidenum">
              <a:rPr lang="en-GB" smtClean="0"/>
              <a:t>‹#›</a:t>
            </a:fld>
            <a:endParaRPr lang="en-GB"/>
          </a:p>
        </p:txBody>
      </p:sp>
    </p:spTree>
    <p:extLst>
      <p:ext uri="{BB962C8B-B14F-4D97-AF65-F5344CB8AC3E}">
        <p14:creationId xmlns:p14="http://schemas.microsoft.com/office/powerpoint/2010/main" val="403359960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776297-6B88-4DFA-B5B8-BE982E09D672}" type="datetimeFigureOut">
              <a:rPr lang="en-GB" smtClean="0"/>
              <a:t>24/11/2020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811F11-8FC8-4B43-A2D2-8A83A7170EEA}" type="slidenum">
              <a:rPr lang="en-GB" smtClean="0"/>
              <a:t>‹#›</a:t>
            </a:fld>
            <a:endParaRPr lang="en-GB"/>
          </a:p>
        </p:txBody>
      </p:sp>
    </p:spTree>
    <p:extLst>
      <p:ext uri="{BB962C8B-B14F-4D97-AF65-F5344CB8AC3E}">
        <p14:creationId xmlns:p14="http://schemas.microsoft.com/office/powerpoint/2010/main" val="1307488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776297-6B88-4DFA-B5B8-BE982E09D672}" type="datetimeFigureOut">
              <a:rPr lang="en-GB" smtClean="0"/>
              <a:t>24/11/2020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811F11-8FC8-4B43-A2D2-8A83A7170EEA}" type="slidenum">
              <a:rPr lang="en-GB" smtClean="0"/>
              <a:t>‹#›</a:t>
            </a:fld>
            <a:endParaRPr lang="en-GB"/>
          </a:p>
        </p:txBody>
      </p:sp>
    </p:spTree>
    <p:extLst>
      <p:ext uri="{BB962C8B-B14F-4D97-AF65-F5344CB8AC3E}">
        <p14:creationId xmlns:p14="http://schemas.microsoft.com/office/powerpoint/2010/main" val="138589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A776297-6B88-4DFA-B5B8-BE982E09D672}" type="datetimeFigureOut">
              <a:rPr lang="en-GB" smtClean="0"/>
              <a:t>24/11/2020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9811F11-8FC8-4B43-A2D2-8A83A7170EEA}" type="slidenum">
              <a:rPr lang="en-GB" smtClean="0"/>
              <a:t>‹#›</a:t>
            </a:fld>
            <a:endParaRPr lang="en-GB"/>
          </a:p>
        </p:txBody>
      </p:sp>
    </p:spTree>
    <p:extLst>
      <p:ext uri="{BB962C8B-B14F-4D97-AF65-F5344CB8AC3E}">
        <p14:creationId xmlns:p14="http://schemas.microsoft.com/office/powerpoint/2010/main" val="2733099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5A776297-6B88-4DFA-B5B8-BE982E09D672}" type="datetimeFigureOut">
              <a:rPr lang="en-GB" smtClean="0"/>
              <a:t>24/11/2020</a:t>
            </a:fld>
            <a:endParaRPr lang="en-GB"/>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GB"/>
          </a:p>
        </p:txBody>
      </p:sp>
      <p:sp>
        <p:nvSpPr>
          <p:cNvPr id="6" name="Slide Number Placeholder 5"/>
          <p:cNvSpPr>
            <a:spLocks noGrp="1"/>
          </p:cNvSpPr>
          <p:nvPr>
            <p:ph type="sldNum" sz="quarter" idx="12"/>
          </p:nvPr>
        </p:nvSpPr>
        <p:spPr>
          <a:xfrm>
            <a:off x="8604504" y="5211060"/>
            <a:ext cx="2112264" cy="228600"/>
          </a:xfrm>
        </p:spPr>
        <p:txBody>
          <a:bodyPr/>
          <a:lstStyle/>
          <a:p>
            <a:fld id="{D9811F11-8FC8-4B43-A2D2-8A83A7170EEA}" type="slidenum">
              <a:rPr lang="en-GB" smtClean="0"/>
              <a:t>‹#›</a:t>
            </a:fld>
            <a:endParaRPr lang="en-GB"/>
          </a:p>
        </p:txBody>
      </p:sp>
    </p:spTree>
    <p:extLst>
      <p:ext uri="{BB962C8B-B14F-4D97-AF65-F5344CB8AC3E}">
        <p14:creationId xmlns:p14="http://schemas.microsoft.com/office/powerpoint/2010/main" val="270431104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A776297-6B88-4DFA-B5B8-BE982E09D672}" type="datetimeFigureOut">
              <a:rPr lang="en-GB" smtClean="0"/>
              <a:t>24/11/2020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9811F11-8FC8-4B43-A2D2-8A83A7170EEA}" type="slidenum">
              <a:rPr lang="en-GB" smtClean="0"/>
              <a:t>‹#›</a:t>
            </a:fld>
            <a:endParaRPr lang="en-GB"/>
          </a:p>
        </p:txBody>
      </p:sp>
    </p:spTree>
    <p:extLst>
      <p:ext uri="{BB962C8B-B14F-4D97-AF65-F5344CB8AC3E}">
        <p14:creationId xmlns:p14="http://schemas.microsoft.com/office/powerpoint/2010/main" val="3749867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A776297-6B88-4DFA-B5B8-BE982E09D672}" type="datetimeFigureOut">
              <a:rPr lang="en-GB" smtClean="0"/>
              <a:t>24/11/2020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9811F11-8FC8-4B43-A2D2-8A83A7170EEA}" type="slidenum">
              <a:rPr lang="en-GB" smtClean="0"/>
              <a:t>‹#›</a:t>
            </a:fld>
            <a:endParaRPr lang="en-GB"/>
          </a:p>
        </p:txBody>
      </p:sp>
    </p:spTree>
    <p:extLst>
      <p:ext uri="{BB962C8B-B14F-4D97-AF65-F5344CB8AC3E}">
        <p14:creationId xmlns:p14="http://schemas.microsoft.com/office/powerpoint/2010/main" val="2904685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A776297-6B88-4DFA-B5B8-BE982E09D672}" type="datetimeFigureOut">
              <a:rPr lang="en-GB" smtClean="0"/>
              <a:t>24/11/2020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9811F11-8FC8-4B43-A2D2-8A83A7170EEA}" type="slidenum">
              <a:rPr lang="en-GB" smtClean="0"/>
              <a:t>‹#›</a:t>
            </a:fld>
            <a:endParaRPr lang="en-GB"/>
          </a:p>
        </p:txBody>
      </p:sp>
    </p:spTree>
    <p:extLst>
      <p:ext uri="{BB962C8B-B14F-4D97-AF65-F5344CB8AC3E}">
        <p14:creationId xmlns:p14="http://schemas.microsoft.com/office/powerpoint/2010/main" val="1115043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776297-6B88-4DFA-B5B8-BE982E09D672}" type="datetimeFigureOut">
              <a:rPr lang="en-GB" smtClean="0"/>
              <a:t>24/11/2020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9811F11-8FC8-4B43-A2D2-8A83A7170EEA}" type="slidenum">
              <a:rPr lang="en-GB" smtClean="0"/>
              <a:t>‹#›</a:t>
            </a:fld>
            <a:endParaRPr lang="en-GB"/>
          </a:p>
        </p:txBody>
      </p:sp>
    </p:spTree>
    <p:extLst>
      <p:ext uri="{BB962C8B-B14F-4D97-AF65-F5344CB8AC3E}">
        <p14:creationId xmlns:p14="http://schemas.microsoft.com/office/powerpoint/2010/main" val="2646682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A776297-6B88-4DFA-B5B8-BE982E09D672}" type="datetimeFigureOut">
              <a:rPr lang="en-GB" smtClean="0"/>
              <a:t>24/11/2020</a:t>
            </a:fld>
            <a:endParaRPr lang="en-GB"/>
          </a:p>
        </p:txBody>
      </p:sp>
      <p:sp>
        <p:nvSpPr>
          <p:cNvPr id="9" name="Footer Placeholder 8"/>
          <p:cNvSpPr>
            <a:spLocks noGrp="1"/>
          </p:cNvSpPr>
          <p:nvPr>
            <p:ph type="ftr" sz="quarter" idx="11"/>
          </p:nvPr>
        </p:nvSpPr>
        <p:spPr/>
        <p:txBody>
          <a:bodyPr/>
          <a:lstStyle>
            <a:lvl1pPr algn="r">
              <a:defRPr/>
            </a:lvl1pPr>
          </a:lstStyle>
          <a:p>
            <a:endParaRPr lang="en-GB"/>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D9811F11-8FC8-4B43-A2D2-8A83A7170EEA}" type="slidenum">
              <a:rPr lang="en-GB" smtClean="0"/>
              <a:t>‹#›</a:t>
            </a:fld>
            <a:endParaRPr lang="en-GB"/>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72346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5A776297-6B88-4DFA-B5B8-BE982E09D672}" type="datetimeFigureOut">
              <a:rPr lang="en-GB" smtClean="0"/>
              <a:t>24/11/2020</a:t>
            </a:fld>
            <a:endParaRPr lang="en-GB"/>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GB"/>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D9811F11-8FC8-4B43-A2D2-8A83A7170EEA}" type="slidenum">
              <a:rPr lang="en-GB" smtClean="0"/>
              <a:t>‹#›</a:t>
            </a:fld>
            <a:endParaRPr lang="en-GB"/>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18225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5A776297-6B88-4DFA-B5B8-BE982E09D672}" type="datetimeFigureOut">
              <a:rPr lang="en-GB" smtClean="0"/>
              <a:t>24/11/2020</a:t>
            </a:fld>
            <a:endParaRPr lang="en-GB"/>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GB"/>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D9811F11-8FC8-4B43-A2D2-8A83A7170EEA}" type="slidenum">
              <a:rPr lang="en-GB" smtClean="0"/>
              <a:t>‹#›</a:t>
            </a:fld>
            <a:endParaRPr lang="en-GB"/>
          </a:p>
        </p:txBody>
      </p:sp>
    </p:spTree>
    <p:extLst>
      <p:ext uri="{BB962C8B-B14F-4D97-AF65-F5344CB8AC3E}">
        <p14:creationId xmlns:p14="http://schemas.microsoft.com/office/powerpoint/2010/main" val="3750905217"/>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i="1" dirty="0"/>
              <a:t>Jerusalem</a:t>
            </a:r>
            <a:r>
              <a:rPr lang="en-GB" dirty="0"/>
              <a:t/>
            </a:r>
            <a:br>
              <a:rPr lang="en-GB" dirty="0"/>
            </a:br>
            <a:r>
              <a:rPr lang="en-GB" dirty="0"/>
              <a:t>Week 11</a:t>
            </a:r>
          </a:p>
        </p:txBody>
      </p:sp>
      <p:sp>
        <p:nvSpPr>
          <p:cNvPr id="3" name="Subtitle 2"/>
          <p:cNvSpPr>
            <a:spLocks noGrp="1"/>
          </p:cNvSpPr>
          <p:nvPr>
            <p:ph type="subTitle" idx="1"/>
          </p:nvPr>
        </p:nvSpPr>
        <p:spPr/>
        <p:txBody>
          <a:bodyPr/>
          <a:lstStyle/>
          <a:p>
            <a:r>
              <a:rPr lang="en-GB" dirty="0"/>
              <a:t>“It’s over…”</a:t>
            </a:r>
          </a:p>
        </p:txBody>
      </p:sp>
    </p:spTree>
    <p:extLst>
      <p:ext uri="{BB962C8B-B14F-4D97-AF65-F5344CB8AC3E}">
        <p14:creationId xmlns:p14="http://schemas.microsoft.com/office/powerpoint/2010/main" val="423877431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534" y="642594"/>
            <a:ext cx="10625667" cy="1457139"/>
          </a:xfrm>
        </p:spPr>
        <p:txBody>
          <a:bodyPr>
            <a:normAutofit fontScale="90000"/>
          </a:bodyPr>
          <a:lstStyle/>
          <a:p>
            <a:r>
              <a:rPr lang="en-GB" dirty="0" smtClean="0"/>
              <a:t>Running Commentary…. You each have one quote.  </a:t>
            </a:r>
            <a:r>
              <a:rPr lang="en-GB" dirty="0" smtClean="0"/>
              <a:t>Offer a sentence of stylistic/dramatic/contextual analysis.</a:t>
            </a:r>
            <a:endParaRPr lang="en-GB" dirty="0"/>
          </a:p>
        </p:txBody>
      </p:sp>
      <p:sp>
        <p:nvSpPr>
          <p:cNvPr id="3" name="Content Placeholder 2"/>
          <p:cNvSpPr>
            <a:spLocks noGrp="1"/>
          </p:cNvSpPr>
          <p:nvPr>
            <p:ph idx="1"/>
          </p:nvPr>
        </p:nvSpPr>
        <p:spPr>
          <a:xfrm>
            <a:off x="770467" y="2526454"/>
            <a:ext cx="10058400" cy="3931920"/>
          </a:xfrm>
        </p:spPr>
        <p:txBody>
          <a:bodyPr>
            <a:normAutofit fontScale="70000" lnSpcReduction="20000"/>
          </a:bodyPr>
          <a:lstStyle/>
          <a:p>
            <a:r>
              <a:rPr lang="en-GB" dirty="0" smtClean="0"/>
              <a:t>“Hear ye…. Hear ye!” p 98</a:t>
            </a:r>
          </a:p>
          <a:p>
            <a:r>
              <a:rPr lang="en-GB" dirty="0" smtClean="0"/>
              <a:t>“Enter the Professor garlanded with flowers” p 99</a:t>
            </a:r>
          </a:p>
          <a:p>
            <a:r>
              <a:rPr lang="en-GB" dirty="0" smtClean="0"/>
              <a:t>“I feel suddenly light …. Like pure light." p 99</a:t>
            </a:r>
          </a:p>
          <a:p>
            <a:r>
              <a:rPr lang="en-GB" dirty="0" smtClean="0"/>
              <a:t>“Wild garlic and the May blossom” p 99</a:t>
            </a:r>
          </a:p>
          <a:p>
            <a:r>
              <a:rPr lang="en-GB" dirty="0" smtClean="0"/>
              <a:t>“With the merry ring” p 100 </a:t>
            </a:r>
          </a:p>
          <a:p>
            <a:r>
              <a:rPr lang="en-GB" dirty="0" smtClean="0"/>
              <a:t>“Hurry up.  Time’s running out.” p 101</a:t>
            </a:r>
          </a:p>
          <a:p>
            <a:r>
              <a:rPr lang="en-GB" dirty="0" smtClean="0"/>
              <a:t>“I’ve seen a lot of strange things in this wood.” p101</a:t>
            </a:r>
          </a:p>
          <a:p>
            <a:r>
              <a:rPr lang="en-GB" dirty="0" smtClean="0"/>
              <a:t>“I can’t believe that’s one year ago… Now I’ve only got five minutes”: p102 </a:t>
            </a:r>
          </a:p>
          <a:p>
            <a:r>
              <a:rPr lang="en-GB" dirty="0" smtClean="0"/>
              <a:t>“Johnny stretches his arms wide, smiling” p 104</a:t>
            </a:r>
          </a:p>
          <a:p>
            <a:r>
              <a:rPr lang="en-GB" dirty="0" smtClean="0"/>
              <a:t>“Away, I said, I </a:t>
            </a:r>
            <a:r>
              <a:rPr lang="en-GB" dirty="0" err="1" smtClean="0"/>
              <a:t>ain’t</a:t>
            </a:r>
            <a:r>
              <a:rPr lang="en-GB" dirty="0" smtClean="0"/>
              <a:t> fooling, boy.  Get away.” p 106</a:t>
            </a:r>
          </a:p>
          <a:p>
            <a:r>
              <a:rPr lang="en-GB" dirty="0" smtClean="0"/>
              <a:t>“I give ‘</a:t>
            </a:r>
            <a:r>
              <a:rPr lang="en-GB" dirty="0" err="1" smtClean="0"/>
              <a:t>em</a:t>
            </a:r>
            <a:r>
              <a:rPr lang="en-GB" dirty="0" smtClean="0"/>
              <a:t> a pint of my blood.  And they give me six hundred pound” p 107</a:t>
            </a:r>
          </a:p>
          <a:p>
            <a:r>
              <a:rPr lang="en-GB" dirty="0" smtClean="0"/>
              <a:t>“A spitfire flies over…” p 108</a:t>
            </a:r>
          </a:p>
          <a:p>
            <a:r>
              <a:rPr lang="en-GB" dirty="0" smtClean="0"/>
              <a:t>I, Rooster John Byron…” p 108</a:t>
            </a:r>
          </a:p>
          <a:p>
            <a:r>
              <a:rPr lang="en-GB" dirty="0" smtClean="0"/>
              <a:t>“Relentlessly, he beats the drum….” p 109</a:t>
            </a:r>
          </a:p>
          <a:p>
            <a:endParaRPr lang="en-GB" dirty="0" smtClean="0"/>
          </a:p>
          <a:p>
            <a:endParaRPr lang="en-GB" dirty="0" smtClean="0"/>
          </a:p>
          <a:p>
            <a:endParaRPr lang="en-GB" dirty="0"/>
          </a:p>
          <a:p>
            <a:endParaRPr lang="en-GB" dirty="0"/>
          </a:p>
        </p:txBody>
      </p:sp>
      <p:pic>
        <p:nvPicPr>
          <p:cNvPr id="1026" name="Picture 2" descr="Jerusalem (NHB Modern Plays): Amazon.co.uk: Jez Butterworth: 9781848420502:  Books"/>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795624" y="2416388"/>
            <a:ext cx="2583577" cy="398102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777447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fade">
                                      <p:cBhvr>
                                        <p:cTn id="67" dur="5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fade">
                                      <p:cBhvr>
                                        <p:cTn id="72" dur="500"/>
                                        <p:tgtEl>
                                          <p:spTgt spid="3">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6" presetClass="emph" presetSubtype="0" fill="hold" nodeType="clickEffect">
                                  <p:stCondLst>
                                    <p:cond delay="0"/>
                                  </p:stCondLst>
                                  <p:childTnLst>
                                    <p:animScale>
                                      <p:cBhvr>
                                        <p:cTn id="76" dur="2000" fill="hold"/>
                                        <p:tgtEl>
                                          <p:spTgt spid="1026"/>
                                        </p:tgtEl>
                                      </p:cBhvr>
                                      <p:by x="150000" y="150000"/>
                                    </p:animScale>
                                  </p:childTnLst>
                                </p:cTn>
                              </p:par>
                            </p:childTnLst>
                          </p:cTn>
                        </p:par>
                      </p:childTnLst>
                    </p:cTn>
                  </p:par>
                  <p:par>
                    <p:cTn id="77" fill="hold">
                      <p:stCondLst>
                        <p:cond delay="indefinite"/>
                      </p:stCondLst>
                      <p:childTnLst>
                        <p:par>
                          <p:cTn id="78" fill="hold">
                            <p:stCondLst>
                              <p:cond delay="0"/>
                            </p:stCondLst>
                            <p:childTnLst>
                              <p:par>
                                <p:cTn id="79" presetID="26" presetClass="path" presetSubtype="0" accel="50000" decel="50000" fill="hold" grpId="0" nodeType="clickEffect">
                                  <p:stCondLst>
                                    <p:cond delay="0"/>
                                  </p:stCondLst>
                                  <p:childTnLst>
                                    <p:animMotion origin="layout" path="M 0 0 C 0 0.033 0.027 0.06 0.06 0.06 C 0.099 0.06 0.113 0.03 0.119 0.012 L 0.125 -0.012 C 0.131 -0.03 0.146 -0.06 0.19 -0.06 C 0.218 -0.06 0.25 -0.033 0.25 0 C 0.25 0.033 0.218 0.06 0.19 0.06 C 0.146 0.06 0.131 0.03 0.125 0.012 L 0.119 -0.012 C 0.113 -0.03 0.099 -0.06 0.06 -0.06 C 0.027 -0.06 0 -0.033 0 0 Z" pathEditMode="relative" ptsTypes="">
                                      <p:cBhvr>
                                        <p:cTn id="80" dur="2000" fill="hold"/>
                                        <p:tgtEl>
                                          <p:spTgt spid="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38100">
            <a:solidFill>
              <a:schemeClr val="accent5">
                <a:lumMod val="60000"/>
                <a:lumOff val="40000"/>
              </a:schemeClr>
            </a:solidFill>
          </a:ln>
        </p:spPr>
        <p:txBody>
          <a:bodyPr/>
          <a:lstStyle/>
          <a:p>
            <a:r>
              <a:rPr lang="en-GB" dirty="0" smtClean="0"/>
              <a:t>Analysis</a:t>
            </a:r>
            <a:endParaRPr lang="en-GB" dirty="0"/>
          </a:p>
        </p:txBody>
      </p:sp>
      <p:sp>
        <p:nvSpPr>
          <p:cNvPr id="3" name="Content Placeholder 2"/>
          <p:cNvSpPr>
            <a:spLocks noGrp="1"/>
          </p:cNvSpPr>
          <p:nvPr>
            <p:ph idx="1"/>
          </p:nvPr>
        </p:nvSpPr>
        <p:spPr/>
        <p:txBody>
          <a:bodyPr>
            <a:normAutofit lnSpcReduction="10000"/>
          </a:bodyPr>
          <a:lstStyle/>
          <a:p>
            <a:r>
              <a:rPr lang="en-GB" dirty="0"/>
              <a:t>“Hear ye…. Hear ye!”  contrasting worlds of the lexical clusters of the official (gavels, leaflets, warrants) and the anarchic and wild (wind, babes, blood, chalk</a:t>
            </a:r>
            <a:r>
              <a:rPr lang="en-GB" dirty="0" smtClean="0"/>
              <a:t>) p 98</a:t>
            </a:r>
            <a:endParaRPr lang="en-GB" dirty="0"/>
          </a:p>
          <a:p>
            <a:r>
              <a:rPr lang="en-GB" dirty="0"/>
              <a:t>“Enter the Professor garlanded with flowers” Stage directions foreground the contrast between the power of warrants, enforced by the outside world (Fawcett and Parsons exit) and the natural (flowers, crown of blossom):  professor assuming the costume of a </a:t>
            </a:r>
            <a:r>
              <a:rPr lang="en-GB" dirty="0" smtClean="0"/>
              <a:t>king p 99</a:t>
            </a:r>
            <a:endParaRPr lang="en-GB" dirty="0"/>
          </a:p>
          <a:p>
            <a:r>
              <a:rPr lang="en-GB" dirty="0"/>
              <a:t>“I feel suddenly light …. Like pure light. “ Epiphanic moment as the Professor is released from his delusion.  He is also released from Johnny – he does not need him any more.  Sense of change (the winter is over</a:t>
            </a:r>
            <a:r>
              <a:rPr lang="en-GB" dirty="0" smtClean="0"/>
              <a:t>.) p 99</a:t>
            </a:r>
            <a:endParaRPr lang="en-GB" dirty="0"/>
          </a:p>
          <a:p>
            <a:r>
              <a:rPr lang="en-GB" dirty="0"/>
              <a:t>“Wild garlic and the May blossom”:  characters breathe the air (ref. p 91) – taking in something undefinable – the “true” ancient England</a:t>
            </a:r>
            <a:r>
              <a:rPr lang="en-GB" dirty="0" smtClean="0"/>
              <a:t>? P 99</a:t>
            </a:r>
            <a:endParaRPr lang="en-GB" dirty="0"/>
          </a:p>
          <a:p>
            <a:r>
              <a:rPr lang="en-GB" dirty="0"/>
              <a:t>“With the merry ring”:  refrain repeated three times in the play (p 45 Act 1, Act 3 p 9, p100):  symbolising celebration and unity</a:t>
            </a:r>
            <a:r>
              <a:rPr lang="en-GB" dirty="0" smtClean="0"/>
              <a:t>. P 100</a:t>
            </a:r>
            <a:endParaRPr lang="en-GB" dirty="0"/>
          </a:p>
        </p:txBody>
      </p:sp>
    </p:spTree>
    <p:extLst>
      <p:ext uri="{BB962C8B-B14F-4D97-AF65-F5344CB8AC3E}">
        <p14:creationId xmlns:p14="http://schemas.microsoft.com/office/powerpoint/2010/main" val="306452629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fade">
                                      <p:cBhvr>
                                        <p:cTn id="25" dur="500"/>
                                        <p:tgtEl>
                                          <p:spTgt spid="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fade">
                                      <p:cBhvr>
                                        <p:cTn id="30" dur="500"/>
                                        <p:tgtEl>
                                          <p:spTgt spid="3">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500"/>
                                        <p:tgtEl>
                                          <p:spTgt spid="3">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fade">
                                      <p:cBhvr>
                                        <p:cTn id="40" dur="500"/>
                                        <p:tgtEl>
                                          <p:spTgt spid="3">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Effect transition="in" filter="fade">
                                      <p:cBhvr>
                                        <p:cTn id="4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a:bodyPr>
          <a:lstStyle/>
          <a:p>
            <a:r>
              <a:rPr lang="en-GB" dirty="0"/>
              <a:t>“Hurry up.  Time’s running out.”  symbolic reference to Byron’s waning power (repeated references to time – it’s five to six, till six o’clock </a:t>
            </a:r>
            <a:r>
              <a:rPr lang="en-GB" dirty="0" err="1" smtClean="0"/>
              <a:t>etc</a:t>
            </a:r>
            <a:r>
              <a:rPr lang="en-GB" dirty="0" smtClean="0"/>
              <a:t>) p 101</a:t>
            </a:r>
            <a:endParaRPr lang="en-GB" dirty="0"/>
          </a:p>
          <a:p>
            <a:r>
              <a:rPr lang="en-GB" dirty="0"/>
              <a:t>“I’ve seen a lot of strange things in this wood.”  lyrical poetic language, echoing the green man of the woods archetype – mythical and </a:t>
            </a:r>
            <a:r>
              <a:rPr lang="en-GB" dirty="0" smtClean="0"/>
              <a:t>timeless p 102</a:t>
            </a:r>
            <a:endParaRPr lang="en-GB" dirty="0"/>
          </a:p>
          <a:p>
            <a:r>
              <a:rPr lang="en-GB" dirty="0"/>
              <a:t>“I can’t believe that’s one year ago… Now I’ve only got five minutes”:  moving from the past to the present:  both characters have been avoiding talking about the present – or the future</a:t>
            </a:r>
            <a:r>
              <a:rPr lang="en-GB" dirty="0" smtClean="0"/>
              <a:t>. p103</a:t>
            </a:r>
            <a:endParaRPr lang="en-GB" dirty="0"/>
          </a:p>
          <a:p>
            <a:r>
              <a:rPr lang="en-GB" dirty="0"/>
              <a:t>“Johnny stretches his arms wide, smiling” stage directions suggest a Christ-like pose – supported by proxemics in the original production.  Ginger also turns from him – rejecting him</a:t>
            </a:r>
            <a:r>
              <a:rPr lang="en-GB" dirty="0" smtClean="0"/>
              <a:t>. P 104</a:t>
            </a:r>
            <a:endParaRPr lang="en-GB" dirty="0"/>
          </a:p>
          <a:p>
            <a:endParaRPr lang="en-GB" dirty="0"/>
          </a:p>
        </p:txBody>
      </p:sp>
    </p:spTree>
    <p:extLst>
      <p:ext uri="{BB962C8B-B14F-4D97-AF65-F5344CB8AC3E}">
        <p14:creationId xmlns:p14="http://schemas.microsoft.com/office/powerpoint/2010/main" val="423705954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dirty="0"/>
              <a:t>“Away, I said, I </a:t>
            </a:r>
            <a:r>
              <a:rPr lang="en-GB" dirty="0" err="1"/>
              <a:t>ain’t</a:t>
            </a:r>
            <a:r>
              <a:rPr lang="en-GB" dirty="0"/>
              <a:t> fooling, boy.  Get away.”:  sacrificing his friendship with Ginger:  Johnny has to finish alone</a:t>
            </a:r>
            <a:r>
              <a:rPr lang="en-GB" dirty="0" smtClean="0"/>
              <a:t>. P 106</a:t>
            </a:r>
            <a:endParaRPr lang="en-GB" dirty="0"/>
          </a:p>
          <a:p>
            <a:r>
              <a:rPr lang="en-GB" dirty="0"/>
              <a:t>“I give ‘</a:t>
            </a:r>
            <a:r>
              <a:rPr lang="en-GB" dirty="0" err="1"/>
              <a:t>em</a:t>
            </a:r>
            <a:r>
              <a:rPr lang="en-GB" dirty="0"/>
              <a:t> a pint of my blood.  And they give me six hundred pound”: to the end of the play, we are left questioning the truth of Johnny’s stories.  Is it possible that this is where he gets his money, rather than from drug dealing</a:t>
            </a:r>
            <a:r>
              <a:rPr lang="en-GB" dirty="0" smtClean="0"/>
              <a:t>? p107</a:t>
            </a:r>
            <a:endParaRPr lang="en-GB" dirty="0"/>
          </a:p>
          <a:p>
            <a:r>
              <a:rPr lang="en-GB" dirty="0"/>
              <a:t>“Lie. Cheat.  Steal.  Fight to the death.  Don’t give up.  Show me your teeth”:  rhetorical style of speech here, seen in the use of triples</a:t>
            </a:r>
            <a:r>
              <a:rPr lang="en-GB" dirty="0" smtClean="0"/>
              <a:t>. p107</a:t>
            </a:r>
            <a:endParaRPr lang="en-GB" dirty="0"/>
          </a:p>
          <a:p>
            <a:endParaRPr lang="en-GB" dirty="0"/>
          </a:p>
        </p:txBody>
      </p:sp>
    </p:spTree>
    <p:extLst>
      <p:ext uri="{BB962C8B-B14F-4D97-AF65-F5344CB8AC3E}">
        <p14:creationId xmlns:p14="http://schemas.microsoft.com/office/powerpoint/2010/main" val="345509944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“A spitfire flies over…” the official, empirical history of Britain, merging with the ancient, mythic </a:t>
            </a:r>
            <a:r>
              <a:rPr lang="en-GB" dirty="0" smtClean="0"/>
              <a:t>history. p108 </a:t>
            </a:r>
            <a:endParaRPr lang="en-GB" dirty="0"/>
          </a:p>
          <a:p>
            <a:r>
              <a:rPr lang="en-GB" dirty="0"/>
              <a:t>I, Rooster John Byron…” repetition from Act 1, p 50 – the power of language, here used to curse – the power of repetition (never, never, and may, and may </a:t>
            </a:r>
            <a:r>
              <a:rPr lang="en-GB" dirty="0" err="1"/>
              <a:t>etc</a:t>
            </a:r>
            <a:r>
              <a:rPr lang="en-GB" dirty="0" smtClean="0"/>
              <a:t>”) p 108</a:t>
            </a:r>
            <a:endParaRPr lang="en-GB" dirty="0"/>
          </a:p>
          <a:p>
            <a:r>
              <a:rPr lang="en-GB" dirty="0"/>
              <a:t>“Relentlessly, he beats the drum….” The echoes of the drum have been heard throughout the play (“beat”) – natural culmination and climax – in the production you hear the sound of the giants – in the text, it is left ambiguous (ellipses</a:t>
            </a:r>
            <a:r>
              <a:rPr lang="en-GB" dirty="0" smtClean="0"/>
              <a:t>). P 109</a:t>
            </a:r>
            <a:endParaRPr lang="en-GB" dirty="0"/>
          </a:p>
          <a:p>
            <a:endParaRPr lang="en-GB" dirty="0"/>
          </a:p>
        </p:txBody>
      </p:sp>
    </p:spTree>
    <p:extLst>
      <p:ext uri="{BB962C8B-B14F-4D97-AF65-F5344CB8AC3E}">
        <p14:creationId xmlns:p14="http://schemas.microsoft.com/office/powerpoint/2010/main" val="177666523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600" y="534459"/>
            <a:ext cx="10515600" cy="1683808"/>
          </a:xfrm>
        </p:spPr>
        <p:txBody>
          <a:bodyPr>
            <a:normAutofit fontScale="90000"/>
          </a:bodyPr>
          <a:lstStyle/>
          <a:p>
            <a:r>
              <a:rPr lang="en-GB" sz="2200" dirty="0" smtClean="0">
                <a:solidFill>
                  <a:schemeClr val="accent6">
                    <a:lumMod val="75000"/>
                  </a:schemeClr>
                </a:solidFill>
              </a:rPr>
              <a:t>Benchmark Cohort A:  </a:t>
            </a:r>
            <a:r>
              <a:rPr lang="en-GB" sz="2200" dirty="0" smtClean="0"/>
              <a:t/>
            </a:r>
            <a:br>
              <a:rPr lang="en-GB" sz="2200" dirty="0" smtClean="0"/>
            </a:br>
            <a:r>
              <a:rPr lang="en-GB" sz="2200" dirty="0"/>
              <a:t/>
            </a:r>
            <a:br>
              <a:rPr lang="en-GB" sz="2200" dirty="0"/>
            </a:br>
            <a:r>
              <a:rPr lang="en-GB" sz="2000" b="1" dirty="0"/>
              <a:t>Explore how Butterworth presents the story about Johnny Rooster Byron in this extract from </a:t>
            </a:r>
            <a:r>
              <a:rPr lang="en-GB" sz="2000" b="1" i="1" dirty="0"/>
              <a:t>Jerusalem</a:t>
            </a:r>
            <a:r>
              <a:rPr lang="en-GB" sz="2000" b="1" dirty="0"/>
              <a:t>.  Ginger:  weren’t always like that… keep the change love – and downs it in one.  Walks out.  Walks it off.  </a:t>
            </a:r>
            <a:r>
              <a:rPr lang="en-GB" sz="2000" b="1" dirty="0" smtClean="0"/>
              <a:t>pp 30-32</a:t>
            </a:r>
            <a:r>
              <a:rPr lang="en-GB" b="1" dirty="0" smtClean="0"/>
              <a:t/>
            </a:r>
            <a:br>
              <a:rPr lang="en-GB" b="1" dirty="0" smtClean="0"/>
            </a:br>
            <a:endParaRPr lang="en-GB" dirty="0"/>
          </a:p>
        </p:txBody>
      </p:sp>
      <p:sp>
        <p:nvSpPr>
          <p:cNvPr id="3" name="Content Placeholder 2"/>
          <p:cNvSpPr>
            <a:spLocks noGrp="1"/>
          </p:cNvSpPr>
          <p:nvPr>
            <p:ph idx="1"/>
          </p:nvPr>
        </p:nvSpPr>
        <p:spPr>
          <a:xfrm>
            <a:off x="838200" y="1625600"/>
            <a:ext cx="10515600" cy="5342467"/>
          </a:xfrm>
        </p:spPr>
        <p:txBody>
          <a:bodyPr>
            <a:normAutofit fontScale="62500" lnSpcReduction="20000"/>
          </a:bodyPr>
          <a:lstStyle/>
          <a:p>
            <a:pPr marL="0" indent="0" algn="ctr">
              <a:buNone/>
            </a:pPr>
            <a:r>
              <a:rPr lang="en-GB" b="1" dirty="0"/>
              <a:t>POSSIBLE STRUCTURE FOR YOUR </a:t>
            </a:r>
            <a:r>
              <a:rPr lang="en-GB" b="1" i="1" dirty="0"/>
              <a:t>JERUSALEM</a:t>
            </a:r>
            <a:r>
              <a:rPr lang="en-GB" b="1" dirty="0"/>
              <a:t> ESSAY:</a:t>
            </a:r>
            <a:endParaRPr lang="en-GB" dirty="0"/>
          </a:p>
          <a:p>
            <a:pPr marL="0" indent="0" algn="ctr">
              <a:buNone/>
            </a:pPr>
            <a:r>
              <a:rPr lang="en-GB" b="1" dirty="0"/>
              <a:t>One Hour – 32 Marks</a:t>
            </a:r>
            <a:endParaRPr lang="en-GB" dirty="0"/>
          </a:p>
          <a:p>
            <a:pPr marL="0" lvl="0" indent="0" algn="ctr">
              <a:buNone/>
            </a:pPr>
            <a:r>
              <a:rPr lang="en-GB" dirty="0">
                <a:solidFill>
                  <a:schemeClr val="accent6">
                    <a:lumMod val="75000"/>
                  </a:schemeClr>
                </a:solidFill>
              </a:rPr>
              <a:t>Explore how Butterworth presents the story about Johnny Rooster Byron in this extract from </a:t>
            </a:r>
            <a:r>
              <a:rPr lang="en-GB" i="1" dirty="0">
                <a:solidFill>
                  <a:schemeClr val="accent6">
                    <a:lumMod val="75000"/>
                  </a:schemeClr>
                </a:solidFill>
              </a:rPr>
              <a:t>Jerusalem</a:t>
            </a:r>
            <a:r>
              <a:rPr lang="en-GB" dirty="0">
                <a:solidFill>
                  <a:schemeClr val="accent6">
                    <a:lumMod val="75000"/>
                  </a:schemeClr>
                </a:solidFill>
              </a:rPr>
              <a:t>.  Ginger:  weren’t always like that… keep the change love – and downs it in one.  Walks out.  Walks it off.  </a:t>
            </a:r>
            <a:r>
              <a:rPr lang="en-GB" dirty="0" smtClean="0">
                <a:solidFill>
                  <a:schemeClr val="accent6">
                    <a:lumMod val="75000"/>
                  </a:schemeClr>
                </a:solidFill>
              </a:rPr>
              <a:t>pp 30-32 </a:t>
            </a:r>
          </a:p>
          <a:p>
            <a:pPr marL="0" lvl="0" indent="0" algn="ctr">
              <a:buNone/>
            </a:pPr>
            <a:r>
              <a:rPr lang="en-GB" b="1" dirty="0" smtClean="0"/>
              <a:t>You </a:t>
            </a:r>
            <a:r>
              <a:rPr lang="en-GB" b="1" dirty="0"/>
              <a:t>should consider the use of dramatic and stylistic techniques in the extract, its significance within the play and any other relevant dramatic or other </a:t>
            </a:r>
            <a:r>
              <a:rPr lang="en-GB" b="1" dirty="0" smtClean="0"/>
              <a:t>contexts</a:t>
            </a:r>
            <a:endParaRPr lang="en-GB" dirty="0"/>
          </a:p>
          <a:p>
            <a:r>
              <a:rPr lang="en-GB" b="1" dirty="0"/>
              <a:t>Open:</a:t>
            </a:r>
            <a:r>
              <a:rPr lang="en-GB" dirty="0"/>
              <a:t>  with </a:t>
            </a:r>
            <a:r>
              <a:rPr lang="en-GB" b="1" i="1" dirty="0"/>
              <a:t>setting the scene in context</a:t>
            </a:r>
            <a:r>
              <a:rPr lang="en-GB" dirty="0"/>
              <a:t>:  where does it appear in the play?  What function does it have?  What is it doing in terms of structure?  Explain your conceptualised response to the theme/focus named in the question, and its relevance to the play as a whole.</a:t>
            </a:r>
          </a:p>
          <a:p>
            <a:r>
              <a:rPr lang="en-GB" b="1" dirty="0"/>
              <a:t>First Section:</a:t>
            </a:r>
            <a:r>
              <a:rPr lang="en-GB" dirty="0"/>
              <a:t>  give an analysis that is focused on </a:t>
            </a:r>
            <a:r>
              <a:rPr lang="en-GB" b="1" i="1" dirty="0"/>
              <a:t>dramatic features</a:t>
            </a:r>
            <a:r>
              <a:rPr lang="en-GB" dirty="0"/>
              <a:t>- the use of a prop to symbolise a theme, for example; the detailed analysis of stage directions and what they reveal about theme/character </a:t>
            </a:r>
            <a:r>
              <a:rPr lang="en-GB" dirty="0" err="1"/>
              <a:t>etc</a:t>
            </a:r>
            <a:r>
              <a:rPr lang="en-GB" dirty="0"/>
              <a:t>:  each time giving specific examples, and analysing their use with reference to the theme/focus named in the exam question.  Link your analysis to the wider context – another point in the play (the characteristic use of this feature by Butterworth) – an observation about the original production – a link to a reviewer’s comment, or one made by Butterworth/Rylance etc.  Return to the question and hook into the next paragraph.</a:t>
            </a:r>
          </a:p>
          <a:p>
            <a:r>
              <a:rPr lang="en-GB" b="1" dirty="0"/>
              <a:t>Section </a:t>
            </a:r>
            <a:r>
              <a:rPr lang="en-GB" b="1" dirty="0" err="1"/>
              <a:t>Section</a:t>
            </a:r>
            <a:r>
              <a:rPr lang="en-GB" b="1" dirty="0"/>
              <a:t>:</a:t>
            </a:r>
            <a:r>
              <a:rPr lang="en-GB" dirty="0"/>
              <a:t>  add to your argument with a </a:t>
            </a:r>
            <a:r>
              <a:rPr lang="en-GB" b="1" i="1" dirty="0"/>
              <a:t>stylistic analysis,</a:t>
            </a:r>
            <a:r>
              <a:rPr lang="en-GB" dirty="0"/>
              <a:t> looking at syntactical parallelism, lexical repetitions/oppositions/clusters.  Each time give a specific example, and analyse it.  Consider the syntactical use in the extract:  the choice of sentence types and moods and how they might shape the meaning of the play, in terms of the theme/focus named in the exam question. Link your analysis to the wider context – another point in the play (the characteristic use of this feature by Butterworth) – an observation about the original production – a link to a reviewer’s comment, or one made by Butterworth/Rylance etc.  Return to the question and hook into the next paragraph.</a:t>
            </a:r>
          </a:p>
          <a:p>
            <a:r>
              <a:rPr lang="en-GB" b="1" dirty="0"/>
              <a:t>Third Section:</a:t>
            </a:r>
            <a:r>
              <a:rPr lang="en-GB" dirty="0"/>
              <a:t>  focus on </a:t>
            </a:r>
            <a:r>
              <a:rPr lang="en-GB" b="1" i="1" dirty="0"/>
              <a:t>discourse </a:t>
            </a:r>
            <a:r>
              <a:rPr lang="en-GB" dirty="0"/>
              <a:t>– on the features of power in terms of the language; on the supportive or </a:t>
            </a:r>
            <a:r>
              <a:rPr lang="en-GB" dirty="0" err="1"/>
              <a:t>combatative</a:t>
            </a:r>
            <a:r>
              <a:rPr lang="en-GB" dirty="0"/>
              <a:t> communication; on how the discourse features shape the character, or the theme.   Link your analysis to the wider context – another point in the play (the characteristic use of this feature by Butterworth) – an observation about the original production – a link to a reviewer’s comment, or one made by Butterworth/Rylance etc.  Return to the question and hook into the next paragraph.</a:t>
            </a:r>
          </a:p>
          <a:p>
            <a:r>
              <a:rPr lang="en-GB" b="1" dirty="0"/>
              <a:t>Conclusion:</a:t>
            </a:r>
            <a:r>
              <a:rPr lang="en-GB" dirty="0"/>
              <a:t>  give a </a:t>
            </a:r>
            <a:r>
              <a:rPr lang="en-GB" b="1" i="1" dirty="0"/>
              <a:t>conceptualised analysis of the focus of the question</a:t>
            </a:r>
            <a:r>
              <a:rPr lang="en-GB" dirty="0"/>
              <a:t>:  an overview of way in which the lexical/syntactical use; the dramatic features shapes our understanding of this extract and of the play as a whole.</a:t>
            </a:r>
          </a:p>
          <a:p>
            <a:endParaRPr lang="en-GB" dirty="0"/>
          </a:p>
        </p:txBody>
      </p:sp>
    </p:spTree>
    <p:extLst>
      <p:ext uri="{BB962C8B-B14F-4D97-AF65-F5344CB8AC3E}">
        <p14:creationId xmlns:p14="http://schemas.microsoft.com/office/powerpoint/2010/main" val="160609424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chemeClr val="accent6">
                    <a:lumMod val="75000"/>
                  </a:schemeClr>
                </a:solidFill>
              </a:rPr>
              <a:t>Cohort B:  </a:t>
            </a:r>
            <a:r>
              <a:rPr lang="en-GB" dirty="0" smtClean="0"/>
              <a:t>Write </a:t>
            </a:r>
            <a:r>
              <a:rPr lang="en-GB" dirty="0"/>
              <a:t>your own guidance</a:t>
            </a:r>
          </a:p>
        </p:txBody>
      </p:sp>
      <p:sp>
        <p:nvSpPr>
          <p:cNvPr id="3" name="Content Placeholder 2"/>
          <p:cNvSpPr>
            <a:spLocks noGrp="1"/>
          </p:cNvSpPr>
          <p:nvPr>
            <p:ph idx="1"/>
          </p:nvPr>
        </p:nvSpPr>
        <p:spPr/>
        <p:txBody>
          <a:bodyPr/>
          <a:lstStyle/>
          <a:p>
            <a:r>
              <a:rPr lang="en-GB" dirty="0">
                <a:solidFill>
                  <a:srgbClr val="0070C0"/>
                </a:solidFill>
              </a:rPr>
              <a:t>Your task is to complete an advice sheet on which you are advising first year A Level English Language and Literature students on how to approach the drama paper.</a:t>
            </a:r>
          </a:p>
          <a:p>
            <a:r>
              <a:rPr lang="en-GB" dirty="0">
                <a:solidFill>
                  <a:schemeClr val="accent6">
                    <a:lumMod val="75000"/>
                  </a:schemeClr>
                </a:solidFill>
              </a:rPr>
              <a:t>Consider:</a:t>
            </a:r>
          </a:p>
          <a:p>
            <a:r>
              <a:rPr lang="en-GB" dirty="0" smtClean="0"/>
              <a:t>What aspects you need to tackle (Stylistic, dramatic, contextual) and what each mean</a:t>
            </a:r>
            <a:endParaRPr lang="en-GB" dirty="0"/>
          </a:p>
          <a:p>
            <a:r>
              <a:rPr lang="en-GB" dirty="0" smtClean="0"/>
              <a:t>What you should do</a:t>
            </a:r>
          </a:p>
          <a:p>
            <a:r>
              <a:rPr lang="en-GB" dirty="0" smtClean="0"/>
              <a:t>What you shouldn't do</a:t>
            </a:r>
          </a:p>
          <a:p>
            <a:r>
              <a:rPr lang="en-GB" dirty="0" smtClean="0"/>
              <a:t>What the examiners want. </a:t>
            </a:r>
            <a:r>
              <a:rPr lang="en-GB" dirty="0" err="1" smtClean="0"/>
              <a:t>eg</a:t>
            </a:r>
            <a:r>
              <a:rPr lang="en-GB" dirty="0" smtClean="0"/>
              <a:t>:</a:t>
            </a:r>
          </a:p>
          <a:p>
            <a:endParaRPr lang="en-GB" dirty="0"/>
          </a:p>
        </p:txBody>
      </p:sp>
      <p:pic>
        <p:nvPicPr>
          <p:cNvPr id="4" name="Picture 3"/>
          <p:cNvPicPr>
            <a:picLocks noChangeAspect="1"/>
          </p:cNvPicPr>
          <p:nvPr/>
        </p:nvPicPr>
        <p:blipFill>
          <a:blip r:embed="rId3"/>
          <a:stretch>
            <a:fillRect/>
          </a:stretch>
        </p:blipFill>
        <p:spPr>
          <a:xfrm>
            <a:off x="4868334" y="3679057"/>
            <a:ext cx="6126162" cy="2724917"/>
          </a:xfrm>
          <a:prstGeom prst="rect">
            <a:avLst/>
          </a:prstGeom>
        </p:spPr>
      </p:pic>
    </p:spTree>
    <p:extLst>
      <p:ext uri="{BB962C8B-B14F-4D97-AF65-F5344CB8AC3E}">
        <p14:creationId xmlns:p14="http://schemas.microsoft.com/office/powerpoint/2010/main" val="382463115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p:cTn id="2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 calcmode="lin" valueType="num">
                                      <p:cBhvr>
                                        <p:cTn id="3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36" dur="1000"/>
                                        <p:tgtEl>
                                          <p:spTgt spid="3">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 calcmode="lin" valueType="num">
                                      <p:cBhvr>
                                        <p:cTn id="4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4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4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44" dur="1000"/>
                                        <p:tgtEl>
                                          <p:spTgt spid="3">
                                            <p:txEl>
                                              <p:pRg st="2" end="2"/>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grpId="0" nodeType="clickEffect">
                                  <p:stCondLst>
                                    <p:cond delay="0"/>
                                  </p:stCondLst>
                                  <p:childTnLst>
                                    <p:set>
                                      <p:cBhvr>
                                        <p:cTn id="48" dur="1" fill="hold">
                                          <p:stCondLst>
                                            <p:cond delay="0"/>
                                          </p:stCondLst>
                                        </p:cTn>
                                        <p:tgtEl>
                                          <p:spTgt spid="3">
                                            <p:txEl>
                                              <p:pRg st="3" end="3"/>
                                            </p:txEl>
                                          </p:spTgt>
                                        </p:tgtEl>
                                        <p:attrNameLst>
                                          <p:attrName>style.visibility</p:attrName>
                                        </p:attrNameLst>
                                      </p:cBhvr>
                                      <p:to>
                                        <p:strVal val="visible"/>
                                      </p:to>
                                    </p:set>
                                    <p:anim calcmode="lin" valueType="num">
                                      <p:cBhvr>
                                        <p:cTn id="4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5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51"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52" dur="1000"/>
                                        <p:tgtEl>
                                          <p:spTgt spid="3">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1" presetClass="entr" presetSubtype="0" fill="hold" grpId="0" nodeType="clickEffect">
                                  <p:stCondLst>
                                    <p:cond delay="0"/>
                                  </p:stCondLst>
                                  <p:childTnLst>
                                    <p:set>
                                      <p:cBhvr>
                                        <p:cTn id="56" dur="1" fill="hold">
                                          <p:stCondLst>
                                            <p:cond delay="0"/>
                                          </p:stCondLst>
                                        </p:cTn>
                                        <p:tgtEl>
                                          <p:spTgt spid="3">
                                            <p:txEl>
                                              <p:pRg st="4" end="4"/>
                                            </p:txEl>
                                          </p:spTgt>
                                        </p:tgtEl>
                                        <p:attrNameLst>
                                          <p:attrName>style.visibility</p:attrName>
                                        </p:attrNameLst>
                                      </p:cBhvr>
                                      <p:to>
                                        <p:strVal val="visible"/>
                                      </p:to>
                                    </p:set>
                                    <p:anim calcmode="lin" valueType="num">
                                      <p:cBhvr>
                                        <p:cTn id="5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5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5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60" dur="1000"/>
                                        <p:tgtEl>
                                          <p:spTgt spid="3">
                                            <p:txEl>
                                              <p:pRg st="4" end="4"/>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31" presetClass="entr" presetSubtype="0" fill="hold" grpId="0" nodeType="clickEffect">
                                  <p:stCondLst>
                                    <p:cond delay="0"/>
                                  </p:stCondLst>
                                  <p:childTnLst>
                                    <p:set>
                                      <p:cBhvr>
                                        <p:cTn id="64" dur="1" fill="hold">
                                          <p:stCondLst>
                                            <p:cond delay="0"/>
                                          </p:stCondLst>
                                        </p:cTn>
                                        <p:tgtEl>
                                          <p:spTgt spid="3">
                                            <p:txEl>
                                              <p:pRg st="5" end="5"/>
                                            </p:txEl>
                                          </p:spTgt>
                                        </p:tgtEl>
                                        <p:attrNameLst>
                                          <p:attrName>style.visibility</p:attrName>
                                        </p:attrNameLst>
                                      </p:cBhvr>
                                      <p:to>
                                        <p:strVal val="visible"/>
                                      </p:to>
                                    </p:set>
                                    <p:anim calcmode="lin" valueType="num">
                                      <p:cBhvr>
                                        <p:cTn id="6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6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6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68"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Custom 3">
      <a:dk1>
        <a:sysClr val="windowText" lastClr="000000"/>
      </a:dk1>
      <a:lt1>
        <a:sysClr val="window" lastClr="FFFFFF"/>
      </a:lt1>
      <a:dk2>
        <a:srgbClr val="9966FF"/>
      </a:dk2>
      <a:lt2>
        <a:srgbClr val="CCCCFF"/>
      </a:lt2>
      <a:accent1>
        <a:srgbClr val="AB73D5"/>
      </a:accent1>
      <a:accent2>
        <a:srgbClr val="4C00BF"/>
      </a:accent2>
      <a:accent3>
        <a:srgbClr val="C199FE"/>
      </a:accent3>
      <a:accent4>
        <a:srgbClr val="E0CCFF"/>
      </a:accent4>
      <a:accent5>
        <a:srgbClr val="6600FF"/>
      </a:accent5>
      <a:accent6>
        <a:srgbClr val="AB73D5"/>
      </a:accent6>
      <a:hlink>
        <a:srgbClr val="7030A0"/>
      </a:hlink>
      <a:folHlink>
        <a:srgbClr val="CC99FF"/>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TM03457510[[fn=Savon]]</Template>
  <TotalTime>90</TotalTime>
  <Words>1442</Words>
  <Application>Microsoft Office PowerPoint</Application>
  <PresentationFormat>Widescreen</PresentationFormat>
  <Paragraphs>62</Paragraphs>
  <Slides>8</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Century Gothic</vt:lpstr>
      <vt:lpstr>Garamond</vt:lpstr>
      <vt:lpstr>Savon</vt:lpstr>
      <vt:lpstr>Jerusalem Week 11</vt:lpstr>
      <vt:lpstr>Running Commentary…. You each have one quote.  Offer a sentence of stylistic/dramatic/contextual analysis.</vt:lpstr>
      <vt:lpstr>Analysis</vt:lpstr>
      <vt:lpstr>PowerPoint Presentation</vt:lpstr>
      <vt:lpstr>PowerPoint Presentation</vt:lpstr>
      <vt:lpstr>PowerPoint Presentation</vt:lpstr>
      <vt:lpstr>Benchmark Cohort A:    Explore how Butterworth presents the story about Johnny Rooster Byron in this extract from Jerusalem.  Ginger:  weren’t always like that… keep the change love – and downs it in one.  Walks out.  Walks it off.  pp 30-32 </vt:lpstr>
      <vt:lpstr>Cohort B:  Write your own guidance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Jerusalem Week 11</dc:title>
  <dc:creator>David Kinder</dc:creator>
  <cp:lastModifiedBy>David Kinder</cp:lastModifiedBy>
  <cp:revision>8</cp:revision>
  <dcterms:created xsi:type="dcterms:W3CDTF">2020-11-24T16:32:40Z</dcterms:created>
  <dcterms:modified xsi:type="dcterms:W3CDTF">2020-11-24T18:03:00Z</dcterms:modified>
</cp:coreProperties>
</file>