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59" r:id="rId7"/>
    <p:sldId id="265" r:id="rId8"/>
    <p:sldId id="260" r:id="rId9"/>
    <p:sldId id="261" r:id="rId10"/>
    <p:sldId id="262" r:id="rId11"/>
    <p:sldId id="263" r:id="rId12"/>
    <p:sldId id="266" r:id="rId13"/>
    <p:sldId id="264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8112-969C-4A52-9908-AB4BA8F8FB2E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0D5C2-6D9B-4D89-95A6-353D69A8F0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05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0A0D5-8F98-4CC1-A28E-021F0B6B475C}" type="datetimeFigureOut">
              <a:rPr lang="en-US" smtClean="0"/>
              <a:t>11/24/2022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C52C-5E29-41AF-BAA3-8217E886D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A750590-9F9A-443B-9295-A3931D8194B1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0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805F-452B-497C-9BD6-2CDB6902F369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9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D3F7C6B-C82D-4D42-9929-D6E7E11D9A64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62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0CF4779-62E8-4B21-A5D7-0AFB9DBD4358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3429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9D3375-5CD0-4576-BF96-ADFF24726FF8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376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D1F8-971E-4F8C-8737-750C12E93E08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7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1621-FA30-4D98-85E5-1409E6BEECDC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92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F347-1B2F-4097-AEB5-4A26FB45D67A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84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CC1DEE0-34E5-4E0F-BEC1-4B8835F82CD1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28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B4BE-627A-4EC1-99E1-6F1AA97AB802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2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78BFACF8-E63D-4673-A128-83547867BB7A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26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6AC-4FBA-40BD-BE75-20DB64DA4BAD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8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3C87-D201-458A-93C0-8EDD9AC92D93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65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E6829-5A25-485A-91B1-5D6D58BB9F23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2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2F5CD-23D0-4DD1-85B1-71F1825FB3EC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42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A5035-C284-496A-B076-BA73A8FA5D8B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0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EB420-1875-490A-8C4B-7AAB939FBE08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7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59126-4846-4E88-BDD9-5585CC877E47}" type="datetime1">
              <a:rPr lang="en-US" smtClean="0"/>
              <a:t>11/24/2022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5CD8D-E704-46A1-BC3E-9A644A9FF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3" y="821265"/>
            <a:ext cx="6098705" cy="5222117"/>
          </a:xfrm>
        </p:spPr>
        <p:txBody>
          <a:bodyPr anchor="ctr">
            <a:normAutofit/>
          </a:bodyPr>
          <a:lstStyle/>
          <a:p>
            <a:pPr algn="r"/>
            <a:r>
              <a:rPr lang="en-US" sz="5400" dirty="0"/>
              <a:t>GCSE FILM 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9A740-48C5-4AE5-879B-F567D3D7A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03028" y="821265"/>
            <a:ext cx="3265713" cy="5222117"/>
          </a:xfrm>
        </p:spPr>
        <p:txBody>
          <a:bodyPr anchor="ctr">
            <a:normAutofit/>
          </a:bodyPr>
          <a:lstStyle/>
          <a:p>
            <a:r>
              <a:rPr lang="en-US" dirty="0"/>
              <a:t>COURSEWORK </a:t>
            </a:r>
          </a:p>
        </p:txBody>
      </p:sp>
    </p:spTree>
    <p:extLst>
      <p:ext uri="{BB962C8B-B14F-4D97-AF65-F5344CB8AC3E}">
        <p14:creationId xmlns:p14="http://schemas.microsoft.com/office/powerpoint/2010/main" val="3754664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6327" y="316316"/>
            <a:ext cx="8610600" cy="1293028"/>
          </a:xfrm>
        </p:spPr>
        <p:txBody>
          <a:bodyPr/>
          <a:lstStyle/>
          <a:p>
            <a:r>
              <a:rPr lang="en-GB" dirty="0"/>
              <a:t>The development of your film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298448"/>
            <a:ext cx="10820400" cy="4024125"/>
          </a:xfrm>
        </p:spPr>
        <p:txBody>
          <a:bodyPr/>
          <a:lstStyle/>
          <a:p>
            <a:r>
              <a:rPr lang="en-GB" dirty="0"/>
              <a:t>How will you use film form in your film to demonstrate genre conventions and create suspense and tension? </a:t>
            </a:r>
          </a:p>
          <a:p>
            <a:pPr fontAlgn="t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9722"/>
              </p:ext>
            </p:extLst>
          </p:nvPr>
        </p:nvGraphicFramePr>
        <p:xfrm>
          <a:off x="219455" y="1920240"/>
          <a:ext cx="11777472" cy="4784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024">
                  <a:extLst>
                    <a:ext uri="{9D8B030D-6E8A-4147-A177-3AD203B41FA5}">
                      <a16:colId xmlns:a16="http://schemas.microsoft.com/office/drawing/2014/main" val="1235872978"/>
                    </a:ext>
                  </a:extLst>
                </a:gridCol>
                <a:gridCol w="2704250">
                  <a:extLst>
                    <a:ext uri="{9D8B030D-6E8A-4147-A177-3AD203B41FA5}">
                      <a16:colId xmlns:a16="http://schemas.microsoft.com/office/drawing/2014/main" val="898221617"/>
                    </a:ext>
                  </a:extLst>
                </a:gridCol>
                <a:gridCol w="2946700">
                  <a:extLst>
                    <a:ext uri="{9D8B030D-6E8A-4147-A177-3AD203B41FA5}">
                      <a16:colId xmlns:a16="http://schemas.microsoft.com/office/drawing/2014/main" val="3844239845"/>
                    </a:ext>
                  </a:extLst>
                </a:gridCol>
                <a:gridCol w="2307004">
                  <a:extLst>
                    <a:ext uri="{9D8B030D-6E8A-4147-A177-3AD203B41FA5}">
                      <a16:colId xmlns:a16="http://schemas.microsoft.com/office/drawing/2014/main" val="797805273"/>
                    </a:ext>
                  </a:extLst>
                </a:gridCol>
                <a:gridCol w="2355494">
                  <a:extLst>
                    <a:ext uri="{9D8B030D-6E8A-4147-A177-3AD203B41FA5}">
                      <a16:colId xmlns:a16="http://schemas.microsoft.com/office/drawing/2014/main" val="2203829534"/>
                    </a:ext>
                  </a:extLst>
                </a:gridCol>
              </a:tblGrid>
              <a:tr h="8288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Cinematography </a:t>
                      </a:r>
                      <a:r>
                        <a:rPr lang="en-GB" sz="1100" dirty="0"/>
                        <a:t>(including</a:t>
                      </a:r>
                      <a:r>
                        <a:rPr lang="en-GB" sz="1100" baseline="0" dirty="0"/>
                        <a:t> lighting)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mise</a:t>
                      </a:r>
                      <a:r>
                        <a:rPr lang="en-GB" dirty="0"/>
                        <a:t>-</a:t>
                      </a:r>
                      <a:r>
                        <a:rPr lang="en-GB" dirty="0" err="1"/>
                        <a:t>en</a:t>
                      </a:r>
                      <a:r>
                        <a:rPr lang="en-GB" dirty="0"/>
                        <a:t>-scène</a:t>
                      </a:r>
                    </a:p>
                    <a:p>
                      <a:pPr algn="ctr"/>
                      <a:r>
                        <a:rPr lang="en-GB" sz="1000" dirty="0"/>
                        <a:t>Performance, setting,</a:t>
                      </a:r>
                      <a:r>
                        <a:rPr lang="en-GB" sz="1000" baseline="0" dirty="0"/>
                        <a:t> costume, make-up, props 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editing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25708"/>
                  </a:ext>
                </a:extLst>
              </a:tr>
              <a:tr h="1808400">
                <a:tc>
                  <a:txBody>
                    <a:bodyPr/>
                    <a:lstStyle/>
                    <a:p>
                      <a:r>
                        <a:rPr lang="en-GB" sz="1400" dirty="0"/>
                        <a:t>How will</a:t>
                      </a:r>
                      <a:r>
                        <a:rPr lang="en-GB" sz="1400" baseline="0" dirty="0"/>
                        <a:t> you create </a:t>
                      </a:r>
                      <a:r>
                        <a:rPr lang="en-GB" sz="1400" dirty="0"/>
                        <a:t>genre through the use of film form?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599270"/>
                  </a:ext>
                </a:extLst>
              </a:tr>
              <a:tr h="2147475">
                <a:tc>
                  <a:txBody>
                    <a:bodyPr/>
                    <a:lstStyle/>
                    <a:p>
                      <a:r>
                        <a:rPr lang="en-GB" sz="1400" dirty="0"/>
                        <a:t>How</a:t>
                      </a:r>
                      <a:r>
                        <a:rPr lang="en-GB" sz="1400" baseline="0" dirty="0"/>
                        <a:t> will you create</a:t>
                      </a:r>
                      <a:r>
                        <a:rPr lang="en-GB" sz="1400" dirty="0"/>
                        <a:t> tension and suspense?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128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73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Throughout their course of study, learners are encouraged to keep a portfolio, which could be in electronic form such as a blog, consisting of:</a:t>
            </a:r>
          </a:p>
          <a:p>
            <a:pPr marL="0" indent="0">
              <a:buNone/>
            </a:pPr>
            <a:r>
              <a:rPr lang="en-GB" dirty="0"/>
              <a:t>• examples of genre films and their conventions which could inform their production work </a:t>
            </a:r>
          </a:p>
          <a:p>
            <a:pPr marL="0" indent="0">
              <a:buNone/>
            </a:pPr>
            <a:r>
              <a:rPr lang="en-GB" dirty="0"/>
              <a:t>• examples of cinematography, </a:t>
            </a:r>
            <a:r>
              <a:rPr lang="en-GB" dirty="0" err="1"/>
              <a:t>mise</a:t>
            </a:r>
            <a:r>
              <a:rPr lang="en-GB" dirty="0"/>
              <a:t>-</a:t>
            </a:r>
            <a:r>
              <a:rPr lang="en-GB" dirty="0" err="1"/>
              <a:t>en</a:t>
            </a:r>
            <a:r>
              <a:rPr lang="en-GB" dirty="0"/>
              <a:t>-scène, editing and sound which could inform their production</a:t>
            </a:r>
          </a:p>
          <a:p>
            <a:r>
              <a:rPr lang="en-GB" dirty="0"/>
              <a:t>character(s) and narrative ideas for their genre-based extract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715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Mood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956816"/>
            <a:ext cx="10893552" cy="4261869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Thinking about horror films you have already seen:</a:t>
            </a:r>
          </a:p>
          <a:p>
            <a:pPr marL="0" indent="0">
              <a:buNone/>
            </a:pPr>
            <a:r>
              <a:rPr lang="en-GB" dirty="0"/>
              <a:t>Find a collection of images (google images) which demonstrate the generic conventions of the horror film genre. Then add them to the following slide.</a:t>
            </a:r>
          </a:p>
          <a:p>
            <a:r>
              <a:rPr lang="en-GB" dirty="0"/>
              <a:t>3 x Props</a:t>
            </a:r>
          </a:p>
          <a:p>
            <a:r>
              <a:rPr lang="en-GB" dirty="0"/>
              <a:t>3x Characters</a:t>
            </a:r>
          </a:p>
          <a:p>
            <a:r>
              <a:rPr lang="en-GB" dirty="0"/>
              <a:t>3x generic costumes</a:t>
            </a:r>
          </a:p>
          <a:p>
            <a:r>
              <a:rPr lang="en-GB" dirty="0"/>
              <a:t>3x lighting examples</a:t>
            </a:r>
          </a:p>
          <a:p>
            <a:r>
              <a:rPr lang="en-GB" dirty="0"/>
              <a:t>3 x locations</a:t>
            </a:r>
          </a:p>
          <a:p>
            <a:r>
              <a:rPr lang="en-GB" dirty="0"/>
              <a:t>3x camera framing/angles</a:t>
            </a:r>
          </a:p>
          <a:p>
            <a:r>
              <a:rPr lang="en-GB" dirty="0"/>
              <a:t>3x images of horror iconography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1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D33D8-E2F6-9B40-9A9A-C5DBCB13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064" y="0"/>
            <a:ext cx="8610600" cy="1293028"/>
          </a:xfrm>
        </p:spPr>
        <p:txBody>
          <a:bodyPr/>
          <a:lstStyle/>
          <a:p>
            <a:r>
              <a:rPr lang="en-GB" dirty="0"/>
              <a:t>Genre </a:t>
            </a:r>
            <a:r>
              <a:rPr lang="en-GB" dirty="0" err="1"/>
              <a:t>moodboard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D0DBB-A8E9-C0ED-4219-EF39CCD29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Complete genre </a:t>
            </a:r>
            <a:r>
              <a:rPr lang="en-GB" dirty="0" err="1"/>
              <a:t>moodboard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967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6184" y="270597"/>
            <a:ext cx="8610600" cy="1293028"/>
          </a:xfrm>
        </p:spPr>
        <p:txBody>
          <a:bodyPr>
            <a:normAutofit/>
          </a:bodyPr>
          <a:lstStyle/>
          <a:p>
            <a:r>
              <a:rPr lang="en-GB" dirty="0"/>
              <a:t>Film Example 1</a:t>
            </a:r>
            <a:br>
              <a:rPr lang="en-GB" dirty="0"/>
            </a:br>
            <a:r>
              <a:rPr lang="en-GB" sz="1400" dirty="0"/>
              <a:t>How is the genre created through the use of film form?</a:t>
            </a:r>
            <a:br>
              <a:rPr lang="en-GB" sz="1400" dirty="0"/>
            </a:br>
            <a:r>
              <a:rPr lang="en-GB" sz="1400" dirty="0"/>
              <a:t>How is tension and suspense created?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711750"/>
              </p:ext>
            </p:extLst>
          </p:nvPr>
        </p:nvGraphicFramePr>
        <p:xfrm>
          <a:off x="219456" y="1453897"/>
          <a:ext cx="11576300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38">
                  <a:extLst>
                    <a:ext uri="{9D8B030D-6E8A-4147-A177-3AD203B41FA5}">
                      <a16:colId xmlns:a16="http://schemas.microsoft.com/office/drawing/2014/main" val="1235872978"/>
                    </a:ext>
                  </a:extLst>
                </a:gridCol>
                <a:gridCol w="2569464">
                  <a:extLst>
                    <a:ext uri="{9D8B030D-6E8A-4147-A177-3AD203B41FA5}">
                      <a16:colId xmlns:a16="http://schemas.microsoft.com/office/drawing/2014/main" val="898221617"/>
                    </a:ext>
                  </a:extLst>
                </a:gridCol>
                <a:gridCol w="2734056">
                  <a:extLst>
                    <a:ext uri="{9D8B030D-6E8A-4147-A177-3AD203B41FA5}">
                      <a16:colId xmlns:a16="http://schemas.microsoft.com/office/drawing/2014/main" val="3844239845"/>
                    </a:ext>
                  </a:extLst>
                </a:gridCol>
                <a:gridCol w="2494482">
                  <a:extLst>
                    <a:ext uri="{9D8B030D-6E8A-4147-A177-3AD203B41FA5}">
                      <a16:colId xmlns:a16="http://schemas.microsoft.com/office/drawing/2014/main" val="797805273"/>
                    </a:ext>
                  </a:extLst>
                </a:gridCol>
                <a:gridCol w="2315260">
                  <a:extLst>
                    <a:ext uri="{9D8B030D-6E8A-4147-A177-3AD203B41FA5}">
                      <a16:colId xmlns:a16="http://schemas.microsoft.com/office/drawing/2014/main" val="2203829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Cinematography </a:t>
                      </a:r>
                      <a:r>
                        <a:rPr lang="en-GB" sz="1100" dirty="0"/>
                        <a:t>(including</a:t>
                      </a:r>
                      <a:r>
                        <a:rPr lang="en-GB" sz="1100" baseline="0" dirty="0"/>
                        <a:t> lighting)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mise</a:t>
                      </a:r>
                      <a:r>
                        <a:rPr lang="en-GB" dirty="0"/>
                        <a:t>-</a:t>
                      </a:r>
                      <a:r>
                        <a:rPr lang="en-GB" dirty="0" err="1"/>
                        <a:t>en</a:t>
                      </a:r>
                      <a:r>
                        <a:rPr lang="en-GB" dirty="0"/>
                        <a:t>-scène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editing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25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How is the genre created through the use of film form?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599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How is tension and suspense created?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12801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791015"/>
              </p:ext>
            </p:extLst>
          </p:nvPr>
        </p:nvGraphicFramePr>
        <p:xfrm>
          <a:off x="219456" y="6119113"/>
          <a:ext cx="1153972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9728">
                  <a:extLst>
                    <a:ext uri="{9D8B030D-6E8A-4147-A177-3AD203B41FA5}">
                      <a16:colId xmlns:a16="http://schemas.microsoft.com/office/drawing/2014/main" val="1704089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Film title and director . . . 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38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44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59608" y="186121"/>
            <a:ext cx="8610600" cy="1293028"/>
          </a:xfrm>
        </p:spPr>
        <p:txBody>
          <a:bodyPr>
            <a:normAutofit/>
          </a:bodyPr>
          <a:lstStyle/>
          <a:p>
            <a:r>
              <a:rPr lang="en-GB" dirty="0"/>
              <a:t>Film Example 2</a:t>
            </a:r>
            <a:br>
              <a:rPr lang="en-GB" dirty="0"/>
            </a:br>
            <a:r>
              <a:rPr lang="en-GB" sz="1400" dirty="0"/>
              <a:t>How is the genre created through the use of film form?</a:t>
            </a:r>
            <a:br>
              <a:rPr lang="en-GB" sz="1400" dirty="0"/>
            </a:br>
            <a:r>
              <a:rPr lang="en-GB" sz="1400" dirty="0"/>
              <a:t>How is tension and suspense created? 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0421082"/>
              </p:ext>
            </p:extLst>
          </p:nvPr>
        </p:nvGraphicFramePr>
        <p:xfrm>
          <a:off x="146306" y="1307592"/>
          <a:ext cx="11868910" cy="4727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257">
                  <a:extLst>
                    <a:ext uri="{9D8B030D-6E8A-4147-A177-3AD203B41FA5}">
                      <a16:colId xmlns:a16="http://schemas.microsoft.com/office/drawing/2014/main" val="1235872978"/>
                    </a:ext>
                  </a:extLst>
                </a:gridCol>
                <a:gridCol w="2626273">
                  <a:extLst>
                    <a:ext uri="{9D8B030D-6E8A-4147-A177-3AD203B41FA5}">
                      <a16:colId xmlns:a16="http://schemas.microsoft.com/office/drawing/2014/main" val="898221617"/>
                    </a:ext>
                  </a:extLst>
                </a:gridCol>
                <a:gridCol w="2589413">
                  <a:extLst>
                    <a:ext uri="{9D8B030D-6E8A-4147-A177-3AD203B41FA5}">
                      <a16:colId xmlns:a16="http://schemas.microsoft.com/office/drawing/2014/main" val="3844239845"/>
                    </a:ext>
                  </a:extLst>
                </a:gridCol>
                <a:gridCol w="2768185">
                  <a:extLst>
                    <a:ext uri="{9D8B030D-6E8A-4147-A177-3AD203B41FA5}">
                      <a16:colId xmlns:a16="http://schemas.microsoft.com/office/drawing/2014/main" val="797805273"/>
                    </a:ext>
                  </a:extLst>
                </a:gridCol>
                <a:gridCol w="2373782">
                  <a:extLst>
                    <a:ext uri="{9D8B030D-6E8A-4147-A177-3AD203B41FA5}">
                      <a16:colId xmlns:a16="http://schemas.microsoft.com/office/drawing/2014/main" val="2203829534"/>
                    </a:ext>
                  </a:extLst>
                </a:gridCol>
              </a:tblGrid>
              <a:tr h="6753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Cinematography </a:t>
                      </a:r>
                      <a:r>
                        <a:rPr lang="en-GB" sz="1100" dirty="0"/>
                        <a:t>(including</a:t>
                      </a:r>
                      <a:r>
                        <a:rPr lang="en-GB" sz="1100" baseline="0" dirty="0"/>
                        <a:t> lighting)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mise</a:t>
                      </a:r>
                      <a:r>
                        <a:rPr lang="en-GB" dirty="0"/>
                        <a:t>-</a:t>
                      </a:r>
                      <a:r>
                        <a:rPr lang="en-GB" dirty="0" err="1"/>
                        <a:t>en</a:t>
                      </a:r>
                      <a:r>
                        <a:rPr lang="en-GB" dirty="0"/>
                        <a:t>-scène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editing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25708"/>
                  </a:ext>
                </a:extLst>
              </a:tr>
              <a:tr h="1852388">
                <a:tc>
                  <a:txBody>
                    <a:bodyPr/>
                    <a:lstStyle/>
                    <a:p>
                      <a:r>
                        <a:rPr lang="en-GB" sz="1400" dirty="0"/>
                        <a:t>How is the genre created through the use of film form?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599270"/>
                  </a:ext>
                </a:extLst>
              </a:tr>
              <a:tr h="2199710">
                <a:tc>
                  <a:txBody>
                    <a:bodyPr/>
                    <a:lstStyle/>
                    <a:p>
                      <a:r>
                        <a:rPr lang="en-GB" sz="1400" dirty="0"/>
                        <a:t>How is tension and suspense created?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12801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40842"/>
              </p:ext>
            </p:extLst>
          </p:nvPr>
        </p:nvGraphicFramePr>
        <p:xfrm>
          <a:off x="176784" y="6100825"/>
          <a:ext cx="1183843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38432">
                  <a:extLst>
                    <a:ext uri="{9D8B030D-6E8A-4147-A177-3AD203B41FA5}">
                      <a16:colId xmlns:a16="http://schemas.microsoft.com/office/drawing/2014/main" val="1704089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Film title and director . . . 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38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626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106005"/>
            <a:ext cx="8610600" cy="1293028"/>
          </a:xfrm>
        </p:spPr>
        <p:txBody>
          <a:bodyPr>
            <a:normAutofit/>
          </a:bodyPr>
          <a:lstStyle/>
          <a:p>
            <a:r>
              <a:rPr lang="en-GB" dirty="0"/>
              <a:t>Film Example 3</a:t>
            </a:r>
            <a:br>
              <a:rPr lang="en-GB" dirty="0"/>
            </a:br>
            <a:r>
              <a:rPr lang="en-GB" sz="1400" dirty="0"/>
              <a:t>How is the genre created through the use of film form?</a:t>
            </a:r>
            <a:br>
              <a:rPr lang="en-GB" sz="1400" dirty="0"/>
            </a:br>
            <a:r>
              <a:rPr lang="en-GB" sz="1400" dirty="0"/>
              <a:t>How is tension and suspense created? 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932843"/>
              </p:ext>
            </p:extLst>
          </p:nvPr>
        </p:nvGraphicFramePr>
        <p:xfrm>
          <a:off x="155450" y="1261872"/>
          <a:ext cx="1177747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462">
                  <a:extLst>
                    <a:ext uri="{9D8B030D-6E8A-4147-A177-3AD203B41FA5}">
                      <a16:colId xmlns:a16="http://schemas.microsoft.com/office/drawing/2014/main" val="1235872978"/>
                    </a:ext>
                  </a:extLst>
                </a:gridCol>
                <a:gridCol w="2807208">
                  <a:extLst>
                    <a:ext uri="{9D8B030D-6E8A-4147-A177-3AD203B41FA5}">
                      <a16:colId xmlns:a16="http://schemas.microsoft.com/office/drawing/2014/main" val="898221617"/>
                    </a:ext>
                  </a:extLst>
                </a:gridCol>
                <a:gridCol w="2832812">
                  <a:extLst>
                    <a:ext uri="{9D8B030D-6E8A-4147-A177-3AD203B41FA5}">
                      <a16:colId xmlns:a16="http://schemas.microsoft.com/office/drawing/2014/main" val="3844239845"/>
                    </a:ext>
                  </a:extLst>
                </a:gridCol>
                <a:gridCol w="2355494">
                  <a:extLst>
                    <a:ext uri="{9D8B030D-6E8A-4147-A177-3AD203B41FA5}">
                      <a16:colId xmlns:a16="http://schemas.microsoft.com/office/drawing/2014/main" val="797805273"/>
                    </a:ext>
                  </a:extLst>
                </a:gridCol>
                <a:gridCol w="2355494">
                  <a:extLst>
                    <a:ext uri="{9D8B030D-6E8A-4147-A177-3AD203B41FA5}">
                      <a16:colId xmlns:a16="http://schemas.microsoft.com/office/drawing/2014/main" val="2203829534"/>
                    </a:ext>
                  </a:extLst>
                </a:gridCol>
              </a:tblGrid>
              <a:tr h="67926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Cinematography </a:t>
                      </a:r>
                      <a:r>
                        <a:rPr lang="en-GB" sz="1100" dirty="0"/>
                        <a:t>(including</a:t>
                      </a:r>
                      <a:r>
                        <a:rPr lang="en-GB" sz="1100" baseline="0" dirty="0"/>
                        <a:t> lighting)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mise</a:t>
                      </a:r>
                      <a:r>
                        <a:rPr lang="en-GB" dirty="0"/>
                        <a:t>-</a:t>
                      </a:r>
                      <a:r>
                        <a:rPr lang="en-GB" dirty="0" err="1"/>
                        <a:t>en</a:t>
                      </a:r>
                      <a:r>
                        <a:rPr lang="en-GB" dirty="0"/>
                        <a:t>-scène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editing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25708"/>
                  </a:ext>
                </a:extLst>
              </a:tr>
              <a:tr h="1863137">
                <a:tc>
                  <a:txBody>
                    <a:bodyPr/>
                    <a:lstStyle/>
                    <a:p>
                      <a:r>
                        <a:rPr lang="en-GB" sz="1400" dirty="0"/>
                        <a:t>How is the genre created through the use of film form?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599270"/>
                  </a:ext>
                </a:extLst>
              </a:tr>
              <a:tr h="2212475">
                <a:tc>
                  <a:txBody>
                    <a:bodyPr/>
                    <a:lstStyle/>
                    <a:p>
                      <a:r>
                        <a:rPr lang="en-GB" sz="1400" dirty="0"/>
                        <a:t>How is tension and suspense created?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12801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4878"/>
              </p:ext>
            </p:extLst>
          </p:nvPr>
        </p:nvGraphicFramePr>
        <p:xfrm>
          <a:off x="155450" y="6083172"/>
          <a:ext cx="1177747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7470">
                  <a:extLst>
                    <a:ext uri="{9D8B030D-6E8A-4147-A177-3AD203B41FA5}">
                      <a16:colId xmlns:a16="http://schemas.microsoft.com/office/drawing/2014/main" val="1704089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Film title and director . . . 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138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04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475487"/>
            <a:ext cx="8610600" cy="1293028"/>
          </a:xfrm>
        </p:spPr>
        <p:txBody>
          <a:bodyPr>
            <a:normAutofit fontScale="90000"/>
          </a:bodyPr>
          <a:lstStyle/>
          <a:p>
            <a:r>
              <a:rPr lang="en-GB" dirty="0"/>
              <a:t>character(s) and narrative ideas for your genre-based extract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76" y="1768515"/>
            <a:ext cx="5209032" cy="464330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sz="1800" dirty="0"/>
              <a:t>Who are your main characters?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What is your narrative idea?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EF64F9-B2B1-D902-1093-AD23FF330FBA}"/>
              </a:ext>
            </a:extLst>
          </p:cNvPr>
          <p:cNvSpPr txBox="1"/>
          <p:nvPr/>
        </p:nvSpPr>
        <p:spPr>
          <a:xfrm>
            <a:off x="6309360" y="1805090"/>
            <a:ext cx="5111496" cy="452431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How have they been influenced by the research you have done and films you have watched? </a:t>
            </a: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63295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 your narrative: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78174"/>
              </p:ext>
            </p:extLst>
          </p:nvPr>
        </p:nvGraphicFramePr>
        <p:xfrm>
          <a:off x="535708" y="2057401"/>
          <a:ext cx="10970492" cy="4131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0037">
                  <a:extLst>
                    <a:ext uri="{9D8B030D-6E8A-4147-A177-3AD203B41FA5}">
                      <a16:colId xmlns:a16="http://schemas.microsoft.com/office/drawing/2014/main" val="1658859440"/>
                    </a:ext>
                  </a:extLst>
                </a:gridCol>
                <a:gridCol w="7100455">
                  <a:extLst>
                    <a:ext uri="{9D8B030D-6E8A-4147-A177-3AD203B41FA5}">
                      <a16:colId xmlns:a16="http://schemas.microsoft.com/office/drawing/2014/main" val="212666540"/>
                    </a:ext>
                  </a:extLst>
                </a:gridCol>
              </a:tblGrid>
              <a:tr h="406998">
                <a:tc>
                  <a:txBody>
                    <a:bodyPr/>
                    <a:lstStyle/>
                    <a:p>
                      <a:pPr marL="114300" indent="0">
                        <a:buFont typeface="+mj-lt"/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Please</a:t>
                      </a:r>
                      <a:r>
                        <a:rPr lang="en-GB" baseline="0" dirty="0" smtClean="0"/>
                        <a:t> develop the plot of your film below: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869760"/>
                  </a:ext>
                </a:extLst>
              </a:tr>
              <a:tr h="702490">
                <a:tc>
                  <a:txBody>
                    <a:bodyPr/>
                    <a:lstStyle/>
                    <a:p>
                      <a:pPr marL="1143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dirty="0" smtClean="0"/>
                        <a:t>A state of equilibrium</a:t>
                      </a:r>
                    </a:p>
                    <a:p>
                      <a:pPr marL="571500" indent="-457200">
                        <a:buFont typeface="+mj-lt"/>
                        <a:buAutoNum type="arabicPeriod"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67360"/>
                  </a:ext>
                </a:extLst>
              </a:tr>
              <a:tr h="702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 disruption of the equilibrium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358152"/>
                  </a:ext>
                </a:extLst>
              </a:tr>
              <a:tr h="702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 recognition of the disruption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44407"/>
                  </a:ext>
                </a:extLst>
              </a:tr>
              <a:tr h="702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Attempt to repair the disruption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763998"/>
                  </a:ext>
                </a:extLst>
              </a:tr>
              <a:tr h="702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Restatement of the (new) equilibrium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55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376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96CC85-5758-41C0-8EFD-737AFB691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10EE66-8707-456F-8F2E-091D581CB030}">
  <ds:schemaRefs>
    <ds:schemaRef ds:uri="http://purl.org/dc/dcmitype/"/>
    <ds:schemaRef ds:uri="16c05727-aa75-4e4a-9b5f-8a80a1165891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1af3243-3dd4-4a8d-8c0d-dd76da1f02a5"/>
    <ds:schemaRef ds:uri="http://www.w3.org/XML/1998/namespace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0</TotalTime>
  <Words>450</Words>
  <Application>Microsoft Office PowerPoint</Application>
  <PresentationFormat>Widescreen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Vapor Trail</vt:lpstr>
      <vt:lpstr>GCSE FILM STUDIES</vt:lpstr>
      <vt:lpstr>Research </vt:lpstr>
      <vt:lpstr>Mood board</vt:lpstr>
      <vt:lpstr>Genre moodboard</vt:lpstr>
      <vt:lpstr>Film Example 1 How is the genre created through the use of film form? How is tension and suspense created? </vt:lpstr>
      <vt:lpstr>Film Example 2 How is the genre created through the use of film form? How is tension and suspense created? </vt:lpstr>
      <vt:lpstr>Film Example 3 How is the genre created through the use of film form? How is tension and suspense created? </vt:lpstr>
      <vt:lpstr>character(s) and narrative ideas for your genre-based extract </vt:lpstr>
      <vt:lpstr>Develop your narrative:</vt:lpstr>
      <vt:lpstr>The development of your film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2020-09-03T13:40:23Z</dcterms:created>
  <dcterms:modified xsi:type="dcterms:W3CDTF">2022-11-24T15:34:59Z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