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17"/>
  </p:notesMasterIdLst>
  <p:sldIdLst>
    <p:sldId id="256" r:id="rId5"/>
    <p:sldId id="260" r:id="rId6"/>
    <p:sldId id="276" r:id="rId7"/>
    <p:sldId id="273" r:id="rId8"/>
    <p:sldId id="257" r:id="rId9"/>
    <p:sldId id="271" r:id="rId10"/>
    <p:sldId id="272" r:id="rId11"/>
    <p:sldId id="269" r:id="rId12"/>
    <p:sldId id="266" r:id="rId13"/>
    <p:sldId id="270" r:id="rId14"/>
    <p:sldId id="267" r:id="rId15"/>
    <p:sldId id="27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81673" autoAdjust="0"/>
  </p:normalViewPr>
  <p:slideViewPr>
    <p:cSldViewPr snapToGrid="0">
      <p:cViewPr varScale="1">
        <p:scale>
          <a:sx n="76" d="100"/>
          <a:sy n="76" d="100"/>
        </p:scale>
        <p:origin x="327" y="5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93662E-F608-40BB-8AB0-B75C90A39A4A}" type="datetimeFigureOut">
              <a:rPr lang="en-GB" smtClean="0"/>
              <a:t>02/12/2020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DF2116-D309-4CB3-8B2A-056A319908FB}" type="slidenum">
              <a:rPr lang="en-GB" smtClean="0"/>
              <a:t>‹#›</a:t>
            </a:fld>
            <a:endParaRPr lang="en-GB"/>
          </a:p>
        </p:txBody>
      </p:sp>
    </p:spTree>
    <p:extLst>
      <p:ext uri="{BB962C8B-B14F-4D97-AF65-F5344CB8AC3E}">
        <p14:creationId xmlns:p14="http://schemas.microsoft.com/office/powerpoint/2010/main" val="25578954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Should take approx.</a:t>
            </a:r>
            <a:r>
              <a:rPr lang="en-GB" baseline="0" dirty="0"/>
              <a:t> 1 hour.</a:t>
            </a:r>
            <a:endParaRPr lang="en-GB" dirty="0"/>
          </a:p>
        </p:txBody>
      </p:sp>
      <p:sp>
        <p:nvSpPr>
          <p:cNvPr id="4" name="Slide Number Placeholder 3"/>
          <p:cNvSpPr>
            <a:spLocks noGrp="1"/>
          </p:cNvSpPr>
          <p:nvPr>
            <p:ph type="sldNum" sz="quarter" idx="10"/>
          </p:nvPr>
        </p:nvSpPr>
        <p:spPr/>
        <p:txBody>
          <a:bodyPr/>
          <a:lstStyle/>
          <a:p>
            <a:fld id="{8FDF2116-D309-4CB3-8B2A-056A319908FB}" type="slidenum">
              <a:rPr lang="en-GB" smtClean="0"/>
              <a:t>9</a:t>
            </a:fld>
            <a:endParaRPr lang="en-GB"/>
          </a:p>
        </p:txBody>
      </p:sp>
    </p:spTree>
    <p:extLst>
      <p:ext uri="{BB962C8B-B14F-4D97-AF65-F5344CB8AC3E}">
        <p14:creationId xmlns:p14="http://schemas.microsoft.com/office/powerpoint/2010/main" val="25565441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FDF2116-D309-4CB3-8B2A-056A319908FB}" type="slidenum">
              <a:rPr lang="en-GB" smtClean="0"/>
              <a:t>11</a:t>
            </a:fld>
            <a:endParaRPr lang="en-GB"/>
          </a:p>
        </p:txBody>
      </p:sp>
    </p:spTree>
    <p:extLst>
      <p:ext uri="{BB962C8B-B14F-4D97-AF65-F5344CB8AC3E}">
        <p14:creationId xmlns:p14="http://schemas.microsoft.com/office/powerpoint/2010/main" val="1949099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FE72EF8-76F6-45B9-9D55-EEA68131FBBB}" type="datetimeFigureOut">
              <a:rPr lang="en-GB" smtClean="0"/>
              <a:t>02/12/2020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7DB11F-EBBC-47BC-AA3F-C81A6414BBA9}" type="slidenum">
              <a:rPr lang="en-GB" smtClean="0"/>
              <a:t>‹#›</a:t>
            </a:fld>
            <a:endParaRPr lang="en-GB"/>
          </a:p>
        </p:txBody>
      </p:sp>
    </p:spTree>
    <p:extLst>
      <p:ext uri="{BB962C8B-B14F-4D97-AF65-F5344CB8AC3E}">
        <p14:creationId xmlns:p14="http://schemas.microsoft.com/office/powerpoint/2010/main" val="676567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E72EF8-76F6-45B9-9D55-EEA68131FBBB}" type="datetimeFigureOut">
              <a:rPr lang="en-GB" smtClean="0"/>
              <a:t>02/12/2020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A7DB11F-EBBC-47BC-AA3F-C81A6414BBA9}" type="slidenum">
              <a:rPr lang="en-GB" smtClean="0"/>
              <a:t>‹#›</a:t>
            </a:fld>
            <a:endParaRPr lang="en-GB"/>
          </a:p>
        </p:txBody>
      </p:sp>
    </p:spTree>
    <p:extLst>
      <p:ext uri="{BB962C8B-B14F-4D97-AF65-F5344CB8AC3E}">
        <p14:creationId xmlns:p14="http://schemas.microsoft.com/office/powerpoint/2010/main" val="666446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FFE72EF8-76F6-45B9-9D55-EEA68131FBBB}" type="datetimeFigureOut">
              <a:rPr lang="en-GB" smtClean="0"/>
              <a:t>02/12/2020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7DB11F-EBBC-47BC-AA3F-C81A6414BBA9}" type="slidenum">
              <a:rPr lang="en-GB" smtClean="0"/>
              <a:t>‹#›</a:t>
            </a:fld>
            <a:endParaRPr lang="en-GB"/>
          </a:p>
        </p:txBody>
      </p:sp>
    </p:spTree>
    <p:extLst>
      <p:ext uri="{BB962C8B-B14F-4D97-AF65-F5344CB8AC3E}">
        <p14:creationId xmlns:p14="http://schemas.microsoft.com/office/powerpoint/2010/main" val="3957959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FFE72EF8-76F6-45B9-9D55-EEA68131FBBB}" type="datetimeFigureOut">
              <a:rPr lang="en-GB" smtClean="0"/>
              <a:t>02/12/2020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A7DB11F-EBBC-47BC-AA3F-C81A6414BBA9}" type="slidenum">
              <a:rPr lang="en-GB" smtClean="0"/>
              <a:t>‹#›</a:t>
            </a:fld>
            <a:endParaRPr lang="en-GB"/>
          </a:p>
        </p:txBody>
      </p:sp>
    </p:spTree>
    <p:extLst>
      <p:ext uri="{BB962C8B-B14F-4D97-AF65-F5344CB8AC3E}">
        <p14:creationId xmlns:p14="http://schemas.microsoft.com/office/powerpoint/2010/main" val="40529742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E72EF8-76F6-45B9-9D55-EEA68131FBBB}" type="datetimeFigureOut">
              <a:rPr lang="en-GB" smtClean="0"/>
              <a:t>02/12/2020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7DB11F-EBBC-47BC-AA3F-C81A6414BBA9}" type="slidenum">
              <a:rPr lang="en-GB" smtClean="0"/>
              <a:t>‹#›</a:t>
            </a:fld>
            <a:endParaRPr lang="en-GB"/>
          </a:p>
        </p:txBody>
      </p:sp>
    </p:spTree>
    <p:extLst>
      <p:ext uri="{BB962C8B-B14F-4D97-AF65-F5344CB8AC3E}">
        <p14:creationId xmlns:p14="http://schemas.microsoft.com/office/powerpoint/2010/main" val="40460085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E72EF8-76F6-45B9-9D55-EEA68131FBBB}" type="datetimeFigureOut">
              <a:rPr lang="en-GB" smtClean="0"/>
              <a:t>02/12/2020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7DB11F-EBBC-47BC-AA3F-C81A6414BBA9}" type="slidenum">
              <a:rPr lang="en-GB" smtClean="0"/>
              <a:t>‹#›</a:t>
            </a:fld>
            <a:endParaRPr lang="en-GB"/>
          </a:p>
        </p:txBody>
      </p:sp>
    </p:spTree>
    <p:extLst>
      <p:ext uri="{BB962C8B-B14F-4D97-AF65-F5344CB8AC3E}">
        <p14:creationId xmlns:p14="http://schemas.microsoft.com/office/powerpoint/2010/main" val="3271619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E72EF8-76F6-45B9-9D55-EEA68131FBBB}" type="datetimeFigureOut">
              <a:rPr lang="en-GB" smtClean="0"/>
              <a:t>02/12/2020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7DB11F-EBBC-47BC-AA3F-C81A6414BBA9}" type="slidenum">
              <a:rPr lang="en-GB" smtClean="0"/>
              <a:t>‹#›</a:t>
            </a:fld>
            <a:endParaRPr lang="en-GB"/>
          </a:p>
        </p:txBody>
      </p:sp>
    </p:spTree>
    <p:extLst>
      <p:ext uri="{BB962C8B-B14F-4D97-AF65-F5344CB8AC3E}">
        <p14:creationId xmlns:p14="http://schemas.microsoft.com/office/powerpoint/2010/main" val="1750912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dirty="0"/>
              <a:t>Click to edit Master title style</a:t>
            </a:r>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E72EF8-76F6-45B9-9D55-EEA68131FBBB}" type="datetimeFigureOut">
              <a:rPr lang="en-GB" smtClean="0"/>
              <a:t>02/12/2020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7DB11F-EBBC-47BC-AA3F-C81A6414BBA9}" type="slidenum">
              <a:rPr lang="en-GB" smtClean="0"/>
              <a:t>‹#›</a:t>
            </a:fld>
            <a:endParaRPr lang="en-GB"/>
          </a:p>
        </p:txBody>
      </p:sp>
    </p:spTree>
    <p:extLst>
      <p:ext uri="{BB962C8B-B14F-4D97-AF65-F5344CB8AC3E}">
        <p14:creationId xmlns:p14="http://schemas.microsoft.com/office/powerpoint/2010/main" val="964198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FE72EF8-76F6-45B9-9D55-EEA68131FBBB}" type="datetimeFigureOut">
              <a:rPr lang="en-GB" smtClean="0"/>
              <a:t>02/12/2020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A7DB11F-EBBC-47BC-AA3F-C81A6414BBA9}" type="slidenum">
              <a:rPr lang="en-GB" smtClean="0"/>
              <a:t>‹#›</a:t>
            </a:fld>
            <a:endParaRPr lang="en-GB"/>
          </a:p>
        </p:txBody>
      </p:sp>
    </p:spTree>
    <p:extLst>
      <p:ext uri="{BB962C8B-B14F-4D97-AF65-F5344CB8AC3E}">
        <p14:creationId xmlns:p14="http://schemas.microsoft.com/office/powerpoint/2010/main" val="3757744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FE72EF8-76F6-45B9-9D55-EEA68131FBBB}" type="datetimeFigureOut">
              <a:rPr lang="en-GB" smtClean="0"/>
              <a:t>02/12/2020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A7DB11F-EBBC-47BC-AA3F-C81A6414BBA9}" type="slidenum">
              <a:rPr lang="en-GB" smtClean="0"/>
              <a:t>‹#›</a:t>
            </a:fld>
            <a:endParaRPr lang="en-GB"/>
          </a:p>
        </p:txBody>
      </p:sp>
    </p:spTree>
    <p:extLst>
      <p:ext uri="{BB962C8B-B14F-4D97-AF65-F5344CB8AC3E}">
        <p14:creationId xmlns:p14="http://schemas.microsoft.com/office/powerpoint/2010/main" val="4136748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FE72EF8-76F6-45B9-9D55-EEA68131FBBB}" type="datetimeFigureOut">
              <a:rPr lang="en-GB" smtClean="0"/>
              <a:t>02/12/2020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A7DB11F-EBBC-47BC-AA3F-C81A6414BBA9}" type="slidenum">
              <a:rPr lang="en-GB" smtClean="0"/>
              <a:t>‹#›</a:t>
            </a:fld>
            <a:endParaRPr lang="en-GB"/>
          </a:p>
        </p:txBody>
      </p:sp>
    </p:spTree>
    <p:extLst>
      <p:ext uri="{BB962C8B-B14F-4D97-AF65-F5344CB8AC3E}">
        <p14:creationId xmlns:p14="http://schemas.microsoft.com/office/powerpoint/2010/main" val="1190502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E72EF8-76F6-45B9-9D55-EEA68131FBBB}" type="datetimeFigureOut">
              <a:rPr lang="en-GB" smtClean="0"/>
              <a:t>02/12/2020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A7DB11F-EBBC-47BC-AA3F-C81A6414BBA9}" type="slidenum">
              <a:rPr lang="en-GB" smtClean="0"/>
              <a:t>‹#›</a:t>
            </a:fld>
            <a:endParaRPr lang="en-GB"/>
          </a:p>
        </p:txBody>
      </p:sp>
    </p:spTree>
    <p:extLst>
      <p:ext uri="{BB962C8B-B14F-4D97-AF65-F5344CB8AC3E}">
        <p14:creationId xmlns:p14="http://schemas.microsoft.com/office/powerpoint/2010/main" val="1511827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E72EF8-76F6-45B9-9D55-EEA68131FBBB}" type="datetimeFigureOut">
              <a:rPr lang="en-GB" smtClean="0"/>
              <a:t>02/12/2020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A7DB11F-EBBC-47BC-AA3F-C81A6414BBA9}" type="slidenum">
              <a:rPr lang="en-GB" smtClean="0"/>
              <a:t>‹#›</a:t>
            </a:fld>
            <a:endParaRPr lang="en-GB"/>
          </a:p>
        </p:txBody>
      </p:sp>
    </p:spTree>
    <p:extLst>
      <p:ext uri="{BB962C8B-B14F-4D97-AF65-F5344CB8AC3E}">
        <p14:creationId xmlns:p14="http://schemas.microsoft.com/office/powerpoint/2010/main" val="748649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FFE72EF8-76F6-45B9-9D55-EEA68131FBBB}" type="datetimeFigureOut">
              <a:rPr lang="en-GB" smtClean="0"/>
              <a:t>02/12/2020</a:t>
            </a:fld>
            <a:endParaRPr lang="en-GB"/>
          </a:p>
        </p:txBody>
      </p:sp>
      <p:sp>
        <p:nvSpPr>
          <p:cNvPr id="6" name="Footer Placeholder 5"/>
          <p:cNvSpPr>
            <a:spLocks noGrp="1"/>
          </p:cNvSpPr>
          <p:nvPr>
            <p:ph type="ftr" sz="quarter" idx="11"/>
          </p:nvPr>
        </p:nvSpPr>
        <p:spPr>
          <a:xfrm>
            <a:off x="590396" y="6041362"/>
            <a:ext cx="3295413" cy="365125"/>
          </a:xfrm>
        </p:spPr>
        <p:txBody>
          <a:bodyPr/>
          <a:lstStyle/>
          <a:p>
            <a:endParaRPr lang="en-GB"/>
          </a:p>
        </p:txBody>
      </p:sp>
      <p:sp>
        <p:nvSpPr>
          <p:cNvPr id="7" name="Slide Number Placeholder 6"/>
          <p:cNvSpPr>
            <a:spLocks noGrp="1"/>
          </p:cNvSpPr>
          <p:nvPr>
            <p:ph type="sldNum" sz="quarter" idx="12"/>
          </p:nvPr>
        </p:nvSpPr>
        <p:spPr>
          <a:xfrm>
            <a:off x="4862689" y="5915888"/>
            <a:ext cx="1062155" cy="490599"/>
          </a:xfrm>
        </p:spPr>
        <p:txBody>
          <a:bodyPr/>
          <a:lstStyle/>
          <a:p>
            <a:fld id="{3A7DB11F-EBBC-47BC-AA3F-C81A6414BBA9}" type="slidenum">
              <a:rPr lang="en-GB" smtClean="0"/>
              <a:t>‹#›</a:t>
            </a:fld>
            <a:endParaRPr lang="en-GB"/>
          </a:p>
        </p:txBody>
      </p:sp>
    </p:spTree>
    <p:extLst>
      <p:ext uri="{BB962C8B-B14F-4D97-AF65-F5344CB8AC3E}">
        <p14:creationId xmlns:p14="http://schemas.microsoft.com/office/powerpoint/2010/main" val="1503226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GB"/>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FFE72EF8-76F6-45B9-9D55-EEA68131FBBB}" type="datetimeFigureOut">
              <a:rPr lang="en-GB" smtClean="0"/>
              <a:t>02/12/2020</a:t>
            </a:fld>
            <a:endParaRPr lang="en-GB"/>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3A7DB11F-EBBC-47BC-AA3F-C81A6414BBA9}" type="slidenum">
              <a:rPr lang="en-GB" smtClean="0"/>
              <a:t>‹#›</a:t>
            </a:fld>
            <a:endParaRPr lang="en-GB"/>
          </a:p>
        </p:txBody>
      </p:sp>
    </p:spTree>
    <p:extLst>
      <p:ext uri="{BB962C8B-B14F-4D97-AF65-F5344CB8AC3E}">
        <p14:creationId xmlns:p14="http://schemas.microsoft.com/office/powerpoint/2010/main" val="676883037"/>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0001" y="1434921"/>
            <a:ext cx="9624662" cy="3329581"/>
          </a:xfrm>
        </p:spPr>
        <p:txBody>
          <a:bodyPr/>
          <a:lstStyle/>
          <a:p>
            <a:r>
              <a:rPr lang="en-GB" dirty="0"/>
              <a:t>Cash Flow Forecasting</a:t>
            </a:r>
          </a:p>
        </p:txBody>
      </p:sp>
      <p:sp>
        <p:nvSpPr>
          <p:cNvPr id="3" name="Subtitle 2"/>
          <p:cNvSpPr>
            <a:spLocks noGrp="1"/>
          </p:cNvSpPr>
          <p:nvPr>
            <p:ph type="subTitle" idx="1"/>
          </p:nvPr>
        </p:nvSpPr>
        <p:spPr/>
        <p:txBody>
          <a:bodyPr/>
          <a:lstStyle/>
          <a:p>
            <a:r>
              <a:rPr lang="en-GB" dirty="0"/>
              <a:t>Business Finance</a:t>
            </a:r>
          </a:p>
        </p:txBody>
      </p:sp>
    </p:spTree>
    <p:extLst>
      <p:ext uri="{BB962C8B-B14F-4D97-AF65-F5344CB8AC3E}">
        <p14:creationId xmlns:p14="http://schemas.microsoft.com/office/powerpoint/2010/main" val="32193738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Activity</a:t>
            </a:r>
          </a:p>
        </p:txBody>
      </p:sp>
      <p:sp>
        <p:nvSpPr>
          <p:cNvPr id="3" name="Content Placeholder 2"/>
          <p:cNvSpPr>
            <a:spLocks noGrp="1"/>
          </p:cNvSpPr>
          <p:nvPr>
            <p:ph idx="1"/>
          </p:nvPr>
        </p:nvSpPr>
        <p:spPr>
          <a:xfrm>
            <a:off x="818711" y="2222287"/>
            <a:ext cx="10721647" cy="4285719"/>
          </a:xfrm>
        </p:spPr>
        <p:txBody>
          <a:bodyPr>
            <a:normAutofit fontScale="70000" lnSpcReduction="20000"/>
          </a:bodyPr>
          <a:lstStyle/>
          <a:p>
            <a:r>
              <a:rPr lang="en-GB" sz="2800" dirty="0"/>
              <a:t>Timed exercise: Complete the Spring Furnishings Past Paper </a:t>
            </a:r>
            <a:r>
              <a:rPr lang="en-GB" sz="2800" dirty="0">
                <a:solidFill>
                  <a:schemeClr val="accent1">
                    <a:lumMod val="75000"/>
                  </a:schemeClr>
                </a:solidFill>
              </a:rPr>
              <a:t>questions a(i) and (ii) ONLY</a:t>
            </a:r>
            <a:r>
              <a:rPr lang="en-GB" sz="2800" dirty="0"/>
              <a:t>.</a:t>
            </a:r>
          </a:p>
          <a:p>
            <a:endParaRPr lang="en-GB" sz="2800" dirty="0"/>
          </a:p>
          <a:p>
            <a:r>
              <a:rPr lang="en-GB" sz="2800" dirty="0"/>
              <a:t>To do this you should:</a:t>
            </a:r>
          </a:p>
          <a:p>
            <a:pPr lvl="1"/>
            <a:r>
              <a:rPr lang="en-GB" sz="2600" dirty="0"/>
              <a:t> Revise your CFF notes.</a:t>
            </a:r>
          </a:p>
          <a:p>
            <a:pPr lvl="1"/>
            <a:r>
              <a:rPr lang="en-GB" sz="2600" dirty="0"/>
              <a:t> Put all notes away and set a timer for 21 minutes or 26 minutes 30 seconds if you have extra time</a:t>
            </a:r>
          </a:p>
          <a:p>
            <a:pPr lvl="1"/>
            <a:r>
              <a:rPr lang="en-GB" sz="2600" dirty="0"/>
              <a:t> Answer all questions using full exam technique.</a:t>
            </a:r>
          </a:p>
          <a:p>
            <a:pPr lvl="1"/>
            <a:r>
              <a:rPr lang="en-GB" sz="2600" dirty="0"/>
              <a:t>If you are not finished your answer when the time is up – make a note of where you were up to when the time ended and continue to finish your answer. </a:t>
            </a:r>
          </a:p>
          <a:p>
            <a:pPr lvl="1"/>
            <a:endParaRPr lang="en-GB" sz="2600" dirty="0">
              <a:solidFill>
                <a:schemeClr val="accent1">
                  <a:lumMod val="75000"/>
                </a:schemeClr>
              </a:solidFill>
            </a:endParaRPr>
          </a:p>
          <a:p>
            <a:pPr marL="457200" lvl="1" indent="0">
              <a:buNone/>
            </a:pPr>
            <a:r>
              <a:rPr lang="en-GB" sz="2600" dirty="0">
                <a:solidFill>
                  <a:schemeClr val="accent1">
                    <a:lumMod val="75000"/>
                  </a:schemeClr>
                </a:solidFill>
              </a:rPr>
              <a:t>(this is good practice for your benchmark next week)</a:t>
            </a:r>
          </a:p>
          <a:p>
            <a:endParaRPr lang="en-GB" sz="2800" dirty="0"/>
          </a:p>
        </p:txBody>
      </p:sp>
    </p:spTree>
    <p:extLst>
      <p:ext uri="{BB962C8B-B14F-4D97-AF65-F5344CB8AC3E}">
        <p14:creationId xmlns:p14="http://schemas.microsoft.com/office/powerpoint/2010/main" val="2121545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Plenary</a:t>
            </a:r>
          </a:p>
        </p:txBody>
      </p:sp>
      <p:sp>
        <p:nvSpPr>
          <p:cNvPr id="3" name="Content Placeholder 2"/>
          <p:cNvSpPr>
            <a:spLocks noGrp="1"/>
          </p:cNvSpPr>
          <p:nvPr>
            <p:ph idx="1"/>
          </p:nvPr>
        </p:nvSpPr>
        <p:spPr/>
        <p:txBody>
          <a:bodyPr>
            <a:normAutofit/>
          </a:bodyPr>
          <a:lstStyle/>
          <a:p>
            <a:r>
              <a:rPr lang="en-GB" sz="2400" dirty="0"/>
              <a:t>Which stakeholders would be interested in / impacted by a firm’s cash flow forecast and why?</a:t>
            </a:r>
          </a:p>
          <a:p>
            <a:endParaRPr lang="en-GB" sz="2400" dirty="0"/>
          </a:p>
          <a:p>
            <a:endParaRPr lang="en-GB" sz="2400" dirty="0"/>
          </a:p>
        </p:txBody>
      </p:sp>
    </p:spTree>
    <p:extLst>
      <p:ext uri="{BB962C8B-B14F-4D97-AF65-F5344CB8AC3E}">
        <p14:creationId xmlns:p14="http://schemas.microsoft.com/office/powerpoint/2010/main" val="109346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Homework</a:t>
            </a:r>
          </a:p>
        </p:txBody>
      </p:sp>
      <p:sp>
        <p:nvSpPr>
          <p:cNvPr id="3" name="Content Placeholder 2"/>
          <p:cNvSpPr>
            <a:spLocks noGrp="1"/>
          </p:cNvSpPr>
          <p:nvPr>
            <p:ph idx="1"/>
          </p:nvPr>
        </p:nvSpPr>
        <p:spPr>
          <a:xfrm>
            <a:off x="818712" y="2222287"/>
            <a:ext cx="10554574" cy="4380532"/>
          </a:xfrm>
        </p:spPr>
        <p:txBody>
          <a:bodyPr>
            <a:normAutofit/>
          </a:bodyPr>
          <a:lstStyle/>
          <a:p>
            <a:r>
              <a:rPr lang="en-GB" sz="2800" dirty="0"/>
              <a:t>You should be revising your Business Opportunities content and practicing past paper questions (all available on Godalming Online) for your benchmark next week which will take place in lesson on </a:t>
            </a:r>
            <a:r>
              <a:rPr lang="en-GB" sz="2800" dirty="0">
                <a:solidFill>
                  <a:schemeClr val="accent1">
                    <a:lumMod val="75000"/>
                  </a:schemeClr>
                </a:solidFill>
              </a:rPr>
              <a:t>Tuesday 8</a:t>
            </a:r>
            <a:r>
              <a:rPr lang="en-GB" sz="2800" baseline="30000" dirty="0">
                <a:solidFill>
                  <a:schemeClr val="accent1">
                    <a:lumMod val="75000"/>
                  </a:schemeClr>
                </a:solidFill>
              </a:rPr>
              <a:t>th</a:t>
            </a:r>
            <a:r>
              <a:rPr lang="en-GB" sz="2800" dirty="0">
                <a:solidFill>
                  <a:schemeClr val="accent1">
                    <a:lumMod val="75000"/>
                  </a:schemeClr>
                </a:solidFill>
              </a:rPr>
              <a:t> December</a:t>
            </a:r>
            <a:r>
              <a:rPr lang="en-GB" sz="2800" dirty="0"/>
              <a:t>. </a:t>
            </a:r>
          </a:p>
        </p:txBody>
      </p:sp>
    </p:spTree>
    <p:extLst>
      <p:ext uri="{BB962C8B-B14F-4D97-AF65-F5344CB8AC3E}">
        <p14:creationId xmlns:p14="http://schemas.microsoft.com/office/powerpoint/2010/main" val="1485023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Starter</a:t>
            </a:r>
          </a:p>
        </p:txBody>
      </p:sp>
      <p:sp>
        <p:nvSpPr>
          <p:cNvPr id="3" name="Content Placeholder 2"/>
          <p:cNvSpPr>
            <a:spLocks noGrp="1"/>
          </p:cNvSpPr>
          <p:nvPr>
            <p:ph idx="1"/>
          </p:nvPr>
        </p:nvSpPr>
        <p:spPr>
          <a:xfrm>
            <a:off x="818712" y="2145014"/>
            <a:ext cx="10554574" cy="3636511"/>
          </a:xfrm>
        </p:spPr>
        <p:txBody>
          <a:bodyPr>
            <a:normAutofit/>
          </a:bodyPr>
          <a:lstStyle/>
          <a:p>
            <a:r>
              <a:rPr lang="en-GB" sz="2800" dirty="0"/>
              <a:t>Identify the typical reasons for variations between actual and forecast cash flows?</a:t>
            </a:r>
          </a:p>
          <a:p>
            <a:endParaRPr lang="en-GB" sz="2800" dirty="0"/>
          </a:p>
          <a:p>
            <a:r>
              <a:rPr lang="en-GB" sz="2800" dirty="0"/>
              <a:t>Explain 2 benefits and 2 limitations of preparing a cash flow forecast.</a:t>
            </a:r>
          </a:p>
          <a:p>
            <a:pPr marL="0" indent="0">
              <a:buNone/>
            </a:pPr>
            <a:endParaRPr lang="en-GB" sz="2000" dirty="0"/>
          </a:p>
          <a:p>
            <a:pPr marL="0" indent="0">
              <a:buNone/>
            </a:pPr>
            <a:endParaRPr lang="en-GB" sz="2000" dirty="0"/>
          </a:p>
        </p:txBody>
      </p:sp>
    </p:spTree>
    <p:extLst>
      <p:ext uri="{BB962C8B-B14F-4D97-AF65-F5344CB8AC3E}">
        <p14:creationId xmlns:p14="http://schemas.microsoft.com/office/powerpoint/2010/main" val="20032046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031247" y="326729"/>
            <a:ext cx="10239265" cy="5923103"/>
          </a:xfrm>
          <a:prstGeom prst="rect">
            <a:avLst/>
          </a:prstGeom>
        </p:spPr>
      </p:pic>
    </p:spTree>
    <p:extLst>
      <p:ext uri="{BB962C8B-B14F-4D97-AF65-F5344CB8AC3E}">
        <p14:creationId xmlns:p14="http://schemas.microsoft.com/office/powerpoint/2010/main" val="2806205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884938" y="260497"/>
            <a:ext cx="9939005" cy="6228097"/>
          </a:xfrm>
          <a:prstGeom prst="rect">
            <a:avLst/>
          </a:prstGeom>
        </p:spPr>
      </p:pic>
    </p:spTree>
    <p:extLst>
      <p:ext uri="{BB962C8B-B14F-4D97-AF65-F5344CB8AC3E}">
        <p14:creationId xmlns:p14="http://schemas.microsoft.com/office/powerpoint/2010/main" val="1197766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Learning Objectives</a:t>
            </a:r>
          </a:p>
        </p:txBody>
      </p:sp>
      <p:sp>
        <p:nvSpPr>
          <p:cNvPr id="3" name="Content Placeholder 2"/>
          <p:cNvSpPr>
            <a:spLocks noGrp="1"/>
          </p:cNvSpPr>
          <p:nvPr>
            <p:ph idx="1"/>
          </p:nvPr>
        </p:nvSpPr>
        <p:spPr/>
        <p:txBody>
          <a:bodyPr>
            <a:normAutofit fontScale="85000" lnSpcReduction="10000"/>
          </a:bodyPr>
          <a:lstStyle/>
          <a:p>
            <a:endParaRPr lang="en-GB" sz="2400" dirty="0"/>
          </a:p>
          <a:p>
            <a:r>
              <a:rPr lang="en-GB" sz="2400" dirty="0"/>
              <a:t>Explain the causes of cash flow problems and strategies to improve cash flow</a:t>
            </a:r>
          </a:p>
          <a:p>
            <a:endParaRPr lang="en-GB" sz="2400" dirty="0"/>
          </a:p>
          <a:p>
            <a:r>
              <a:rPr lang="en-GB" sz="2400" dirty="0"/>
              <a:t>Explain the benefits and limitations of cash flow forecasts</a:t>
            </a:r>
          </a:p>
          <a:p>
            <a:endParaRPr lang="en-GB" sz="2400" dirty="0"/>
          </a:p>
          <a:p>
            <a:r>
              <a:rPr lang="en-GB" sz="2400" dirty="0"/>
              <a:t>Evaluate the strategies a business uses to improve cash flow problems</a:t>
            </a:r>
          </a:p>
          <a:p>
            <a:endParaRPr lang="en-GB" sz="2400" dirty="0"/>
          </a:p>
          <a:p>
            <a:r>
              <a:rPr lang="en-GB" sz="2400" dirty="0"/>
              <a:t>Evaluate the impact of a cash flow forecast on a business and its stakeholders</a:t>
            </a:r>
          </a:p>
          <a:p>
            <a:endParaRPr lang="en-GB" sz="2400" dirty="0"/>
          </a:p>
        </p:txBody>
      </p:sp>
    </p:spTree>
    <p:extLst>
      <p:ext uri="{BB962C8B-B14F-4D97-AF65-F5344CB8AC3E}">
        <p14:creationId xmlns:p14="http://schemas.microsoft.com/office/powerpoint/2010/main" val="2484890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8712" y="338331"/>
            <a:ext cx="10571998" cy="970450"/>
          </a:xfrm>
        </p:spPr>
        <p:txBody>
          <a:bodyPr/>
          <a:lstStyle/>
          <a:p>
            <a:r>
              <a:rPr lang="en-GB" dirty="0"/>
              <a:t>Benefits of cash flow forecasting</a:t>
            </a:r>
          </a:p>
        </p:txBody>
      </p:sp>
      <p:sp>
        <p:nvSpPr>
          <p:cNvPr id="3" name="Content Placeholder 2"/>
          <p:cNvSpPr>
            <a:spLocks noGrp="1"/>
          </p:cNvSpPr>
          <p:nvPr>
            <p:ph idx="1"/>
          </p:nvPr>
        </p:nvSpPr>
        <p:spPr>
          <a:xfrm>
            <a:off x="419465" y="2454107"/>
            <a:ext cx="11596523" cy="3636511"/>
          </a:xfrm>
        </p:spPr>
        <p:txBody>
          <a:bodyPr>
            <a:noAutofit/>
          </a:bodyPr>
          <a:lstStyle/>
          <a:p>
            <a:endParaRPr lang="en-GB" sz="2000" dirty="0"/>
          </a:p>
          <a:p>
            <a:r>
              <a:rPr lang="en-GB" sz="2000" dirty="0"/>
              <a:t>An accurate cash flow forecast will allow a firm to get a clear idea of how the business is doing - and how it is likely to perform in the future </a:t>
            </a:r>
          </a:p>
          <a:p>
            <a:pPr marL="0" indent="0">
              <a:buNone/>
            </a:pPr>
            <a:endParaRPr lang="en-GB" sz="2000" dirty="0"/>
          </a:p>
          <a:p>
            <a:r>
              <a:rPr lang="en-GB" sz="2000" dirty="0"/>
              <a:t>Allows managers to be able to specify times when the business may need additional funding, such as when cash outflow exceeds inflow </a:t>
            </a:r>
          </a:p>
          <a:p>
            <a:pPr marL="0" indent="0">
              <a:buNone/>
            </a:pPr>
            <a:endParaRPr lang="en-GB" sz="2000" dirty="0"/>
          </a:p>
          <a:p>
            <a:r>
              <a:rPr lang="en-GB" sz="2000" dirty="0"/>
              <a:t>Inconsistencies in performance can be identified, predicted and remedied</a:t>
            </a:r>
          </a:p>
          <a:p>
            <a:pPr marL="0" indent="0">
              <a:buNone/>
            </a:pPr>
            <a:endParaRPr lang="en-GB" sz="2000" dirty="0"/>
          </a:p>
          <a:p>
            <a:r>
              <a:rPr lang="en-GB" sz="2000" dirty="0"/>
              <a:t>Changes in inflows and outflows resulting from major new investments can be accurately assessed </a:t>
            </a:r>
          </a:p>
          <a:p>
            <a:endParaRPr lang="en-GB" sz="2000" dirty="0"/>
          </a:p>
        </p:txBody>
      </p:sp>
    </p:spTree>
    <p:extLst>
      <p:ext uri="{BB962C8B-B14F-4D97-AF65-F5344CB8AC3E}">
        <p14:creationId xmlns:p14="http://schemas.microsoft.com/office/powerpoint/2010/main" val="2524016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Problems of cash flow forecasting</a:t>
            </a:r>
          </a:p>
        </p:txBody>
      </p:sp>
      <p:sp>
        <p:nvSpPr>
          <p:cNvPr id="3" name="Content Placeholder 2"/>
          <p:cNvSpPr>
            <a:spLocks noGrp="1"/>
          </p:cNvSpPr>
          <p:nvPr>
            <p:ph idx="1"/>
          </p:nvPr>
        </p:nvSpPr>
        <p:spPr>
          <a:xfrm>
            <a:off x="818712" y="2370568"/>
            <a:ext cx="10554574" cy="3636511"/>
          </a:xfrm>
        </p:spPr>
        <p:txBody>
          <a:bodyPr>
            <a:noAutofit/>
          </a:bodyPr>
          <a:lstStyle/>
          <a:p>
            <a:r>
              <a:rPr lang="en-GB" sz="1600" dirty="0"/>
              <a:t>Inaccurate market research (e.g. sampling errors or interviewer bias) </a:t>
            </a:r>
          </a:p>
          <a:p>
            <a:endParaRPr lang="en-GB" sz="1600" dirty="0"/>
          </a:p>
          <a:p>
            <a:r>
              <a:rPr lang="en-GB" sz="1600" dirty="0"/>
              <a:t>Changing tastes (fashion and tech)</a:t>
            </a:r>
          </a:p>
          <a:p>
            <a:endParaRPr lang="en-GB" sz="1600" dirty="0"/>
          </a:p>
          <a:p>
            <a:r>
              <a:rPr lang="en-GB" sz="1600" dirty="0"/>
              <a:t>Competitors (actions cannot be predicted)</a:t>
            </a:r>
          </a:p>
          <a:p>
            <a:endParaRPr lang="en-GB" sz="1600" dirty="0"/>
          </a:p>
          <a:p>
            <a:r>
              <a:rPr lang="en-GB" sz="1600" dirty="0"/>
              <a:t>Economic changes (changes to inflation, economic growth, unemployment)</a:t>
            </a:r>
          </a:p>
          <a:p>
            <a:endParaRPr lang="en-GB" sz="1600" dirty="0"/>
          </a:p>
          <a:p>
            <a:r>
              <a:rPr lang="en-GB" sz="1600" dirty="0"/>
              <a:t>Uncertainty (estimation of costs, the longer the time scale the less accurate the forecast is likely to be)</a:t>
            </a:r>
          </a:p>
          <a:p>
            <a:endParaRPr lang="en-GB" sz="1600" dirty="0"/>
          </a:p>
          <a:p>
            <a:r>
              <a:rPr lang="en-GB" sz="1600" dirty="0"/>
              <a:t>Drawing up the cash flow forecast takes up managers time</a:t>
            </a:r>
          </a:p>
        </p:txBody>
      </p:sp>
    </p:spTree>
    <p:extLst>
      <p:ext uri="{BB962C8B-B14F-4D97-AF65-F5344CB8AC3E}">
        <p14:creationId xmlns:p14="http://schemas.microsoft.com/office/powerpoint/2010/main" val="3377262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Reducing cash flow problems</a:t>
            </a:r>
          </a:p>
        </p:txBody>
      </p:sp>
      <p:sp>
        <p:nvSpPr>
          <p:cNvPr id="3" name="Text Placeholder 2"/>
          <p:cNvSpPr>
            <a:spLocks noGrp="1"/>
          </p:cNvSpPr>
          <p:nvPr>
            <p:ph type="body" idx="1"/>
          </p:nvPr>
        </p:nvSpPr>
        <p:spPr/>
        <p:txBody>
          <a:bodyPr/>
          <a:lstStyle/>
          <a:p>
            <a:r>
              <a:rPr lang="en-GB" sz="2800" dirty="0"/>
              <a:t>Short term</a:t>
            </a:r>
          </a:p>
        </p:txBody>
      </p:sp>
      <p:sp>
        <p:nvSpPr>
          <p:cNvPr id="4" name="Content Placeholder 3"/>
          <p:cNvSpPr>
            <a:spLocks noGrp="1"/>
          </p:cNvSpPr>
          <p:nvPr>
            <p:ph sz="half" idx="2"/>
          </p:nvPr>
        </p:nvSpPr>
        <p:spPr/>
        <p:txBody>
          <a:bodyPr>
            <a:normAutofit/>
          </a:bodyPr>
          <a:lstStyle/>
          <a:p>
            <a:pPr>
              <a:lnSpc>
                <a:spcPct val="90000"/>
              </a:lnSpc>
              <a:defRPr/>
            </a:pPr>
            <a:r>
              <a:rPr lang="en-GB" sz="2400" dirty="0"/>
              <a:t>Chase debtors: </a:t>
            </a:r>
            <a:r>
              <a:rPr lang="en-GB" sz="2000" dirty="0"/>
              <a:t>people who owe the business money</a:t>
            </a:r>
          </a:p>
          <a:p>
            <a:pPr>
              <a:lnSpc>
                <a:spcPct val="90000"/>
              </a:lnSpc>
              <a:defRPr/>
            </a:pPr>
            <a:r>
              <a:rPr lang="en-GB" sz="2400" dirty="0"/>
              <a:t>Reduce trade credit period</a:t>
            </a:r>
          </a:p>
          <a:p>
            <a:pPr>
              <a:lnSpc>
                <a:spcPct val="90000"/>
              </a:lnSpc>
              <a:defRPr/>
            </a:pPr>
            <a:r>
              <a:rPr lang="en-GB" sz="2400" dirty="0"/>
              <a:t>Use of debt factoring</a:t>
            </a:r>
          </a:p>
          <a:p>
            <a:pPr>
              <a:lnSpc>
                <a:spcPct val="90000"/>
              </a:lnSpc>
              <a:defRPr/>
            </a:pPr>
            <a:r>
              <a:rPr lang="en-GB" sz="2400" dirty="0"/>
              <a:t>Delaying payments to creditors</a:t>
            </a:r>
          </a:p>
          <a:p>
            <a:pPr>
              <a:lnSpc>
                <a:spcPct val="90000"/>
              </a:lnSpc>
              <a:defRPr/>
            </a:pPr>
            <a:r>
              <a:rPr lang="en-GB" sz="2400" dirty="0"/>
              <a:t>Reducing stock levels</a:t>
            </a:r>
          </a:p>
          <a:p>
            <a:pPr>
              <a:lnSpc>
                <a:spcPct val="90000"/>
              </a:lnSpc>
              <a:defRPr/>
            </a:pPr>
            <a:endParaRPr lang="en-GB" sz="2400" dirty="0"/>
          </a:p>
          <a:p>
            <a:pPr>
              <a:lnSpc>
                <a:spcPct val="90000"/>
              </a:lnSpc>
              <a:defRPr/>
            </a:pPr>
            <a:endParaRPr lang="en-GB" sz="2400" dirty="0"/>
          </a:p>
          <a:p>
            <a:endParaRPr lang="en-GB" sz="2400" dirty="0"/>
          </a:p>
        </p:txBody>
      </p:sp>
      <p:sp>
        <p:nvSpPr>
          <p:cNvPr id="5" name="Text Placeholder 4"/>
          <p:cNvSpPr>
            <a:spLocks noGrp="1"/>
          </p:cNvSpPr>
          <p:nvPr>
            <p:ph type="body" sz="quarter" idx="3"/>
          </p:nvPr>
        </p:nvSpPr>
        <p:spPr/>
        <p:txBody>
          <a:bodyPr/>
          <a:lstStyle/>
          <a:p>
            <a:r>
              <a:rPr lang="en-GB" sz="2800" dirty="0"/>
              <a:t>Long term</a:t>
            </a:r>
          </a:p>
        </p:txBody>
      </p:sp>
      <p:sp>
        <p:nvSpPr>
          <p:cNvPr id="6" name="Content Placeholder 5"/>
          <p:cNvSpPr>
            <a:spLocks noGrp="1"/>
          </p:cNvSpPr>
          <p:nvPr>
            <p:ph sz="quarter" idx="4"/>
          </p:nvPr>
        </p:nvSpPr>
        <p:spPr/>
        <p:txBody>
          <a:bodyPr>
            <a:normAutofit/>
          </a:bodyPr>
          <a:lstStyle/>
          <a:p>
            <a:r>
              <a:rPr lang="en-GB" sz="2400" dirty="0"/>
              <a:t>Increased financial capital (owners investment)</a:t>
            </a:r>
          </a:p>
          <a:p>
            <a:r>
              <a:rPr lang="en-GB" sz="2400" dirty="0"/>
              <a:t>Increased long term borrowing</a:t>
            </a:r>
          </a:p>
          <a:p>
            <a:r>
              <a:rPr lang="en-GB" sz="2400" dirty="0"/>
              <a:t>Sale and leaseback</a:t>
            </a:r>
          </a:p>
          <a:p>
            <a:r>
              <a:rPr lang="en-GB" sz="2400" dirty="0"/>
              <a:t>Leasing rather than buying</a:t>
            </a:r>
          </a:p>
        </p:txBody>
      </p:sp>
    </p:spTree>
    <p:extLst>
      <p:ext uri="{BB962C8B-B14F-4D97-AF65-F5344CB8AC3E}">
        <p14:creationId xmlns:p14="http://schemas.microsoft.com/office/powerpoint/2010/main" val="21836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Activity</a:t>
            </a:r>
          </a:p>
        </p:txBody>
      </p:sp>
      <p:sp>
        <p:nvSpPr>
          <p:cNvPr id="3" name="Content Placeholder 2"/>
          <p:cNvSpPr>
            <a:spLocks noGrp="1"/>
          </p:cNvSpPr>
          <p:nvPr>
            <p:ph idx="1"/>
          </p:nvPr>
        </p:nvSpPr>
        <p:spPr>
          <a:xfrm>
            <a:off x="809999" y="2067741"/>
            <a:ext cx="10793865" cy="4629273"/>
          </a:xfrm>
        </p:spPr>
        <p:txBody>
          <a:bodyPr>
            <a:normAutofit/>
          </a:bodyPr>
          <a:lstStyle/>
          <a:p>
            <a:r>
              <a:rPr lang="en-GB" sz="2000" dirty="0"/>
              <a:t>Create a table of the different strategies for improving cash flow. For each strategy identify advantages and disadvantages. Use the scanned text book pages on GOL and the exam board notes to help you.</a:t>
            </a:r>
          </a:p>
          <a:p>
            <a:r>
              <a:rPr lang="en-GB" sz="2000" dirty="0"/>
              <a:t>At least 3 short-term and 3 long-term strategies</a:t>
            </a:r>
          </a:p>
          <a:p>
            <a:pPr algn="r"/>
            <a:r>
              <a:rPr lang="en-GB" sz="2000" dirty="0"/>
              <a:t>15 - 20 minutes</a:t>
            </a:r>
          </a:p>
          <a:p>
            <a:pPr algn="r"/>
            <a:endParaRPr lang="en-GB" sz="2000" dirty="0"/>
          </a:p>
          <a:p>
            <a:pPr marL="0" indent="0">
              <a:buNone/>
            </a:pPr>
            <a:endParaRPr lang="en-GB" sz="2000" dirty="0"/>
          </a:p>
          <a:p>
            <a:endParaRPr lang="en-GB" sz="2000" dirty="0"/>
          </a:p>
          <a:p>
            <a:pPr marL="0" indent="0">
              <a:buNone/>
            </a:pPr>
            <a:r>
              <a:rPr lang="en-GB" sz="2000" dirty="0"/>
              <a:t> </a:t>
            </a:r>
          </a:p>
          <a:p>
            <a:pPr marL="0" indent="0">
              <a:buNone/>
            </a:pPr>
            <a:endParaRPr lang="en-GB" sz="2000" dirty="0"/>
          </a:p>
        </p:txBody>
      </p:sp>
      <p:graphicFrame>
        <p:nvGraphicFramePr>
          <p:cNvPr id="4" name="Table 3"/>
          <p:cNvGraphicFramePr>
            <a:graphicFrameLocks noGrp="1"/>
          </p:cNvGraphicFramePr>
          <p:nvPr>
            <p:extLst>
              <p:ext uri="{D42A27DB-BD31-4B8C-83A1-F6EECF244321}">
                <p14:modId xmlns:p14="http://schemas.microsoft.com/office/powerpoint/2010/main" val="1488492982"/>
              </p:ext>
            </p:extLst>
          </p:nvPr>
        </p:nvGraphicFramePr>
        <p:xfrm>
          <a:off x="1820214" y="4627259"/>
          <a:ext cx="8551570" cy="2069755"/>
        </p:xfrm>
        <a:graphic>
          <a:graphicData uri="http://schemas.openxmlformats.org/drawingml/2006/table">
            <a:tbl>
              <a:tblPr firstRow="1" bandRow="1">
                <a:tableStyleId>{5C22544A-7EE6-4342-B048-85BDC9FD1C3A}</a:tableStyleId>
              </a:tblPr>
              <a:tblGrid>
                <a:gridCol w="1725769">
                  <a:extLst>
                    <a:ext uri="{9D8B030D-6E8A-4147-A177-3AD203B41FA5}">
                      <a16:colId xmlns:a16="http://schemas.microsoft.com/office/drawing/2014/main" val="20000"/>
                    </a:ext>
                  </a:extLst>
                </a:gridCol>
                <a:gridCol w="2983773">
                  <a:extLst>
                    <a:ext uri="{9D8B030D-6E8A-4147-A177-3AD203B41FA5}">
                      <a16:colId xmlns:a16="http://schemas.microsoft.com/office/drawing/2014/main" val="20001"/>
                    </a:ext>
                  </a:extLst>
                </a:gridCol>
                <a:gridCol w="3842028">
                  <a:extLst>
                    <a:ext uri="{9D8B030D-6E8A-4147-A177-3AD203B41FA5}">
                      <a16:colId xmlns:a16="http://schemas.microsoft.com/office/drawing/2014/main" val="20002"/>
                    </a:ext>
                  </a:extLst>
                </a:gridCol>
              </a:tblGrid>
              <a:tr h="393355">
                <a:tc>
                  <a:txBody>
                    <a:bodyPr/>
                    <a:lstStyle/>
                    <a:p>
                      <a:r>
                        <a:rPr lang="en-GB" sz="1400" dirty="0"/>
                        <a:t>Strategy</a:t>
                      </a:r>
                    </a:p>
                  </a:txBody>
                  <a:tcPr/>
                </a:tc>
                <a:tc>
                  <a:txBody>
                    <a:bodyPr/>
                    <a:lstStyle/>
                    <a:p>
                      <a:r>
                        <a:rPr lang="en-GB" sz="1400" dirty="0"/>
                        <a:t>Advantage</a:t>
                      </a:r>
                    </a:p>
                  </a:txBody>
                  <a:tcPr/>
                </a:tc>
                <a:tc>
                  <a:txBody>
                    <a:bodyPr/>
                    <a:lstStyle/>
                    <a:p>
                      <a:r>
                        <a:rPr lang="en-GB" sz="1400" dirty="0"/>
                        <a:t>Disadvantage</a:t>
                      </a:r>
                    </a:p>
                  </a:txBody>
                  <a:tcPr/>
                </a:tc>
                <a:extLst>
                  <a:ext uri="{0D108BD9-81ED-4DB2-BD59-A6C34878D82A}">
                    <a16:rowId xmlns:a16="http://schemas.microsoft.com/office/drawing/2014/main" val="10000"/>
                  </a:ext>
                </a:extLst>
              </a:tr>
              <a:tr h="936150">
                <a:tc>
                  <a:txBody>
                    <a:bodyPr/>
                    <a:lstStyle/>
                    <a:p>
                      <a:r>
                        <a:rPr lang="en-GB" sz="1400" dirty="0"/>
                        <a:t>Overdraft</a:t>
                      </a:r>
                    </a:p>
                  </a:txBody>
                  <a:tcPr/>
                </a:tc>
                <a:tc>
                  <a:txBody>
                    <a:bodyPr/>
                    <a:lstStyle/>
                    <a:p>
                      <a:r>
                        <a:rPr lang="en-GB" sz="1400" dirty="0"/>
                        <a:t>Quick way</a:t>
                      </a:r>
                      <a:r>
                        <a:rPr lang="en-GB" sz="1400" baseline="0" dirty="0"/>
                        <a:t> to increase cash. </a:t>
                      </a:r>
                    </a:p>
                    <a:p>
                      <a:r>
                        <a:rPr lang="en-GB" sz="1400" baseline="0" dirty="0"/>
                        <a:t>Easy to arrange</a:t>
                      </a:r>
                      <a:endParaRPr lang="en-GB" sz="1400" dirty="0"/>
                    </a:p>
                  </a:txBody>
                  <a:tcPr/>
                </a:tc>
                <a:tc>
                  <a:txBody>
                    <a:bodyPr/>
                    <a:lstStyle/>
                    <a:p>
                      <a:pPr marL="285750" indent="-285750">
                        <a:buFont typeface="Arial" panose="020B0604020202020204" pitchFamily="34" charset="0"/>
                        <a:buChar char="•"/>
                      </a:pPr>
                      <a:r>
                        <a:rPr lang="en-GB" sz="1400" dirty="0"/>
                        <a:t>If you have reached overdraft limit, bank may be reluctant to increase</a:t>
                      </a:r>
                      <a:r>
                        <a:rPr lang="en-GB" sz="1400" baseline="0" dirty="0"/>
                        <a:t> lending as will have concerns about cash flow.</a:t>
                      </a:r>
                    </a:p>
                    <a:p>
                      <a:pPr marL="285750" indent="-285750">
                        <a:buFont typeface="Arial" panose="020B0604020202020204" pitchFamily="34" charset="0"/>
                        <a:buChar char="•"/>
                      </a:pPr>
                      <a:r>
                        <a:rPr lang="en-GB" sz="1400" baseline="0" dirty="0"/>
                        <a:t>Good solution for short term only</a:t>
                      </a:r>
                      <a:endParaRPr lang="en-GB" sz="1400" dirty="0"/>
                    </a:p>
                  </a:txBody>
                  <a:tcPr/>
                </a:tc>
                <a:extLst>
                  <a:ext uri="{0D108BD9-81ED-4DB2-BD59-A6C34878D82A}">
                    <a16:rowId xmlns:a16="http://schemas.microsoft.com/office/drawing/2014/main" val="10001"/>
                  </a:ext>
                </a:extLst>
              </a:tr>
              <a:tr h="409566">
                <a:tc>
                  <a:txBody>
                    <a:bodyPr/>
                    <a:lstStyle/>
                    <a:p>
                      <a:r>
                        <a:rPr lang="en-GB" sz="1400" dirty="0"/>
                        <a:t>Sell off or reduce stock</a:t>
                      </a:r>
                    </a:p>
                  </a:txBody>
                  <a:tcPr/>
                </a:tc>
                <a:tc>
                  <a:txBody>
                    <a:bodyPr/>
                    <a:lstStyle/>
                    <a:p>
                      <a:endParaRPr lang="en-GB" sz="1400" dirty="0"/>
                    </a:p>
                  </a:txBody>
                  <a:tcPr/>
                </a:tc>
                <a:tc>
                  <a:txBody>
                    <a:bodyPr/>
                    <a:lstStyle/>
                    <a:p>
                      <a:endParaRPr lang="en-GB" sz="1400"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5638042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PowerPoint" ma:contentTypeID="0x010100EA90949D6391244A906844C304818D4E00ED74B73EA9ED4C4C8C2F8846BE81B58F" ma:contentTypeVersion="1" ma:contentTypeDescription="Create a new PowerPoint document" ma:contentTypeScope="" ma:versionID="0bd2b28df0d9f8508218a1968f5c3216">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09F8B56-EB5C-466F-ADAD-532B24DB3FB5}">
  <ds:schemaRefs>
    <ds:schemaRef ds:uri="http://schemas.microsoft.com/sharepoint/v3/contenttype/forms"/>
  </ds:schemaRefs>
</ds:datastoreItem>
</file>

<file path=customXml/itemProps2.xml><?xml version="1.0" encoding="utf-8"?>
<ds:datastoreItem xmlns:ds="http://schemas.openxmlformats.org/officeDocument/2006/customXml" ds:itemID="{B66DEE56-49D3-4C5F-B023-D0D74E7A866C}">
  <ds:schemaRefs>
    <ds:schemaRef ds:uri="http://purl.org/dc/elements/1.1/"/>
    <ds:schemaRef ds:uri="http://schemas.openxmlformats.org/package/2006/metadata/core-properties"/>
    <ds:schemaRef ds:uri="http://schemas.microsoft.com/office/2006/metadata/properties"/>
    <ds:schemaRef ds:uri="http://www.w3.org/XML/1998/namespace"/>
    <ds:schemaRef ds:uri="http://purl.org/dc/dcmitype/"/>
    <ds:schemaRef ds:uri="http://schemas.microsoft.com/office/2006/documentManagement/types"/>
    <ds:schemaRef ds:uri="http://schemas.microsoft.com/office/infopath/2007/PartnerControls"/>
    <ds:schemaRef ds:uri="http://purl.org/dc/terms/"/>
  </ds:schemaRefs>
</ds:datastoreItem>
</file>

<file path=customXml/itemProps3.xml><?xml version="1.0" encoding="utf-8"?>
<ds:datastoreItem xmlns:ds="http://schemas.openxmlformats.org/officeDocument/2006/customXml" ds:itemID="{5B571456-5B43-4927-A6E7-A5EE3A702A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Quotable</Template>
  <TotalTime>703</TotalTime>
  <Words>559</Words>
  <Application>Microsoft Office PowerPoint</Application>
  <PresentationFormat>Widescreen</PresentationFormat>
  <Paragraphs>83</Paragraphs>
  <Slides>12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Century Gothic</vt:lpstr>
      <vt:lpstr>Wingdings 2</vt:lpstr>
      <vt:lpstr>Quotable</vt:lpstr>
      <vt:lpstr>Cash Flow Forecasting</vt:lpstr>
      <vt:lpstr>Starter</vt:lpstr>
      <vt:lpstr>PowerPoint Presentation</vt:lpstr>
      <vt:lpstr>PowerPoint Presentation</vt:lpstr>
      <vt:lpstr>Learning Objectives</vt:lpstr>
      <vt:lpstr>Benefits of cash flow forecasting</vt:lpstr>
      <vt:lpstr>Problems of cash flow forecasting</vt:lpstr>
      <vt:lpstr>Reducing cash flow problems</vt:lpstr>
      <vt:lpstr>Activity</vt:lpstr>
      <vt:lpstr>Activity</vt:lpstr>
      <vt:lpstr>Plenary</vt:lpstr>
      <vt:lpstr>Homework</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Cash Flow Forecasting</dc:title>
  <dc:creator>Rebecca Crumpton</dc:creator>
  <cp:lastModifiedBy>Rebecca Crumpton</cp:lastModifiedBy>
  <cp:revision>43</cp:revision>
  <dcterms:created xsi:type="dcterms:W3CDTF">2015-11-12T17:04:49Z</dcterms:created>
  <dcterms:modified xsi:type="dcterms:W3CDTF">2020-12-02T09:54:48Z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0x010100EA90949D6391244A906844C304818D4E00ED74B73EA9ED4C4C8C2F8846BE81B58F</vt:lpwstr>
  </property>
</Properties>
</file>