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05"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BE7C8999-91F9-4188-A14F-124190F9FEBF}" type="datetimeFigureOut">
              <a:rPr lang="en-GB" smtClean="0"/>
              <a:t>06/12/2020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682771B-8CFC-4DBB-A3EC-B01952F29BA2}" type="slidenum">
              <a:rPr lang="en-GB" smtClean="0"/>
              <a:t>‹#›</a:t>
            </a:fld>
            <a:endParaRPr lang="en-GB"/>
          </a:p>
        </p:txBody>
      </p:sp>
    </p:spTree>
    <p:extLst>
      <p:ext uri="{BB962C8B-B14F-4D97-AF65-F5344CB8AC3E}">
        <p14:creationId xmlns:p14="http://schemas.microsoft.com/office/powerpoint/2010/main" val="2878188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E7C8999-91F9-4188-A14F-124190F9FEBF}" type="datetimeFigureOut">
              <a:rPr lang="en-GB" smtClean="0"/>
              <a:t>06/12/2020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682771B-8CFC-4DBB-A3EC-B01952F29BA2}" type="slidenum">
              <a:rPr lang="en-GB" smtClean="0"/>
              <a:t>‹#›</a:t>
            </a:fld>
            <a:endParaRPr lang="en-GB"/>
          </a:p>
        </p:txBody>
      </p:sp>
    </p:spTree>
    <p:extLst>
      <p:ext uri="{BB962C8B-B14F-4D97-AF65-F5344CB8AC3E}">
        <p14:creationId xmlns:p14="http://schemas.microsoft.com/office/powerpoint/2010/main" val="10138386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E7C8999-91F9-4188-A14F-124190F9FEBF}" type="datetimeFigureOut">
              <a:rPr lang="en-GB" smtClean="0"/>
              <a:t>06/12/2020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682771B-8CFC-4DBB-A3EC-B01952F29BA2}" type="slidenum">
              <a:rPr lang="en-GB" smtClean="0"/>
              <a:t>‹#›</a:t>
            </a:fld>
            <a:endParaRPr lang="en-GB"/>
          </a:p>
        </p:txBody>
      </p:sp>
    </p:spTree>
    <p:extLst>
      <p:ext uri="{BB962C8B-B14F-4D97-AF65-F5344CB8AC3E}">
        <p14:creationId xmlns:p14="http://schemas.microsoft.com/office/powerpoint/2010/main" val="20037762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E7C8999-91F9-4188-A14F-124190F9FEBF}" type="datetimeFigureOut">
              <a:rPr lang="en-GB" smtClean="0"/>
              <a:t>06/12/2020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682771B-8CFC-4DBB-A3EC-B01952F29BA2}" type="slidenum">
              <a:rPr lang="en-GB" smtClean="0"/>
              <a:t>‹#›</a:t>
            </a:fld>
            <a:endParaRPr lang="en-GB"/>
          </a:p>
        </p:txBody>
      </p:sp>
    </p:spTree>
    <p:extLst>
      <p:ext uri="{BB962C8B-B14F-4D97-AF65-F5344CB8AC3E}">
        <p14:creationId xmlns:p14="http://schemas.microsoft.com/office/powerpoint/2010/main" val="19842571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999-91F9-4188-A14F-124190F9FEBF}" type="datetimeFigureOut">
              <a:rPr lang="en-GB" smtClean="0"/>
              <a:t>06/12/2020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682771B-8CFC-4DBB-A3EC-B01952F29BA2}" type="slidenum">
              <a:rPr lang="en-GB" smtClean="0"/>
              <a:t>‹#›</a:t>
            </a:fld>
            <a:endParaRPr lang="en-GB"/>
          </a:p>
        </p:txBody>
      </p:sp>
    </p:spTree>
    <p:extLst>
      <p:ext uri="{BB962C8B-B14F-4D97-AF65-F5344CB8AC3E}">
        <p14:creationId xmlns:p14="http://schemas.microsoft.com/office/powerpoint/2010/main" val="18398020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BE7C8999-91F9-4188-A14F-124190F9FEBF}" type="datetimeFigureOut">
              <a:rPr lang="en-GB" smtClean="0"/>
              <a:t>06/12/2020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682771B-8CFC-4DBB-A3EC-B01952F29BA2}" type="slidenum">
              <a:rPr lang="en-GB" smtClean="0"/>
              <a:t>‹#›</a:t>
            </a:fld>
            <a:endParaRPr lang="en-GB"/>
          </a:p>
        </p:txBody>
      </p:sp>
    </p:spTree>
    <p:extLst>
      <p:ext uri="{BB962C8B-B14F-4D97-AF65-F5344CB8AC3E}">
        <p14:creationId xmlns:p14="http://schemas.microsoft.com/office/powerpoint/2010/main" val="26217504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BE7C8999-91F9-4188-A14F-124190F9FEBF}" type="datetimeFigureOut">
              <a:rPr lang="en-GB" smtClean="0"/>
              <a:t>06/12/2020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682771B-8CFC-4DBB-A3EC-B01952F29BA2}" type="slidenum">
              <a:rPr lang="en-GB" smtClean="0"/>
              <a:t>‹#›</a:t>
            </a:fld>
            <a:endParaRPr lang="en-GB"/>
          </a:p>
        </p:txBody>
      </p:sp>
    </p:spTree>
    <p:extLst>
      <p:ext uri="{BB962C8B-B14F-4D97-AF65-F5344CB8AC3E}">
        <p14:creationId xmlns:p14="http://schemas.microsoft.com/office/powerpoint/2010/main" val="30826512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BE7C8999-91F9-4188-A14F-124190F9FEBF}" type="datetimeFigureOut">
              <a:rPr lang="en-GB" smtClean="0"/>
              <a:t>06/12/2020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682771B-8CFC-4DBB-A3EC-B01952F29BA2}" type="slidenum">
              <a:rPr lang="en-GB" smtClean="0"/>
              <a:t>‹#›</a:t>
            </a:fld>
            <a:endParaRPr lang="en-GB"/>
          </a:p>
        </p:txBody>
      </p:sp>
    </p:spTree>
    <p:extLst>
      <p:ext uri="{BB962C8B-B14F-4D97-AF65-F5344CB8AC3E}">
        <p14:creationId xmlns:p14="http://schemas.microsoft.com/office/powerpoint/2010/main" val="33138086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999-91F9-4188-A14F-124190F9FEBF}" type="datetimeFigureOut">
              <a:rPr lang="en-GB" smtClean="0"/>
              <a:t>06/12/2020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682771B-8CFC-4DBB-A3EC-B01952F29BA2}" type="slidenum">
              <a:rPr lang="en-GB" smtClean="0"/>
              <a:t>‹#›</a:t>
            </a:fld>
            <a:endParaRPr lang="en-GB"/>
          </a:p>
        </p:txBody>
      </p:sp>
    </p:spTree>
    <p:extLst>
      <p:ext uri="{BB962C8B-B14F-4D97-AF65-F5344CB8AC3E}">
        <p14:creationId xmlns:p14="http://schemas.microsoft.com/office/powerpoint/2010/main" val="23573232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999-91F9-4188-A14F-124190F9FEBF}" type="datetimeFigureOut">
              <a:rPr lang="en-GB" smtClean="0"/>
              <a:t>06/12/2020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682771B-8CFC-4DBB-A3EC-B01952F29BA2}" type="slidenum">
              <a:rPr lang="en-GB" smtClean="0"/>
              <a:t>‹#›</a:t>
            </a:fld>
            <a:endParaRPr lang="en-GB"/>
          </a:p>
        </p:txBody>
      </p:sp>
    </p:spTree>
    <p:extLst>
      <p:ext uri="{BB962C8B-B14F-4D97-AF65-F5344CB8AC3E}">
        <p14:creationId xmlns:p14="http://schemas.microsoft.com/office/powerpoint/2010/main" val="15055618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999-91F9-4188-A14F-124190F9FEBF}" type="datetimeFigureOut">
              <a:rPr lang="en-GB" smtClean="0"/>
              <a:t>06/12/2020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682771B-8CFC-4DBB-A3EC-B01952F29BA2}" type="slidenum">
              <a:rPr lang="en-GB" smtClean="0"/>
              <a:t>‹#›</a:t>
            </a:fld>
            <a:endParaRPr lang="en-GB"/>
          </a:p>
        </p:txBody>
      </p:sp>
    </p:spTree>
    <p:extLst>
      <p:ext uri="{BB962C8B-B14F-4D97-AF65-F5344CB8AC3E}">
        <p14:creationId xmlns:p14="http://schemas.microsoft.com/office/powerpoint/2010/main" val="8933938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999-91F9-4188-A14F-124190F9FEBF}" type="datetimeFigureOut">
              <a:rPr lang="en-GB" smtClean="0"/>
              <a:t>06/12/2020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82771B-8CFC-4DBB-A3EC-B01952F29BA2}" type="slidenum">
              <a:rPr lang="en-GB" smtClean="0"/>
              <a:t>‹#›</a:t>
            </a:fld>
            <a:endParaRPr lang="en-GB"/>
          </a:p>
        </p:txBody>
      </p:sp>
    </p:spTree>
    <p:extLst>
      <p:ext uri="{BB962C8B-B14F-4D97-AF65-F5344CB8AC3E}">
        <p14:creationId xmlns:p14="http://schemas.microsoft.com/office/powerpoint/2010/main" val="26195800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12192000" cy="1569660"/>
          </a:xfrm>
          <a:prstGeom prst="rect">
            <a:avLst/>
          </a:prstGeom>
          <a:noFill/>
        </p:spPr>
        <p:txBody>
          <a:bodyPr wrap="square" rtlCol="0">
            <a:spAutoFit/>
          </a:bodyPr>
          <a:lstStyle/>
          <a:p>
            <a:pPr>
              <a:spcAft>
                <a:spcPts val="0"/>
              </a:spcAft>
            </a:pPr>
            <a:r>
              <a:rPr lang="en-GB" sz="3200" b="1" dirty="0">
                <a:latin typeface="Arial" panose="020B0604020202020204" pitchFamily="34" charset="0"/>
                <a:ea typeface="Times New Roman" panose="02020603050405020304" pitchFamily="18" charset="0"/>
              </a:rPr>
              <a:t>Using examples from sport, describe the use of video analysis programmes in qualitative and quantitative research. [4]</a:t>
            </a:r>
            <a:endParaRPr lang="en-GB" sz="3200" dirty="0">
              <a:latin typeface="Times New Roman" panose="02020603050405020304" pitchFamily="18" charset="0"/>
              <a:ea typeface="Times New Roman" panose="02020603050405020304" pitchFamily="18" charset="0"/>
            </a:endParaRPr>
          </a:p>
        </p:txBody>
      </p:sp>
      <p:graphicFrame>
        <p:nvGraphicFramePr>
          <p:cNvPr id="6" name="Table 5"/>
          <p:cNvGraphicFramePr>
            <a:graphicFrameLocks noGrp="1"/>
          </p:cNvGraphicFramePr>
          <p:nvPr>
            <p:extLst>
              <p:ext uri="{D42A27DB-BD31-4B8C-83A1-F6EECF244321}">
                <p14:modId xmlns:p14="http://schemas.microsoft.com/office/powerpoint/2010/main" val="613304081"/>
              </p:ext>
            </p:extLst>
          </p:nvPr>
        </p:nvGraphicFramePr>
        <p:xfrm>
          <a:off x="221674" y="2072640"/>
          <a:ext cx="11726487" cy="3325091"/>
        </p:xfrm>
        <a:graphic>
          <a:graphicData uri="http://schemas.openxmlformats.org/drawingml/2006/table">
            <a:tbl>
              <a:tblPr firstRow="1" bandRow="1">
                <a:tableStyleId>{5C22544A-7EE6-4342-B048-85BDC9FD1C3A}</a:tableStyleId>
              </a:tblPr>
              <a:tblGrid>
                <a:gridCol w="3908829">
                  <a:extLst>
                    <a:ext uri="{9D8B030D-6E8A-4147-A177-3AD203B41FA5}">
                      <a16:colId xmlns:a16="http://schemas.microsoft.com/office/drawing/2014/main" val="1982976674"/>
                    </a:ext>
                  </a:extLst>
                </a:gridCol>
                <a:gridCol w="3908829">
                  <a:extLst>
                    <a:ext uri="{9D8B030D-6E8A-4147-A177-3AD203B41FA5}">
                      <a16:colId xmlns:a16="http://schemas.microsoft.com/office/drawing/2014/main" val="3185690917"/>
                    </a:ext>
                  </a:extLst>
                </a:gridCol>
                <a:gridCol w="3908829">
                  <a:extLst>
                    <a:ext uri="{9D8B030D-6E8A-4147-A177-3AD203B41FA5}">
                      <a16:colId xmlns:a16="http://schemas.microsoft.com/office/drawing/2014/main" val="3489235778"/>
                    </a:ext>
                  </a:extLst>
                </a:gridCol>
              </a:tblGrid>
              <a:tr h="475013">
                <a:tc>
                  <a:txBody>
                    <a:bodyPr/>
                    <a:lstStyle/>
                    <a:p>
                      <a:endParaRPr lang="en-GB" dirty="0"/>
                    </a:p>
                  </a:txBody>
                  <a:tcPr>
                    <a:solidFill>
                      <a:schemeClr val="bg2"/>
                    </a:solidFill>
                  </a:tcPr>
                </a:tc>
                <a:tc>
                  <a:txBody>
                    <a:bodyPr/>
                    <a:lstStyle/>
                    <a:p>
                      <a:pPr algn="ctr"/>
                      <a:r>
                        <a:rPr lang="en-GB" sz="2000" dirty="0">
                          <a:solidFill>
                            <a:schemeClr val="tx1"/>
                          </a:solidFill>
                        </a:rPr>
                        <a:t>Quantitative research</a:t>
                      </a:r>
                    </a:p>
                  </a:txBody>
                  <a:tcPr>
                    <a:solidFill>
                      <a:schemeClr val="bg2"/>
                    </a:solidFill>
                  </a:tcPr>
                </a:tc>
                <a:tc>
                  <a:txBody>
                    <a:bodyPr/>
                    <a:lstStyle/>
                    <a:p>
                      <a:pPr algn="ctr"/>
                      <a:r>
                        <a:rPr lang="en-GB" sz="2000" dirty="0">
                          <a:solidFill>
                            <a:schemeClr val="tx1"/>
                          </a:solidFill>
                        </a:rPr>
                        <a:t>Qualitative research</a:t>
                      </a:r>
                    </a:p>
                  </a:txBody>
                  <a:tcPr>
                    <a:solidFill>
                      <a:schemeClr val="bg2"/>
                    </a:solidFill>
                  </a:tcPr>
                </a:tc>
                <a:extLst>
                  <a:ext uri="{0D108BD9-81ED-4DB2-BD59-A6C34878D82A}">
                    <a16:rowId xmlns:a16="http://schemas.microsoft.com/office/drawing/2014/main" val="589845008"/>
                  </a:ext>
                </a:extLst>
              </a:tr>
              <a:tr h="767329">
                <a:tc>
                  <a:txBody>
                    <a:bodyPr/>
                    <a:lstStyle/>
                    <a:p>
                      <a:r>
                        <a:rPr lang="en-GB" b="1" dirty="0"/>
                        <a:t>Descriptions [2]</a:t>
                      </a:r>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221145827"/>
                  </a:ext>
                </a:extLst>
              </a:tr>
              <a:tr h="2082749">
                <a:tc>
                  <a:txBody>
                    <a:bodyPr/>
                    <a:lstStyle/>
                    <a:p>
                      <a:r>
                        <a:rPr lang="en-GB" b="1" dirty="0"/>
                        <a:t>Sporting</a:t>
                      </a:r>
                      <a:r>
                        <a:rPr lang="en-GB" b="1" baseline="0" dirty="0"/>
                        <a:t> examples of video research [2]</a:t>
                      </a:r>
                      <a:endParaRPr lang="en-GB" b="1"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2194560451"/>
                  </a:ext>
                </a:extLst>
              </a:tr>
            </a:tbl>
          </a:graphicData>
        </a:graphic>
      </p:graphicFrame>
      <p:sp>
        <p:nvSpPr>
          <p:cNvPr id="2" name="TextBox 1">
            <a:extLst>
              <a:ext uri="{FF2B5EF4-FFF2-40B4-BE49-F238E27FC236}">
                <a16:creationId xmlns:a16="http://schemas.microsoft.com/office/drawing/2014/main" id="{DC00B7BF-A9F7-4BFB-A90C-03F75B5918BD}"/>
              </a:ext>
            </a:extLst>
          </p:cNvPr>
          <p:cNvSpPr txBox="1"/>
          <p:nvPr/>
        </p:nvSpPr>
        <p:spPr>
          <a:xfrm>
            <a:off x="4117571" y="2531180"/>
            <a:ext cx="3297382" cy="646331"/>
          </a:xfrm>
          <a:prstGeom prst="rect">
            <a:avLst/>
          </a:prstGeom>
          <a:noFill/>
        </p:spPr>
        <p:txBody>
          <a:bodyPr wrap="square" rtlCol="0">
            <a:spAutoFit/>
          </a:bodyPr>
          <a:lstStyle/>
          <a:p>
            <a:pPr lvl="0"/>
            <a:r>
              <a:rPr lang="en-GB" dirty="0">
                <a:solidFill>
                  <a:prstClr val="black"/>
                </a:solidFill>
              </a:rPr>
              <a:t>used  to collect factual/numerical data/objective  data</a:t>
            </a:r>
          </a:p>
        </p:txBody>
      </p:sp>
      <p:sp>
        <p:nvSpPr>
          <p:cNvPr id="3" name="Rectangle 2">
            <a:extLst>
              <a:ext uri="{FF2B5EF4-FFF2-40B4-BE49-F238E27FC236}">
                <a16:creationId xmlns:a16="http://schemas.microsoft.com/office/drawing/2014/main" id="{4D8D1C17-23AB-43C3-B70D-4F3AE3F33DD8}"/>
              </a:ext>
            </a:extLst>
          </p:cNvPr>
          <p:cNvSpPr/>
          <p:nvPr/>
        </p:nvSpPr>
        <p:spPr>
          <a:xfrm>
            <a:off x="8117962" y="2549236"/>
            <a:ext cx="3154899" cy="646331"/>
          </a:xfrm>
          <a:prstGeom prst="rect">
            <a:avLst/>
          </a:prstGeom>
        </p:spPr>
        <p:txBody>
          <a:bodyPr wrap="square">
            <a:spAutoFit/>
          </a:bodyPr>
          <a:lstStyle/>
          <a:p>
            <a:pPr lvl="0"/>
            <a:r>
              <a:rPr lang="en-GB" dirty="0">
                <a:solidFill>
                  <a:prstClr val="black"/>
                </a:solidFill>
              </a:rPr>
              <a:t>used to collect descriptive information/subjective data</a:t>
            </a:r>
          </a:p>
        </p:txBody>
      </p:sp>
      <p:sp>
        <p:nvSpPr>
          <p:cNvPr id="5" name="Rectangle 4">
            <a:extLst>
              <a:ext uri="{FF2B5EF4-FFF2-40B4-BE49-F238E27FC236}">
                <a16:creationId xmlns:a16="http://schemas.microsoft.com/office/drawing/2014/main" id="{0856BC65-F4C8-4E32-9BE7-49DBAB3EC2CD}"/>
              </a:ext>
            </a:extLst>
          </p:cNvPr>
          <p:cNvSpPr/>
          <p:nvPr/>
        </p:nvSpPr>
        <p:spPr>
          <a:xfrm>
            <a:off x="4117571" y="3273520"/>
            <a:ext cx="3419302" cy="923330"/>
          </a:xfrm>
          <a:prstGeom prst="rect">
            <a:avLst/>
          </a:prstGeom>
        </p:spPr>
        <p:txBody>
          <a:bodyPr wrap="square">
            <a:spAutoFit/>
          </a:bodyPr>
          <a:lstStyle/>
          <a:p>
            <a:pPr lvl="0">
              <a:defRPr/>
            </a:pPr>
            <a:r>
              <a:rPr lang="en-GB" dirty="0" err="1">
                <a:solidFill>
                  <a:prstClr val="black"/>
                </a:solidFill>
              </a:rPr>
              <a:t>Eg</a:t>
            </a:r>
            <a:r>
              <a:rPr lang="en-GB" dirty="0">
                <a:solidFill>
                  <a:prstClr val="black"/>
                </a:solidFill>
              </a:rPr>
              <a:t> Netball coaches can use video analysis to generate pass completion percentages/ or equiv.</a:t>
            </a:r>
          </a:p>
        </p:txBody>
      </p:sp>
      <p:sp>
        <p:nvSpPr>
          <p:cNvPr id="7" name="Rectangle 6">
            <a:extLst>
              <a:ext uri="{FF2B5EF4-FFF2-40B4-BE49-F238E27FC236}">
                <a16:creationId xmlns:a16="http://schemas.microsoft.com/office/drawing/2014/main" id="{BA1E02CA-A5B9-4566-A78C-1311EC470445}"/>
              </a:ext>
            </a:extLst>
          </p:cNvPr>
          <p:cNvSpPr/>
          <p:nvPr/>
        </p:nvSpPr>
        <p:spPr>
          <a:xfrm>
            <a:off x="8034835" y="3273520"/>
            <a:ext cx="3852364" cy="1477328"/>
          </a:xfrm>
          <a:prstGeom prst="rect">
            <a:avLst/>
          </a:prstGeom>
        </p:spPr>
        <p:txBody>
          <a:bodyPr wrap="square">
            <a:spAutoFit/>
          </a:bodyPr>
          <a:lstStyle/>
          <a:p>
            <a:pPr lvl="0">
              <a:defRPr/>
            </a:pPr>
            <a:r>
              <a:rPr lang="en-GB" dirty="0" err="1">
                <a:solidFill>
                  <a:prstClr val="black"/>
                </a:solidFill>
              </a:rPr>
              <a:t>Eg</a:t>
            </a:r>
            <a:r>
              <a:rPr lang="en-GB" dirty="0">
                <a:solidFill>
                  <a:prstClr val="black"/>
                </a:solidFill>
              </a:rPr>
              <a:t> Football coaches use video analysis to show movements of defenders and inform coaching decisions/opinions/  strategy about what formation to use/ or equiv. </a:t>
            </a:r>
          </a:p>
        </p:txBody>
      </p:sp>
    </p:spTree>
    <p:extLst>
      <p:ext uri="{BB962C8B-B14F-4D97-AF65-F5344CB8AC3E}">
        <p14:creationId xmlns:p14="http://schemas.microsoft.com/office/powerpoint/2010/main" val="40344535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351518254"/>
              </p:ext>
            </p:extLst>
          </p:nvPr>
        </p:nvGraphicFramePr>
        <p:xfrm>
          <a:off x="103909" y="98940"/>
          <a:ext cx="11984182" cy="6660119"/>
        </p:xfrm>
        <a:graphic>
          <a:graphicData uri="http://schemas.openxmlformats.org/drawingml/2006/table">
            <a:tbl>
              <a:tblPr firstRow="1" firstCol="1" bandRow="1"/>
              <a:tblGrid>
                <a:gridCol w="1488023">
                  <a:extLst>
                    <a:ext uri="{9D8B030D-6E8A-4147-A177-3AD203B41FA5}">
                      <a16:colId xmlns:a16="http://schemas.microsoft.com/office/drawing/2014/main" val="1954024414"/>
                    </a:ext>
                  </a:extLst>
                </a:gridCol>
                <a:gridCol w="3008938">
                  <a:extLst>
                    <a:ext uri="{9D8B030D-6E8A-4147-A177-3AD203B41FA5}">
                      <a16:colId xmlns:a16="http://schemas.microsoft.com/office/drawing/2014/main" val="1146538380"/>
                    </a:ext>
                  </a:extLst>
                </a:gridCol>
                <a:gridCol w="2451731">
                  <a:extLst>
                    <a:ext uri="{9D8B030D-6E8A-4147-A177-3AD203B41FA5}">
                      <a16:colId xmlns:a16="http://schemas.microsoft.com/office/drawing/2014/main" val="1712409863"/>
                    </a:ext>
                  </a:extLst>
                </a:gridCol>
                <a:gridCol w="5035490">
                  <a:extLst>
                    <a:ext uri="{9D8B030D-6E8A-4147-A177-3AD203B41FA5}">
                      <a16:colId xmlns:a16="http://schemas.microsoft.com/office/drawing/2014/main" val="3768847064"/>
                    </a:ext>
                  </a:extLst>
                </a:gridCol>
              </a:tblGrid>
              <a:tr h="734095">
                <a:tc>
                  <a:txBody>
                    <a:bodyPr/>
                    <a:lstStyle/>
                    <a:p>
                      <a:pPr>
                        <a:spcAft>
                          <a:spcPts val="0"/>
                        </a:spcAft>
                      </a:pPr>
                      <a:r>
                        <a:rPr lang="en-GB" sz="1600" b="1" dirty="0">
                          <a:effectLst/>
                          <a:latin typeface="Arial" panose="020B0604020202020204" pitchFamily="34" charset="0"/>
                          <a:ea typeface="Times New Roman" panose="02020603050405020304" pitchFamily="18" charset="0"/>
                        </a:rPr>
                        <a:t>Function of sport analytics</a:t>
                      </a:r>
                      <a:endParaRPr lang="en-GB" sz="1600" dirty="0">
                        <a:effectLst/>
                        <a:latin typeface="Times New Roman" panose="02020603050405020304" pitchFamily="18" charset="0"/>
                        <a:ea typeface="Times New Roman" panose="02020603050405020304" pitchFamily="18" charset="0"/>
                      </a:endParaRPr>
                    </a:p>
                  </a:txBody>
                  <a:tcPr marL="44101" marR="441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spcAft>
                          <a:spcPts val="0"/>
                        </a:spcAft>
                      </a:pPr>
                      <a:r>
                        <a:rPr lang="en-GB" sz="1600" b="1" dirty="0">
                          <a:effectLst/>
                          <a:latin typeface="Arial" panose="020B0604020202020204" pitchFamily="34" charset="0"/>
                          <a:ea typeface="Times New Roman" panose="02020603050405020304" pitchFamily="18" charset="0"/>
                        </a:rPr>
                        <a:t>Sport/situation</a:t>
                      </a:r>
                      <a:endParaRPr lang="en-GB" sz="1600" dirty="0">
                        <a:effectLst/>
                        <a:latin typeface="Times New Roman" panose="02020603050405020304" pitchFamily="18" charset="0"/>
                        <a:ea typeface="Times New Roman" panose="02020603050405020304" pitchFamily="18" charset="0"/>
                      </a:endParaRPr>
                    </a:p>
                  </a:txBody>
                  <a:tcPr marL="44101" marR="441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spcAft>
                          <a:spcPts val="0"/>
                        </a:spcAft>
                      </a:pPr>
                      <a:r>
                        <a:rPr lang="en-GB" sz="1600" b="1">
                          <a:effectLst/>
                          <a:latin typeface="Arial" panose="020B0604020202020204" pitchFamily="34" charset="0"/>
                          <a:ea typeface="Times New Roman" panose="02020603050405020304" pitchFamily="18" charset="0"/>
                        </a:rPr>
                        <a:t>Name of programme/ tool</a:t>
                      </a:r>
                      <a:endParaRPr lang="en-GB" sz="1600">
                        <a:effectLst/>
                        <a:latin typeface="Times New Roman" panose="02020603050405020304" pitchFamily="18" charset="0"/>
                        <a:ea typeface="Times New Roman" panose="02020603050405020304" pitchFamily="18" charset="0"/>
                      </a:endParaRPr>
                    </a:p>
                  </a:txBody>
                  <a:tcPr marL="44101" marR="441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spcAft>
                          <a:spcPts val="0"/>
                        </a:spcAft>
                      </a:pPr>
                      <a:r>
                        <a:rPr lang="en-GB" sz="1600" b="1" dirty="0">
                          <a:effectLst/>
                          <a:latin typeface="Arial" panose="020B0604020202020204" pitchFamily="34" charset="0"/>
                          <a:ea typeface="Times New Roman" panose="02020603050405020304" pitchFamily="18" charset="0"/>
                        </a:rPr>
                        <a:t>Explanation how the programme can be used to achieve the function </a:t>
                      </a:r>
                      <a:endParaRPr lang="en-GB" sz="1600" dirty="0">
                        <a:effectLst/>
                        <a:latin typeface="Times New Roman" panose="02020603050405020304" pitchFamily="18" charset="0"/>
                        <a:ea typeface="Times New Roman" panose="02020603050405020304" pitchFamily="18" charset="0"/>
                      </a:endParaRPr>
                    </a:p>
                  </a:txBody>
                  <a:tcPr marL="44101" marR="441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254841265"/>
                  </a:ext>
                </a:extLst>
              </a:tr>
              <a:tr h="1070556">
                <a:tc>
                  <a:txBody>
                    <a:bodyPr/>
                    <a:lstStyle/>
                    <a:p>
                      <a:pPr>
                        <a:spcAft>
                          <a:spcPts val="0"/>
                        </a:spcAft>
                      </a:pPr>
                      <a:r>
                        <a:rPr lang="en-GB" sz="1400" b="1" dirty="0">
                          <a:effectLst/>
                          <a:latin typeface="Arial" panose="020B0604020202020204" pitchFamily="34" charset="0"/>
                          <a:ea typeface="Times New Roman" panose="02020603050405020304" pitchFamily="18" charset="0"/>
                        </a:rPr>
                        <a:t>Prevention of injury [1]</a:t>
                      </a:r>
                      <a:endParaRPr lang="en-GB" sz="1400" dirty="0">
                        <a:effectLst/>
                        <a:latin typeface="Times New Roman" panose="02020603050405020304" pitchFamily="18" charset="0"/>
                        <a:ea typeface="Times New Roman" panose="02020603050405020304" pitchFamily="18" charset="0"/>
                      </a:endParaRPr>
                    </a:p>
                    <a:p>
                      <a:pPr>
                        <a:spcAft>
                          <a:spcPts val="0"/>
                        </a:spcAft>
                      </a:pPr>
                      <a:r>
                        <a:rPr lang="en-GB" sz="1400" b="1" dirty="0">
                          <a:effectLst/>
                          <a:latin typeface="Arial" panose="020B0604020202020204" pitchFamily="34" charset="0"/>
                          <a:ea typeface="Times New Roman" panose="02020603050405020304" pitchFamily="18" charset="0"/>
                        </a:rPr>
                        <a:t> </a:t>
                      </a:r>
                      <a:endParaRPr lang="en-GB" sz="1400" dirty="0">
                        <a:effectLst/>
                        <a:latin typeface="Times New Roman" panose="02020603050405020304" pitchFamily="18" charset="0"/>
                        <a:ea typeface="Times New Roman" panose="02020603050405020304" pitchFamily="18" charset="0"/>
                      </a:endParaRPr>
                    </a:p>
                    <a:p>
                      <a:pPr>
                        <a:spcAft>
                          <a:spcPts val="0"/>
                        </a:spcAft>
                      </a:pPr>
                      <a:r>
                        <a:rPr lang="en-GB" sz="1400" b="1" dirty="0">
                          <a:effectLst/>
                          <a:latin typeface="Arial" panose="020B0604020202020204" pitchFamily="34" charset="0"/>
                          <a:ea typeface="Times New Roman" panose="02020603050405020304" pitchFamily="18" charset="0"/>
                        </a:rPr>
                        <a:t> </a:t>
                      </a:r>
                      <a:endParaRPr lang="en-GB" sz="1400" dirty="0">
                        <a:effectLst/>
                        <a:latin typeface="Times New Roman" panose="02020603050405020304" pitchFamily="18" charset="0"/>
                        <a:ea typeface="Times New Roman" panose="02020603050405020304" pitchFamily="18" charset="0"/>
                      </a:endParaRPr>
                    </a:p>
                    <a:p>
                      <a:pPr>
                        <a:spcAft>
                          <a:spcPts val="0"/>
                        </a:spcAft>
                      </a:pPr>
                      <a:r>
                        <a:rPr lang="en-GB" sz="1400" b="1" dirty="0">
                          <a:effectLst/>
                          <a:latin typeface="Arial" panose="020B0604020202020204" pitchFamily="34" charset="0"/>
                          <a:ea typeface="Times New Roman" panose="02020603050405020304" pitchFamily="18" charset="0"/>
                        </a:rPr>
                        <a:t> </a:t>
                      </a:r>
                      <a:endParaRPr lang="en-GB" sz="1400" dirty="0">
                        <a:effectLst/>
                        <a:latin typeface="Times New Roman" panose="02020603050405020304" pitchFamily="18" charset="0"/>
                        <a:ea typeface="Times New Roman" panose="02020603050405020304" pitchFamily="18" charset="0"/>
                      </a:endParaRPr>
                    </a:p>
                  </a:txBody>
                  <a:tcPr marL="44101" marR="441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GB" sz="1800" dirty="0">
                        <a:effectLst/>
                        <a:latin typeface="Times New Roman" panose="02020603050405020304" pitchFamily="18" charset="0"/>
                        <a:ea typeface="Times New Roman" panose="02020603050405020304" pitchFamily="18" charset="0"/>
                      </a:endParaRPr>
                    </a:p>
                  </a:txBody>
                  <a:tcPr marL="44101" marR="441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GB" sz="1600" dirty="0">
                        <a:effectLst/>
                        <a:latin typeface="Times New Roman" panose="02020603050405020304" pitchFamily="18" charset="0"/>
                        <a:ea typeface="Times New Roman" panose="02020603050405020304" pitchFamily="18" charset="0"/>
                      </a:endParaRPr>
                    </a:p>
                  </a:txBody>
                  <a:tcPr marL="44101" marR="441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GB" sz="1600" dirty="0">
                        <a:effectLst/>
                        <a:latin typeface="Times New Roman" panose="02020603050405020304" pitchFamily="18" charset="0"/>
                        <a:ea typeface="Times New Roman" panose="02020603050405020304" pitchFamily="18" charset="0"/>
                      </a:endParaRPr>
                    </a:p>
                  </a:txBody>
                  <a:tcPr marL="44101" marR="441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98354799"/>
                  </a:ext>
                </a:extLst>
              </a:tr>
              <a:tr h="1132942">
                <a:tc>
                  <a:txBody>
                    <a:bodyPr/>
                    <a:lstStyle/>
                    <a:p>
                      <a:pPr>
                        <a:spcAft>
                          <a:spcPts val="0"/>
                        </a:spcAft>
                      </a:pPr>
                      <a:r>
                        <a:rPr lang="en-GB" sz="1400" b="1" dirty="0">
                          <a:effectLst/>
                          <a:latin typeface="Arial" panose="020B0604020202020204" pitchFamily="34" charset="0"/>
                          <a:ea typeface="Times New Roman" panose="02020603050405020304" pitchFamily="18" charset="0"/>
                        </a:rPr>
                        <a:t>Game analysis [1]</a:t>
                      </a:r>
                      <a:endParaRPr lang="en-GB" sz="1400" dirty="0">
                        <a:effectLst/>
                        <a:latin typeface="Times New Roman" panose="02020603050405020304" pitchFamily="18" charset="0"/>
                        <a:ea typeface="Times New Roman" panose="02020603050405020304" pitchFamily="18" charset="0"/>
                      </a:endParaRPr>
                    </a:p>
                    <a:p>
                      <a:pPr>
                        <a:spcAft>
                          <a:spcPts val="0"/>
                        </a:spcAft>
                      </a:pPr>
                      <a:r>
                        <a:rPr lang="en-GB" sz="1400" b="1" dirty="0">
                          <a:effectLst/>
                          <a:latin typeface="Arial" panose="020B0604020202020204" pitchFamily="34" charset="0"/>
                          <a:ea typeface="Times New Roman" panose="02020603050405020304" pitchFamily="18" charset="0"/>
                        </a:rPr>
                        <a:t> </a:t>
                      </a:r>
                      <a:endParaRPr lang="en-GB" sz="1400" dirty="0">
                        <a:effectLst/>
                        <a:latin typeface="Times New Roman" panose="02020603050405020304" pitchFamily="18" charset="0"/>
                        <a:ea typeface="Times New Roman" panose="02020603050405020304" pitchFamily="18" charset="0"/>
                      </a:endParaRPr>
                    </a:p>
                    <a:p>
                      <a:pPr>
                        <a:spcAft>
                          <a:spcPts val="0"/>
                        </a:spcAft>
                      </a:pPr>
                      <a:r>
                        <a:rPr lang="en-GB" sz="1400" b="1" dirty="0">
                          <a:effectLst/>
                          <a:latin typeface="Arial" panose="020B0604020202020204" pitchFamily="34" charset="0"/>
                          <a:ea typeface="Times New Roman" panose="02020603050405020304" pitchFamily="18" charset="0"/>
                        </a:rPr>
                        <a:t> </a:t>
                      </a:r>
                      <a:endParaRPr lang="en-GB" sz="1400" dirty="0">
                        <a:effectLst/>
                        <a:latin typeface="Times New Roman" panose="02020603050405020304" pitchFamily="18" charset="0"/>
                        <a:ea typeface="Times New Roman" panose="02020603050405020304" pitchFamily="18" charset="0"/>
                      </a:endParaRPr>
                    </a:p>
                    <a:p>
                      <a:pPr>
                        <a:spcAft>
                          <a:spcPts val="0"/>
                        </a:spcAft>
                      </a:pPr>
                      <a:r>
                        <a:rPr lang="en-GB" sz="1400" b="1" dirty="0">
                          <a:effectLst/>
                          <a:latin typeface="Arial" panose="020B0604020202020204" pitchFamily="34" charset="0"/>
                          <a:ea typeface="Times New Roman" panose="02020603050405020304" pitchFamily="18" charset="0"/>
                        </a:rPr>
                        <a:t> </a:t>
                      </a:r>
                      <a:endParaRPr lang="en-GB" sz="1400" dirty="0">
                        <a:effectLst/>
                        <a:latin typeface="Times New Roman" panose="02020603050405020304" pitchFamily="18" charset="0"/>
                        <a:ea typeface="Times New Roman" panose="02020603050405020304" pitchFamily="18" charset="0"/>
                      </a:endParaRPr>
                    </a:p>
                  </a:txBody>
                  <a:tcPr marL="44101" marR="441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GB" sz="1800" dirty="0">
                        <a:effectLst/>
                        <a:latin typeface="Times New Roman" panose="02020603050405020304" pitchFamily="18" charset="0"/>
                        <a:ea typeface="Times New Roman" panose="02020603050405020304" pitchFamily="18" charset="0"/>
                      </a:endParaRPr>
                    </a:p>
                  </a:txBody>
                  <a:tcPr marL="44101" marR="441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GB" sz="1600" dirty="0">
                        <a:effectLst/>
                        <a:latin typeface="Times New Roman" panose="02020603050405020304" pitchFamily="18" charset="0"/>
                        <a:ea typeface="Times New Roman" panose="02020603050405020304" pitchFamily="18" charset="0"/>
                      </a:endParaRPr>
                    </a:p>
                  </a:txBody>
                  <a:tcPr marL="44101" marR="441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GB" sz="1600" dirty="0">
                        <a:effectLst/>
                        <a:latin typeface="Times New Roman" panose="02020603050405020304" pitchFamily="18" charset="0"/>
                        <a:ea typeface="Times New Roman" panose="02020603050405020304" pitchFamily="18" charset="0"/>
                      </a:endParaRPr>
                    </a:p>
                  </a:txBody>
                  <a:tcPr marL="44101" marR="441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72192531"/>
                  </a:ext>
                </a:extLst>
              </a:tr>
              <a:tr h="1294792">
                <a:tc>
                  <a:txBody>
                    <a:bodyPr/>
                    <a:lstStyle/>
                    <a:p>
                      <a:pPr>
                        <a:spcAft>
                          <a:spcPts val="0"/>
                        </a:spcAft>
                      </a:pPr>
                      <a:r>
                        <a:rPr lang="en-GB" sz="1400" b="1" dirty="0">
                          <a:effectLst/>
                          <a:latin typeface="Arial" panose="020B0604020202020204" pitchFamily="34" charset="0"/>
                          <a:ea typeface="Times New Roman" panose="02020603050405020304" pitchFamily="18" charset="0"/>
                        </a:rPr>
                        <a:t>Monitor fitness for performance [1]</a:t>
                      </a:r>
                      <a:endParaRPr lang="en-GB" sz="1400" dirty="0">
                        <a:effectLst/>
                        <a:latin typeface="Times New Roman" panose="02020603050405020304" pitchFamily="18" charset="0"/>
                        <a:ea typeface="Times New Roman" panose="02020603050405020304" pitchFamily="18" charset="0"/>
                      </a:endParaRPr>
                    </a:p>
                    <a:p>
                      <a:pPr>
                        <a:spcAft>
                          <a:spcPts val="0"/>
                        </a:spcAft>
                      </a:pPr>
                      <a:r>
                        <a:rPr lang="en-GB" sz="1400" b="1" dirty="0">
                          <a:effectLst/>
                          <a:latin typeface="Arial" panose="020B0604020202020204" pitchFamily="34" charset="0"/>
                          <a:ea typeface="Times New Roman" panose="02020603050405020304" pitchFamily="18" charset="0"/>
                        </a:rPr>
                        <a:t> </a:t>
                      </a:r>
                      <a:endParaRPr lang="en-GB" sz="1400" dirty="0">
                        <a:effectLst/>
                        <a:latin typeface="Times New Roman" panose="02020603050405020304" pitchFamily="18" charset="0"/>
                        <a:ea typeface="Times New Roman" panose="02020603050405020304" pitchFamily="18" charset="0"/>
                      </a:endParaRPr>
                    </a:p>
                    <a:p>
                      <a:pPr>
                        <a:spcAft>
                          <a:spcPts val="0"/>
                        </a:spcAft>
                      </a:pPr>
                      <a:r>
                        <a:rPr lang="en-GB" sz="1400" b="1" dirty="0">
                          <a:effectLst/>
                          <a:latin typeface="Arial" panose="020B0604020202020204" pitchFamily="34" charset="0"/>
                          <a:ea typeface="Times New Roman" panose="02020603050405020304" pitchFamily="18" charset="0"/>
                        </a:rPr>
                        <a:t> </a:t>
                      </a:r>
                      <a:endParaRPr lang="en-GB" sz="1400" dirty="0">
                        <a:effectLst/>
                        <a:latin typeface="Times New Roman" panose="02020603050405020304" pitchFamily="18" charset="0"/>
                        <a:ea typeface="Times New Roman" panose="02020603050405020304" pitchFamily="18" charset="0"/>
                      </a:endParaRPr>
                    </a:p>
                    <a:p>
                      <a:pPr>
                        <a:spcAft>
                          <a:spcPts val="0"/>
                        </a:spcAft>
                      </a:pPr>
                      <a:r>
                        <a:rPr lang="en-GB" sz="1400" b="1" dirty="0">
                          <a:effectLst/>
                          <a:latin typeface="Arial" panose="020B0604020202020204" pitchFamily="34" charset="0"/>
                          <a:ea typeface="Times New Roman" panose="02020603050405020304" pitchFamily="18" charset="0"/>
                        </a:rPr>
                        <a:t> </a:t>
                      </a:r>
                      <a:endParaRPr lang="en-GB" sz="1400" dirty="0">
                        <a:effectLst/>
                        <a:latin typeface="Times New Roman" panose="02020603050405020304" pitchFamily="18" charset="0"/>
                        <a:ea typeface="Times New Roman" panose="02020603050405020304" pitchFamily="18" charset="0"/>
                      </a:endParaRPr>
                    </a:p>
                  </a:txBody>
                  <a:tcPr marL="44101" marR="441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dirty="0">
                        <a:effectLst/>
                        <a:latin typeface="Times New Roman" panose="02020603050405020304" pitchFamily="18" charset="0"/>
                        <a:ea typeface="Times New Roman" panose="02020603050405020304" pitchFamily="18" charset="0"/>
                      </a:endParaRPr>
                    </a:p>
                  </a:txBody>
                  <a:tcPr marL="44101" marR="441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GB" sz="1600" dirty="0">
                        <a:effectLst/>
                        <a:latin typeface="Times New Roman" panose="02020603050405020304" pitchFamily="18" charset="0"/>
                        <a:ea typeface="Times New Roman" panose="02020603050405020304" pitchFamily="18" charset="0"/>
                      </a:endParaRPr>
                    </a:p>
                  </a:txBody>
                  <a:tcPr marL="44101" marR="441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GB" sz="1600" dirty="0">
                        <a:effectLst/>
                        <a:latin typeface="Times New Roman" panose="02020603050405020304" pitchFamily="18" charset="0"/>
                        <a:ea typeface="Times New Roman" panose="02020603050405020304" pitchFamily="18" charset="0"/>
                      </a:endParaRPr>
                    </a:p>
                  </a:txBody>
                  <a:tcPr marL="44101" marR="441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21333940"/>
                  </a:ext>
                </a:extLst>
              </a:tr>
              <a:tr h="1294792">
                <a:tc>
                  <a:txBody>
                    <a:bodyPr/>
                    <a:lstStyle/>
                    <a:p>
                      <a:pPr>
                        <a:spcAft>
                          <a:spcPts val="0"/>
                        </a:spcAft>
                      </a:pPr>
                      <a:r>
                        <a:rPr lang="en-GB" sz="1400" b="1" dirty="0">
                          <a:effectLst/>
                          <a:latin typeface="Arial" panose="020B0604020202020204" pitchFamily="34" charset="0"/>
                          <a:ea typeface="Times New Roman" panose="02020603050405020304" pitchFamily="18" charset="0"/>
                        </a:rPr>
                        <a:t>Skill and technique development [1]</a:t>
                      </a:r>
                      <a:endParaRPr lang="en-GB" sz="1400" dirty="0">
                        <a:effectLst/>
                        <a:latin typeface="Times New Roman" panose="02020603050405020304" pitchFamily="18" charset="0"/>
                        <a:ea typeface="Times New Roman" panose="02020603050405020304" pitchFamily="18" charset="0"/>
                      </a:endParaRPr>
                    </a:p>
                    <a:p>
                      <a:pPr>
                        <a:spcAft>
                          <a:spcPts val="0"/>
                        </a:spcAft>
                      </a:pPr>
                      <a:r>
                        <a:rPr lang="en-GB" sz="1400" b="1" dirty="0">
                          <a:effectLst/>
                          <a:latin typeface="Arial" panose="020B0604020202020204" pitchFamily="34" charset="0"/>
                          <a:ea typeface="Times New Roman" panose="02020603050405020304" pitchFamily="18" charset="0"/>
                        </a:rPr>
                        <a:t> </a:t>
                      </a:r>
                      <a:endParaRPr lang="en-GB" sz="1400" dirty="0">
                        <a:effectLst/>
                        <a:latin typeface="Times New Roman" panose="02020603050405020304" pitchFamily="18" charset="0"/>
                        <a:ea typeface="Times New Roman" panose="02020603050405020304" pitchFamily="18" charset="0"/>
                      </a:endParaRPr>
                    </a:p>
                    <a:p>
                      <a:pPr>
                        <a:spcAft>
                          <a:spcPts val="0"/>
                        </a:spcAft>
                      </a:pPr>
                      <a:r>
                        <a:rPr lang="en-GB" sz="1400" b="1" dirty="0">
                          <a:effectLst/>
                          <a:latin typeface="Arial" panose="020B0604020202020204" pitchFamily="34" charset="0"/>
                          <a:ea typeface="Times New Roman" panose="02020603050405020304" pitchFamily="18" charset="0"/>
                        </a:rPr>
                        <a:t> </a:t>
                      </a:r>
                      <a:endParaRPr lang="en-GB" sz="1400" dirty="0">
                        <a:effectLst/>
                        <a:latin typeface="Times New Roman" panose="02020603050405020304" pitchFamily="18" charset="0"/>
                        <a:ea typeface="Times New Roman" panose="02020603050405020304" pitchFamily="18" charset="0"/>
                      </a:endParaRPr>
                    </a:p>
                    <a:p>
                      <a:pPr>
                        <a:spcAft>
                          <a:spcPts val="0"/>
                        </a:spcAft>
                      </a:pPr>
                      <a:r>
                        <a:rPr lang="en-GB" sz="1400" b="1" dirty="0">
                          <a:effectLst/>
                          <a:latin typeface="Arial" panose="020B0604020202020204" pitchFamily="34" charset="0"/>
                          <a:ea typeface="Times New Roman" panose="02020603050405020304" pitchFamily="18" charset="0"/>
                        </a:rPr>
                        <a:t> </a:t>
                      </a:r>
                      <a:endParaRPr lang="en-GB" sz="1400" dirty="0">
                        <a:effectLst/>
                        <a:latin typeface="Times New Roman" panose="02020603050405020304" pitchFamily="18" charset="0"/>
                        <a:ea typeface="Times New Roman" panose="02020603050405020304" pitchFamily="18" charset="0"/>
                      </a:endParaRPr>
                    </a:p>
                  </a:txBody>
                  <a:tcPr marL="44101" marR="441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GB" sz="1600" dirty="0">
                        <a:effectLst/>
                        <a:latin typeface="Times New Roman" panose="02020603050405020304" pitchFamily="18" charset="0"/>
                        <a:ea typeface="Times New Roman" panose="02020603050405020304" pitchFamily="18" charset="0"/>
                      </a:endParaRPr>
                    </a:p>
                  </a:txBody>
                  <a:tcPr marL="44101" marR="441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GB" sz="1600" dirty="0">
                        <a:effectLst/>
                        <a:latin typeface="Times New Roman" panose="02020603050405020304" pitchFamily="18" charset="0"/>
                        <a:ea typeface="Times New Roman" panose="02020603050405020304" pitchFamily="18" charset="0"/>
                      </a:endParaRPr>
                    </a:p>
                  </a:txBody>
                  <a:tcPr marL="44101" marR="441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GB" sz="1600" dirty="0">
                        <a:effectLst/>
                        <a:latin typeface="Times New Roman" panose="02020603050405020304" pitchFamily="18" charset="0"/>
                        <a:ea typeface="Times New Roman" panose="02020603050405020304" pitchFamily="18" charset="0"/>
                      </a:endParaRPr>
                    </a:p>
                  </a:txBody>
                  <a:tcPr marL="44101" marR="441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64219768"/>
                  </a:ext>
                </a:extLst>
              </a:tr>
              <a:tr h="1132942">
                <a:tc>
                  <a:txBody>
                    <a:bodyPr/>
                    <a:lstStyle/>
                    <a:p>
                      <a:pPr>
                        <a:spcAft>
                          <a:spcPts val="0"/>
                        </a:spcAft>
                      </a:pPr>
                      <a:r>
                        <a:rPr lang="en-GB" sz="1400" b="1" dirty="0">
                          <a:effectLst/>
                          <a:latin typeface="Arial" panose="020B0604020202020204" pitchFamily="34" charset="0"/>
                          <a:ea typeface="Times New Roman" panose="02020603050405020304" pitchFamily="18" charset="0"/>
                        </a:rPr>
                        <a:t>Talent ID/scouting [1]</a:t>
                      </a:r>
                      <a:endParaRPr lang="en-GB" sz="1400" dirty="0">
                        <a:effectLst/>
                        <a:latin typeface="Times New Roman" panose="02020603050405020304" pitchFamily="18" charset="0"/>
                        <a:ea typeface="Times New Roman" panose="02020603050405020304" pitchFamily="18" charset="0"/>
                      </a:endParaRPr>
                    </a:p>
                    <a:p>
                      <a:pPr>
                        <a:spcAft>
                          <a:spcPts val="0"/>
                        </a:spcAft>
                      </a:pPr>
                      <a:r>
                        <a:rPr lang="en-GB" sz="1400" b="1" dirty="0">
                          <a:effectLst/>
                          <a:latin typeface="Arial" panose="020B0604020202020204" pitchFamily="34" charset="0"/>
                          <a:ea typeface="Times New Roman" panose="02020603050405020304" pitchFamily="18" charset="0"/>
                        </a:rPr>
                        <a:t> </a:t>
                      </a:r>
                      <a:endParaRPr lang="en-GB" sz="1400" dirty="0">
                        <a:effectLst/>
                        <a:latin typeface="Times New Roman" panose="02020603050405020304" pitchFamily="18" charset="0"/>
                        <a:ea typeface="Times New Roman" panose="02020603050405020304" pitchFamily="18" charset="0"/>
                      </a:endParaRPr>
                    </a:p>
                    <a:p>
                      <a:pPr>
                        <a:spcAft>
                          <a:spcPts val="0"/>
                        </a:spcAft>
                      </a:pPr>
                      <a:r>
                        <a:rPr lang="en-GB" sz="1400" b="1" dirty="0">
                          <a:effectLst/>
                          <a:latin typeface="Arial" panose="020B0604020202020204" pitchFamily="34" charset="0"/>
                          <a:ea typeface="Times New Roman" panose="02020603050405020304" pitchFamily="18" charset="0"/>
                        </a:rPr>
                        <a:t> </a:t>
                      </a:r>
                      <a:endParaRPr lang="en-GB" sz="1400" dirty="0">
                        <a:effectLst/>
                        <a:latin typeface="Times New Roman" panose="02020603050405020304" pitchFamily="18" charset="0"/>
                        <a:ea typeface="Times New Roman" panose="02020603050405020304" pitchFamily="18" charset="0"/>
                      </a:endParaRPr>
                    </a:p>
                    <a:p>
                      <a:pPr>
                        <a:spcAft>
                          <a:spcPts val="0"/>
                        </a:spcAft>
                      </a:pPr>
                      <a:r>
                        <a:rPr lang="en-GB" sz="1400" b="1" dirty="0">
                          <a:effectLst/>
                          <a:latin typeface="Arial" panose="020B0604020202020204" pitchFamily="34" charset="0"/>
                          <a:ea typeface="Times New Roman" panose="02020603050405020304" pitchFamily="18" charset="0"/>
                        </a:rPr>
                        <a:t> </a:t>
                      </a:r>
                      <a:endParaRPr lang="en-GB" sz="1400" dirty="0">
                        <a:effectLst/>
                        <a:latin typeface="Times New Roman" panose="02020603050405020304" pitchFamily="18" charset="0"/>
                        <a:ea typeface="Times New Roman" panose="02020603050405020304" pitchFamily="18" charset="0"/>
                      </a:endParaRPr>
                    </a:p>
                  </a:txBody>
                  <a:tcPr marL="44101" marR="441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GB" sz="1600" dirty="0">
                        <a:effectLst/>
                        <a:latin typeface="Times New Roman" panose="02020603050405020304" pitchFamily="18" charset="0"/>
                        <a:ea typeface="Times New Roman" panose="02020603050405020304" pitchFamily="18" charset="0"/>
                      </a:endParaRPr>
                    </a:p>
                  </a:txBody>
                  <a:tcPr marL="44101" marR="441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GB" sz="1600" dirty="0">
                        <a:effectLst/>
                        <a:latin typeface="Times New Roman" panose="02020603050405020304" pitchFamily="18" charset="0"/>
                        <a:ea typeface="Times New Roman" panose="02020603050405020304" pitchFamily="18" charset="0"/>
                      </a:endParaRPr>
                    </a:p>
                  </a:txBody>
                  <a:tcPr marL="44101" marR="441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GB" sz="1600" dirty="0">
                        <a:effectLst/>
                        <a:latin typeface="Times New Roman" panose="02020603050405020304" pitchFamily="18" charset="0"/>
                        <a:ea typeface="Times New Roman" panose="02020603050405020304" pitchFamily="18" charset="0"/>
                      </a:endParaRPr>
                    </a:p>
                  </a:txBody>
                  <a:tcPr marL="44101" marR="441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5126749"/>
                  </a:ext>
                </a:extLst>
              </a:tr>
            </a:tbl>
          </a:graphicData>
        </a:graphic>
      </p:graphicFrame>
      <p:pic>
        <p:nvPicPr>
          <p:cNvPr id="1029"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30094" y="876843"/>
            <a:ext cx="1447800" cy="98107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13"/>
          <p:cNvPicPr>
            <a:picLocks noChangeAspect="1" noChangeArrowheads="1"/>
          </p:cNvPicPr>
          <p:nvPr/>
        </p:nvPicPr>
        <p:blipFill>
          <a:blip r:embed="rId3">
            <a:extLst>
              <a:ext uri="{28A0092B-C50C-407E-A947-70E740481C1C}">
                <a14:useLocalDpi xmlns:a14="http://schemas.microsoft.com/office/drawing/2010/main" val="0"/>
              </a:ext>
            </a:extLst>
          </a:blip>
          <a:srcRect t="10754"/>
          <a:stretch>
            <a:fillRect/>
          </a:stretch>
        </p:blipFill>
        <p:spPr bwMode="auto">
          <a:xfrm>
            <a:off x="2815399" y="1940845"/>
            <a:ext cx="1562495" cy="1064557"/>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8"/>
          <p:cNvPicPr>
            <a:picLocks noChangeAspect="1" noChangeArrowheads="1"/>
          </p:cNvPicPr>
          <p:nvPr/>
        </p:nvPicPr>
        <p:blipFill rotWithShape="1">
          <a:blip r:embed="rId4">
            <a:extLst>
              <a:ext uri="{28A0092B-C50C-407E-A947-70E740481C1C}">
                <a14:useLocalDpi xmlns:a14="http://schemas.microsoft.com/office/drawing/2010/main" val="0"/>
              </a:ext>
            </a:extLst>
          </a:blip>
          <a:srcRect t="12427" b="28180"/>
          <a:stretch/>
        </p:blipFill>
        <p:spPr bwMode="auto">
          <a:xfrm>
            <a:off x="2679499" y="3088329"/>
            <a:ext cx="1760741" cy="1125693"/>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56432" y="4384429"/>
            <a:ext cx="1683808" cy="1147484"/>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82865" y="5894854"/>
            <a:ext cx="1857375" cy="809625"/>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2226ED0F-7E3A-4A44-8F96-FB48C31AA51A}"/>
              </a:ext>
            </a:extLst>
          </p:cNvPr>
          <p:cNvSpPr txBox="1"/>
          <p:nvPr/>
        </p:nvSpPr>
        <p:spPr>
          <a:xfrm>
            <a:off x="1576363" y="793916"/>
            <a:ext cx="1006502" cy="369332"/>
          </a:xfrm>
          <a:prstGeom prst="rect">
            <a:avLst/>
          </a:prstGeom>
          <a:noFill/>
        </p:spPr>
        <p:txBody>
          <a:bodyPr wrap="square" rtlCol="0">
            <a:spAutoFit/>
          </a:bodyPr>
          <a:lstStyle/>
          <a:p>
            <a:pPr lvl="0"/>
            <a:r>
              <a:rPr lang="en-GB" dirty="0">
                <a:solidFill>
                  <a:prstClr val="black"/>
                </a:solidFill>
                <a:latin typeface="Arial" panose="020B0604020202020204" pitchFamily="34" charset="0"/>
                <a:ea typeface="Times New Roman" panose="02020603050405020304" pitchFamily="18" charset="0"/>
              </a:rPr>
              <a:t>Cycling</a:t>
            </a:r>
            <a:endParaRPr lang="en-GB" dirty="0">
              <a:solidFill>
                <a:prstClr val="black"/>
              </a:solidFill>
              <a:latin typeface="Times New Roman" panose="02020603050405020304" pitchFamily="18" charset="0"/>
              <a:ea typeface="Times New Roman" panose="02020603050405020304" pitchFamily="18" charset="0"/>
            </a:endParaRPr>
          </a:p>
        </p:txBody>
      </p:sp>
      <p:sp>
        <p:nvSpPr>
          <p:cNvPr id="3" name="TextBox 2">
            <a:extLst>
              <a:ext uri="{FF2B5EF4-FFF2-40B4-BE49-F238E27FC236}">
                <a16:creationId xmlns:a16="http://schemas.microsoft.com/office/drawing/2014/main" id="{2D0ABEAC-DF92-4C30-A7A3-B9306A3BDE73}"/>
              </a:ext>
            </a:extLst>
          </p:cNvPr>
          <p:cNvSpPr txBox="1"/>
          <p:nvPr/>
        </p:nvSpPr>
        <p:spPr>
          <a:xfrm>
            <a:off x="4583083" y="835227"/>
            <a:ext cx="2543410" cy="584775"/>
          </a:xfrm>
          <a:prstGeom prst="rect">
            <a:avLst/>
          </a:prstGeom>
          <a:noFill/>
        </p:spPr>
        <p:txBody>
          <a:bodyPr wrap="square" rtlCol="0">
            <a:spAutoFit/>
          </a:bodyPr>
          <a:lstStyle/>
          <a:p>
            <a:pPr lvl="0"/>
            <a:r>
              <a:rPr lang="en-GB" sz="1600" dirty="0">
                <a:solidFill>
                  <a:prstClr val="black"/>
                </a:solidFill>
                <a:latin typeface="Arial" panose="020B0604020202020204" pitchFamily="34" charset="0"/>
                <a:ea typeface="Times New Roman" panose="02020603050405020304" pitchFamily="18" charset="0"/>
              </a:rPr>
              <a:t>Dartfish - Horizontal and vertical tool</a:t>
            </a:r>
            <a:endParaRPr lang="en-GB" sz="1600" dirty="0">
              <a:solidFill>
                <a:prstClr val="black"/>
              </a:solidFill>
              <a:latin typeface="Times New Roman" panose="02020603050405020304" pitchFamily="18" charset="0"/>
              <a:ea typeface="Times New Roman" panose="02020603050405020304" pitchFamily="18" charset="0"/>
            </a:endParaRPr>
          </a:p>
        </p:txBody>
      </p:sp>
      <p:sp>
        <p:nvSpPr>
          <p:cNvPr id="5" name="TextBox 4">
            <a:extLst>
              <a:ext uri="{FF2B5EF4-FFF2-40B4-BE49-F238E27FC236}">
                <a16:creationId xmlns:a16="http://schemas.microsoft.com/office/drawing/2014/main" id="{F9280606-5964-4ABA-9258-5B6776F16B2E}"/>
              </a:ext>
            </a:extLst>
          </p:cNvPr>
          <p:cNvSpPr txBox="1"/>
          <p:nvPr/>
        </p:nvSpPr>
        <p:spPr>
          <a:xfrm>
            <a:off x="7078002" y="801528"/>
            <a:ext cx="4936659" cy="1077218"/>
          </a:xfrm>
          <a:prstGeom prst="rect">
            <a:avLst/>
          </a:prstGeom>
          <a:noFill/>
        </p:spPr>
        <p:txBody>
          <a:bodyPr wrap="square" rtlCol="0">
            <a:spAutoFit/>
          </a:bodyPr>
          <a:lstStyle/>
          <a:p>
            <a:pPr lvl="0"/>
            <a:r>
              <a:rPr lang="en-GB" sz="1600" dirty="0" err="1">
                <a:solidFill>
                  <a:prstClr val="black"/>
                </a:solidFill>
                <a:latin typeface="Arial" panose="020B0604020202020204" pitchFamily="34" charset="0"/>
                <a:ea typeface="Times New Roman" panose="02020603050405020304" pitchFamily="18" charset="0"/>
              </a:rPr>
              <a:t>Eg</a:t>
            </a:r>
            <a:r>
              <a:rPr lang="en-GB" sz="1600" dirty="0">
                <a:solidFill>
                  <a:prstClr val="black"/>
                </a:solidFill>
                <a:latin typeface="Arial" panose="020B0604020202020204" pitchFamily="34" charset="0"/>
                <a:ea typeface="Times New Roman" panose="02020603050405020304" pitchFamily="18" charset="0"/>
              </a:rPr>
              <a:t> This tool shows if your spine is out of alignment when in the saddle. If this was not identified it could lead to chronic/overuse back injury and muscle imbalance. </a:t>
            </a:r>
            <a:endParaRPr lang="en-GB" sz="1600" dirty="0">
              <a:solidFill>
                <a:prstClr val="black"/>
              </a:solidFill>
              <a:latin typeface="Times New Roman" panose="02020603050405020304" pitchFamily="18" charset="0"/>
              <a:ea typeface="Times New Roman" panose="02020603050405020304" pitchFamily="18" charset="0"/>
            </a:endParaRPr>
          </a:p>
        </p:txBody>
      </p:sp>
      <p:sp>
        <p:nvSpPr>
          <p:cNvPr id="6" name="TextBox 5">
            <a:extLst>
              <a:ext uri="{FF2B5EF4-FFF2-40B4-BE49-F238E27FC236}">
                <a16:creationId xmlns:a16="http://schemas.microsoft.com/office/drawing/2014/main" id="{F0661724-43C5-4A8E-90F8-36C6FB4040BA}"/>
              </a:ext>
            </a:extLst>
          </p:cNvPr>
          <p:cNvSpPr txBox="1"/>
          <p:nvPr/>
        </p:nvSpPr>
        <p:spPr>
          <a:xfrm>
            <a:off x="1568364" y="1899534"/>
            <a:ext cx="2222269" cy="369332"/>
          </a:xfrm>
          <a:prstGeom prst="rect">
            <a:avLst/>
          </a:prstGeom>
          <a:noFill/>
        </p:spPr>
        <p:txBody>
          <a:bodyPr wrap="square" rtlCol="0">
            <a:spAutoFit/>
          </a:bodyPr>
          <a:lstStyle/>
          <a:p>
            <a:pPr lvl="0"/>
            <a:r>
              <a:rPr lang="en-GB" dirty="0">
                <a:solidFill>
                  <a:prstClr val="black"/>
                </a:solidFill>
                <a:latin typeface="Arial" panose="020B0604020202020204" pitchFamily="34" charset="0"/>
                <a:ea typeface="Times New Roman" panose="02020603050405020304" pitchFamily="18" charset="0"/>
              </a:rPr>
              <a:t>Football</a:t>
            </a:r>
            <a:endParaRPr lang="en-GB" dirty="0">
              <a:solidFill>
                <a:prstClr val="black"/>
              </a:solidFill>
              <a:latin typeface="Times New Roman" panose="02020603050405020304" pitchFamily="18" charset="0"/>
              <a:ea typeface="Times New Roman" panose="02020603050405020304" pitchFamily="18" charset="0"/>
            </a:endParaRPr>
          </a:p>
        </p:txBody>
      </p:sp>
      <p:sp>
        <p:nvSpPr>
          <p:cNvPr id="7" name="TextBox 6">
            <a:extLst>
              <a:ext uri="{FF2B5EF4-FFF2-40B4-BE49-F238E27FC236}">
                <a16:creationId xmlns:a16="http://schemas.microsoft.com/office/drawing/2014/main" id="{29B917EE-4AEE-4247-BFF8-362AEE53E924}"/>
              </a:ext>
            </a:extLst>
          </p:cNvPr>
          <p:cNvSpPr txBox="1"/>
          <p:nvPr/>
        </p:nvSpPr>
        <p:spPr>
          <a:xfrm>
            <a:off x="4545974" y="1888348"/>
            <a:ext cx="2543410" cy="584775"/>
          </a:xfrm>
          <a:prstGeom prst="rect">
            <a:avLst/>
          </a:prstGeom>
          <a:noFill/>
        </p:spPr>
        <p:txBody>
          <a:bodyPr wrap="square" rtlCol="0">
            <a:spAutoFit/>
          </a:bodyPr>
          <a:lstStyle/>
          <a:p>
            <a:pPr lvl="0"/>
            <a:r>
              <a:rPr lang="en-GB" sz="1600" dirty="0" err="1">
                <a:solidFill>
                  <a:prstClr val="black"/>
                </a:solidFill>
                <a:latin typeface="Arial" panose="020B0604020202020204" pitchFamily="34" charset="0"/>
                <a:ea typeface="Times New Roman" panose="02020603050405020304" pitchFamily="18" charset="0"/>
              </a:rPr>
              <a:t>Spiideo</a:t>
            </a:r>
            <a:r>
              <a:rPr lang="en-GB" sz="1600" dirty="0">
                <a:solidFill>
                  <a:prstClr val="black"/>
                </a:solidFill>
                <a:latin typeface="Arial" panose="020B0604020202020204" pitchFamily="34" charset="0"/>
                <a:ea typeface="Times New Roman" panose="02020603050405020304" pitchFamily="18" charset="0"/>
              </a:rPr>
              <a:t> – team tracking tool</a:t>
            </a:r>
            <a:endParaRPr lang="en-GB" sz="1600" dirty="0">
              <a:solidFill>
                <a:prstClr val="black"/>
              </a:solidFill>
              <a:latin typeface="Times New Roman" panose="02020603050405020304" pitchFamily="18" charset="0"/>
              <a:ea typeface="Times New Roman" panose="02020603050405020304" pitchFamily="18" charset="0"/>
            </a:endParaRPr>
          </a:p>
        </p:txBody>
      </p:sp>
      <p:sp>
        <p:nvSpPr>
          <p:cNvPr id="8" name="TextBox 7">
            <a:extLst>
              <a:ext uri="{FF2B5EF4-FFF2-40B4-BE49-F238E27FC236}">
                <a16:creationId xmlns:a16="http://schemas.microsoft.com/office/drawing/2014/main" id="{9159A131-471A-42F9-8552-8FCF48CB87EC}"/>
              </a:ext>
            </a:extLst>
          </p:cNvPr>
          <p:cNvSpPr txBox="1"/>
          <p:nvPr/>
        </p:nvSpPr>
        <p:spPr>
          <a:xfrm>
            <a:off x="6980456" y="1857918"/>
            <a:ext cx="5156126" cy="1077218"/>
          </a:xfrm>
          <a:prstGeom prst="rect">
            <a:avLst/>
          </a:prstGeom>
          <a:noFill/>
        </p:spPr>
        <p:txBody>
          <a:bodyPr wrap="square" rtlCol="0">
            <a:spAutoFit/>
          </a:bodyPr>
          <a:lstStyle/>
          <a:p>
            <a:pPr lvl="0"/>
            <a:r>
              <a:rPr lang="en-GB" sz="1600" dirty="0" err="1">
                <a:solidFill>
                  <a:prstClr val="black"/>
                </a:solidFill>
                <a:latin typeface="Arial" panose="020B0604020202020204" pitchFamily="34" charset="0"/>
                <a:ea typeface="Times New Roman" panose="02020603050405020304" pitchFamily="18" charset="0"/>
              </a:rPr>
              <a:t>Eg</a:t>
            </a:r>
            <a:r>
              <a:rPr lang="en-GB" sz="1600" dirty="0">
                <a:solidFill>
                  <a:prstClr val="black"/>
                </a:solidFill>
                <a:latin typeface="Arial" panose="020B0604020202020204" pitchFamily="34" charset="0"/>
                <a:ea typeface="Times New Roman" panose="02020603050405020304" pitchFamily="18" charset="0"/>
              </a:rPr>
              <a:t> This tool tracks the movements of the defence showing the distance between the players. This can indicate that the wing-backs are playing too wide and leaving the central players exposed to 1 v 1 situations. </a:t>
            </a:r>
            <a:endParaRPr lang="en-GB" sz="1600" dirty="0">
              <a:solidFill>
                <a:prstClr val="black"/>
              </a:solidFill>
              <a:latin typeface="Times New Roman" panose="02020603050405020304" pitchFamily="18" charset="0"/>
              <a:ea typeface="Times New Roman" panose="02020603050405020304" pitchFamily="18" charset="0"/>
            </a:endParaRPr>
          </a:p>
        </p:txBody>
      </p:sp>
      <p:sp>
        <p:nvSpPr>
          <p:cNvPr id="9" name="TextBox 8">
            <a:extLst>
              <a:ext uri="{FF2B5EF4-FFF2-40B4-BE49-F238E27FC236}">
                <a16:creationId xmlns:a16="http://schemas.microsoft.com/office/drawing/2014/main" id="{E83D46A2-0C31-44F4-82E5-6B279CDFF908}"/>
              </a:ext>
            </a:extLst>
          </p:cNvPr>
          <p:cNvSpPr txBox="1"/>
          <p:nvPr/>
        </p:nvSpPr>
        <p:spPr>
          <a:xfrm>
            <a:off x="1568364" y="3065209"/>
            <a:ext cx="989244" cy="338554"/>
          </a:xfrm>
          <a:prstGeom prst="rect">
            <a:avLst/>
          </a:prstGeom>
          <a:noFill/>
        </p:spPr>
        <p:txBody>
          <a:bodyPr wrap="square" rtlCol="0">
            <a:spAutoFit/>
          </a:bodyPr>
          <a:lstStyle/>
          <a:p>
            <a:pPr lvl="0">
              <a:defRPr/>
            </a:pPr>
            <a:r>
              <a:rPr lang="en-GB" sz="1600" dirty="0">
                <a:solidFill>
                  <a:prstClr val="black"/>
                </a:solidFill>
                <a:latin typeface="Arial" panose="020B0604020202020204" pitchFamily="34" charset="0"/>
                <a:ea typeface="Times New Roman" panose="02020603050405020304" pitchFamily="18" charset="0"/>
              </a:rPr>
              <a:t>Football</a:t>
            </a:r>
            <a:endParaRPr lang="en-GB" sz="1600" dirty="0">
              <a:solidFill>
                <a:prstClr val="black"/>
              </a:solidFill>
              <a:latin typeface="Times New Roman" panose="02020603050405020304" pitchFamily="18" charset="0"/>
              <a:ea typeface="Times New Roman" panose="02020603050405020304" pitchFamily="18" charset="0"/>
            </a:endParaRPr>
          </a:p>
        </p:txBody>
      </p:sp>
      <p:sp>
        <p:nvSpPr>
          <p:cNvPr id="10" name="TextBox 9">
            <a:extLst>
              <a:ext uri="{FF2B5EF4-FFF2-40B4-BE49-F238E27FC236}">
                <a16:creationId xmlns:a16="http://schemas.microsoft.com/office/drawing/2014/main" id="{13B8360F-2BB2-4943-BDE3-69E98FD8B24D}"/>
              </a:ext>
            </a:extLst>
          </p:cNvPr>
          <p:cNvSpPr txBox="1"/>
          <p:nvPr/>
        </p:nvSpPr>
        <p:spPr>
          <a:xfrm>
            <a:off x="4583083" y="3060754"/>
            <a:ext cx="2280994" cy="584775"/>
          </a:xfrm>
          <a:prstGeom prst="rect">
            <a:avLst/>
          </a:prstGeom>
          <a:noFill/>
        </p:spPr>
        <p:txBody>
          <a:bodyPr wrap="square" rtlCol="0">
            <a:spAutoFit/>
          </a:bodyPr>
          <a:lstStyle/>
          <a:p>
            <a:pPr lvl="0"/>
            <a:r>
              <a:rPr lang="en-GB" sz="1600" dirty="0" err="1">
                <a:solidFill>
                  <a:prstClr val="black"/>
                </a:solidFill>
                <a:latin typeface="Arial" panose="020B0604020202020204" pitchFamily="34" charset="0"/>
                <a:ea typeface="Times New Roman" panose="02020603050405020304" pitchFamily="18" charset="0"/>
              </a:rPr>
              <a:t>Spiideo</a:t>
            </a:r>
            <a:r>
              <a:rPr lang="en-GB" sz="1600" dirty="0">
                <a:solidFill>
                  <a:prstClr val="black"/>
                </a:solidFill>
                <a:latin typeface="Arial" panose="020B0604020202020204" pitchFamily="34" charset="0"/>
                <a:ea typeface="Times New Roman" panose="02020603050405020304" pitchFamily="18" charset="0"/>
              </a:rPr>
              <a:t> – Activity tracker</a:t>
            </a:r>
            <a:endParaRPr lang="en-GB" sz="1600" dirty="0">
              <a:solidFill>
                <a:prstClr val="black"/>
              </a:solidFill>
              <a:latin typeface="Times New Roman" panose="02020603050405020304" pitchFamily="18" charset="0"/>
              <a:ea typeface="Times New Roman" panose="02020603050405020304" pitchFamily="18" charset="0"/>
            </a:endParaRPr>
          </a:p>
        </p:txBody>
      </p:sp>
      <p:sp>
        <p:nvSpPr>
          <p:cNvPr id="11" name="TextBox 10">
            <a:extLst>
              <a:ext uri="{FF2B5EF4-FFF2-40B4-BE49-F238E27FC236}">
                <a16:creationId xmlns:a16="http://schemas.microsoft.com/office/drawing/2014/main" id="{0F2C11C6-558D-4AAE-B749-8C034C750935}"/>
              </a:ext>
            </a:extLst>
          </p:cNvPr>
          <p:cNvSpPr txBox="1"/>
          <p:nvPr/>
        </p:nvSpPr>
        <p:spPr>
          <a:xfrm>
            <a:off x="7036781" y="3023114"/>
            <a:ext cx="4977879" cy="1077218"/>
          </a:xfrm>
          <a:prstGeom prst="rect">
            <a:avLst/>
          </a:prstGeom>
          <a:noFill/>
        </p:spPr>
        <p:txBody>
          <a:bodyPr wrap="square" rtlCol="0">
            <a:spAutoFit/>
          </a:bodyPr>
          <a:lstStyle/>
          <a:p>
            <a:pPr lvl="0"/>
            <a:r>
              <a:rPr lang="en-GB" sz="1600" dirty="0" err="1">
                <a:solidFill>
                  <a:prstClr val="black"/>
                </a:solidFill>
                <a:latin typeface="Arial" panose="020B0604020202020204" pitchFamily="34" charset="0"/>
                <a:ea typeface="Times New Roman" panose="02020603050405020304" pitchFamily="18" charset="0"/>
              </a:rPr>
              <a:t>Eg</a:t>
            </a:r>
            <a:r>
              <a:rPr lang="en-GB" sz="1600" dirty="0">
                <a:solidFill>
                  <a:prstClr val="black"/>
                </a:solidFill>
                <a:latin typeface="Arial" panose="020B0604020202020204" pitchFamily="34" charset="0"/>
                <a:ea typeface="Times New Roman" panose="02020603050405020304" pitchFamily="18" charset="0"/>
              </a:rPr>
              <a:t> This tool tracks the speed, distance and acceleration of individual players indicating levels of fatigue in the final stages of a match. This could lead to extra fitness sessions for some players. </a:t>
            </a:r>
            <a:endParaRPr lang="en-GB" sz="1600" dirty="0">
              <a:solidFill>
                <a:prstClr val="black"/>
              </a:solidFill>
              <a:latin typeface="Times New Roman" panose="02020603050405020304" pitchFamily="18" charset="0"/>
              <a:ea typeface="Times New Roman" panose="02020603050405020304" pitchFamily="18" charset="0"/>
            </a:endParaRPr>
          </a:p>
        </p:txBody>
      </p:sp>
      <p:sp>
        <p:nvSpPr>
          <p:cNvPr id="12" name="TextBox 11">
            <a:extLst>
              <a:ext uri="{FF2B5EF4-FFF2-40B4-BE49-F238E27FC236}">
                <a16:creationId xmlns:a16="http://schemas.microsoft.com/office/drawing/2014/main" id="{C82AAC6F-9349-4F73-9932-EC84249B1614}"/>
              </a:ext>
            </a:extLst>
          </p:cNvPr>
          <p:cNvSpPr txBox="1"/>
          <p:nvPr/>
        </p:nvSpPr>
        <p:spPr>
          <a:xfrm>
            <a:off x="1608370" y="4344685"/>
            <a:ext cx="1011412" cy="338554"/>
          </a:xfrm>
          <a:prstGeom prst="rect">
            <a:avLst/>
          </a:prstGeom>
          <a:noFill/>
        </p:spPr>
        <p:txBody>
          <a:bodyPr wrap="square" rtlCol="0">
            <a:spAutoFit/>
          </a:bodyPr>
          <a:lstStyle/>
          <a:p>
            <a:pPr lvl="0"/>
            <a:r>
              <a:rPr lang="en-GB" sz="1600" dirty="0">
                <a:solidFill>
                  <a:prstClr val="black"/>
                </a:solidFill>
                <a:latin typeface="Arial" panose="020B0604020202020204" pitchFamily="34" charset="0"/>
                <a:ea typeface="Times New Roman" panose="02020603050405020304" pitchFamily="18" charset="0"/>
              </a:rPr>
              <a:t>Golf</a:t>
            </a:r>
            <a:endParaRPr lang="en-GB" sz="1600" dirty="0">
              <a:solidFill>
                <a:prstClr val="black"/>
              </a:solidFill>
              <a:latin typeface="Times New Roman" panose="02020603050405020304" pitchFamily="18" charset="0"/>
              <a:ea typeface="Times New Roman" panose="02020603050405020304" pitchFamily="18" charset="0"/>
            </a:endParaRPr>
          </a:p>
        </p:txBody>
      </p:sp>
      <p:sp>
        <p:nvSpPr>
          <p:cNvPr id="13" name="TextBox 12">
            <a:extLst>
              <a:ext uri="{FF2B5EF4-FFF2-40B4-BE49-F238E27FC236}">
                <a16:creationId xmlns:a16="http://schemas.microsoft.com/office/drawing/2014/main" id="{9AB29459-9AA2-4C75-ADAE-6EBC62197481}"/>
              </a:ext>
            </a:extLst>
          </p:cNvPr>
          <p:cNvSpPr txBox="1"/>
          <p:nvPr/>
        </p:nvSpPr>
        <p:spPr>
          <a:xfrm>
            <a:off x="4576890" y="4323703"/>
            <a:ext cx="2109197" cy="584775"/>
          </a:xfrm>
          <a:prstGeom prst="rect">
            <a:avLst/>
          </a:prstGeom>
          <a:noFill/>
        </p:spPr>
        <p:txBody>
          <a:bodyPr wrap="square" rtlCol="0">
            <a:spAutoFit/>
          </a:bodyPr>
          <a:lstStyle/>
          <a:p>
            <a:pPr lvl="0"/>
            <a:r>
              <a:rPr lang="en-GB" sz="1600" dirty="0">
                <a:solidFill>
                  <a:prstClr val="black"/>
                </a:solidFill>
                <a:latin typeface="Arial" panose="020B0604020202020204" pitchFamily="34" charset="0"/>
                <a:ea typeface="Times New Roman" panose="02020603050405020304" pitchFamily="18" charset="0"/>
              </a:rPr>
              <a:t>Silicon coach - Measurement tool</a:t>
            </a:r>
            <a:endParaRPr lang="en-GB" sz="1600" dirty="0">
              <a:solidFill>
                <a:prstClr val="black"/>
              </a:solidFill>
              <a:latin typeface="Times New Roman" panose="02020603050405020304" pitchFamily="18" charset="0"/>
              <a:ea typeface="Times New Roman" panose="02020603050405020304" pitchFamily="18" charset="0"/>
            </a:endParaRPr>
          </a:p>
        </p:txBody>
      </p:sp>
      <p:sp>
        <p:nvSpPr>
          <p:cNvPr id="14" name="TextBox 13">
            <a:extLst>
              <a:ext uri="{FF2B5EF4-FFF2-40B4-BE49-F238E27FC236}">
                <a16:creationId xmlns:a16="http://schemas.microsoft.com/office/drawing/2014/main" id="{3779FA0B-D13E-47FA-B408-986F927ADA6B}"/>
              </a:ext>
            </a:extLst>
          </p:cNvPr>
          <p:cNvSpPr txBox="1"/>
          <p:nvPr/>
        </p:nvSpPr>
        <p:spPr>
          <a:xfrm>
            <a:off x="6980456" y="4323703"/>
            <a:ext cx="5051310" cy="1323439"/>
          </a:xfrm>
          <a:prstGeom prst="rect">
            <a:avLst/>
          </a:prstGeom>
          <a:noFill/>
        </p:spPr>
        <p:txBody>
          <a:bodyPr wrap="square" rtlCol="0">
            <a:spAutoFit/>
          </a:bodyPr>
          <a:lstStyle/>
          <a:p>
            <a:pPr lvl="0"/>
            <a:r>
              <a:rPr lang="en-GB" sz="1600" dirty="0" err="1">
                <a:solidFill>
                  <a:prstClr val="black"/>
                </a:solidFill>
                <a:latin typeface="Arial" panose="020B0604020202020204" pitchFamily="34" charset="0"/>
                <a:ea typeface="Times New Roman" panose="02020603050405020304" pitchFamily="18" charset="0"/>
              </a:rPr>
              <a:t>Eg</a:t>
            </a:r>
            <a:r>
              <a:rPr lang="en-GB" sz="1600" dirty="0">
                <a:solidFill>
                  <a:prstClr val="black"/>
                </a:solidFill>
                <a:latin typeface="Arial" panose="020B0604020202020204" pitchFamily="34" charset="0"/>
                <a:ea typeface="Times New Roman" panose="02020603050405020304" pitchFamily="18" charset="0"/>
              </a:rPr>
              <a:t> This tool uses lines to show the desired angle of joint movement allowing the coach to highlight errors and pinpoint which joint falls out of the desired position and when. This can then be used to feedback to the performer. </a:t>
            </a:r>
            <a:endParaRPr lang="en-GB" sz="1600" dirty="0">
              <a:solidFill>
                <a:prstClr val="black"/>
              </a:solidFill>
              <a:latin typeface="Times New Roman" panose="02020603050405020304" pitchFamily="18" charset="0"/>
              <a:ea typeface="Times New Roman" panose="02020603050405020304" pitchFamily="18" charset="0"/>
            </a:endParaRPr>
          </a:p>
        </p:txBody>
      </p:sp>
      <p:sp>
        <p:nvSpPr>
          <p:cNvPr id="15" name="TextBox 14">
            <a:extLst>
              <a:ext uri="{FF2B5EF4-FFF2-40B4-BE49-F238E27FC236}">
                <a16:creationId xmlns:a16="http://schemas.microsoft.com/office/drawing/2014/main" id="{F589AB3A-F637-424F-AB4D-CC297994C73E}"/>
              </a:ext>
            </a:extLst>
          </p:cNvPr>
          <p:cNvSpPr txBox="1"/>
          <p:nvPr/>
        </p:nvSpPr>
        <p:spPr>
          <a:xfrm>
            <a:off x="1568364" y="5624161"/>
            <a:ext cx="1760741" cy="338554"/>
          </a:xfrm>
          <a:prstGeom prst="rect">
            <a:avLst/>
          </a:prstGeom>
          <a:noFill/>
        </p:spPr>
        <p:txBody>
          <a:bodyPr wrap="square" rtlCol="0">
            <a:spAutoFit/>
          </a:bodyPr>
          <a:lstStyle/>
          <a:p>
            <a:pPr lvl="0"/>
            <a:r>
              <a:rPr lang="en-GB" sz="1600" dirty="0">
                <a:solidFill>
                  <a:prstClr val="black"/>
                </a:solidFill>
                <a:latin typeface="Arial" panose="020B0604020202020204" pitchFamily="34" charset="0"/>
                <a:ea typeface="Times New Roman" panose="02020603050405020304" pitchFamily="18" charset="0"/>
              </a:rPr>
              <a:t>Baseball trials</a:t>
            </a:r>
            <a:endParaRPr lang="en-GB" sz="1600" dirty="0">
              <a:solidFill>
                <a:prstClr val="black"/>
              </a:solidFill>
              <a:latin typeface="Times New Roman" panose="02020603050405020304" pitchFamily="18" charset="0"/>
              <a:ea typeface="Times New Roman" panose="02020603050405020304" pitchFamily="18" charset="0"/>
            </a:endParaRPr>
          </a:p>
        </p:txBody>
      </p:sp>
      <p:sp>
        <p:nvSpPr>
          <p:cNvPr id="16" name="TextBox 15">
            <a:extLst>
              <a:ext uri="{FF2B5EF4-FFF2-40B4-BE49-F238E27FC236}">
                <a16:creationId xmlns:a16="http://schemas.microsoft.com/office/drawing/2014/main" id="{57E5773F-A97D-4008-B7F0-4846FD9B5574}"/>
              </a:ext>
            </a:extLst>
          </p:cNvPr>
          <p:cNvSpPr txBox="1"/>
          <p:nvPr/>
        </p:nvSpPr>
        <p:spPr>
          <a:xfrm>
            <a:off x="4576890" y="5624161"/>
            <a:ext cx="2231118" cy="584775"/>
          </a:xfrm>
          <a:prstGeom prst="rect">
            <a:avLst/>
          </a:prstGeom>
          <a:noFill/>
        </p:spPr>
        <p:txBody>
          <a:bodyPr wrap="square" rtlCol="0">
            <a:spAutoFit/>
          </a:bodyPr>
          <a:lstStyle/>
          <a:p>
            <a:pPr lvl="0"/>
            <a:r>
              <a:rPr lang="en-GB" sz="1600" dirty="0">
                <a:solidFill>
                  <a:prstClr val="black"/>
                </a:solidFill>
                <a:latin typeface="Arial" panose="020B0604020202020204" pitchFamily="34" charset="0"/>
                <a:ea typeface="Times New Roman" panose="02020603050405020304" pitchFamily="18" charset="0"/>
              </a:rPr>
              <a:t>Dartfish – Side-by-side comparison tool</a:t>
            </a:r>
            <a:endParaRPr lang="en-GB" sz="1600" dirty="0">
              <a:solidFill>
                <a:prstClr val="black"/>
              </a:solidFill>
              <a:latin typeface="Times New Roman" panose="02020603050405020304" pitchFamily="18" charset="0"/>
              <a:ea typeface="Times New Roman" panose="02020603050405020304" pitchFamily="18" charset="0"/>
            </a:endParaRPr>
          </a:p>
        </p:txBody>
      </p:sp>
      <p:sp>
        <p:nvSpPr>
          <p:cNvPr id="17" name="TextBox 16">
            <a:extLst>
              <a:ext uri="{FF2B5EF4-FFF2-40B4-BE49-F238E27FC236}">
                <a16:creationId xmlns:a16="http://schemas.microsoft.com/office/drawing/2014/main" id="{95C5DD7E-3BC6-4156-8597-117D32C2EC1E}"/>
              </a:ext>
            </a:extLst>
          </p:cNvPr>
          <p:cNvSpPr txBox="1"/>
          <p:nvPr/>
        </p:nvSpPr>
        <p:spPr>
          <a:xfrm>
            <a:off x="7004571" y="5638575"/>
            <a:ext cx="5132011" cy="1077218"/>
          </a:xfrm>
          <a:prstGeom prst="rect">
            <a:avLst/>
          </a:prstGeom>
          <a:noFill/>
        </p:spPr>
        <p:txBody>
          <a:bodyPr wrap="square" rtlCol="0">
            <a:spAutoFit/>
          </a:bodyPr>
          <a:lstStyle/>
          <a:p>
            <a:pPr lvl="0"/>
            <a:r>
              <a:rPr lang="en-GB" sz="1600" dirty="0" err="1">
                <a:solidFill>
                  <a:prstClr val="black"/>
                </a:solidFill>
                <a:latin typeface="Arial" panose="020B0604020202020204" pitchFamily="34" charset="0"/>
                <a:ea typeface="Times New Roman" panose="02020603050405020304" pitchFamily="18" charset="0"/>
              </a:rPr>
              <a:t>Eg</a:t>
            </a:r>
            <a:r>
              <a:rPr lang="en-GB" sz="1600" dirty="0">
                <a:solidFill>
                  <a:prstClr val="black"/>
                </a:solidFill>
                <a:latin typeface="Arial" panose="020B0604020202020204" pitchFamily="34" charset="0"/>
                <a:ea typeface="Times New Roman" panose="02020603050405020304" pitchFamily="18" charset="0"/>
              </a:rPr>
              <a:t> This tool can be used to directly compare the potential of two closely matched throwing techniques. If repeated it can show which pitcher is more consistent and therefore deserving of squad selection. </a:t>
            </a:r>
            <a:endParaRPr lang="en-GB" sz="1600" dirty="0">
              <a:solidFill>
                <a:prstClr val="black"/>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421974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029"/>
                                        </p:tgtEl>
                                        <p:attrNameLst>
                                          <p:attrName>style.visibility</p:attrName>
                                        </p:attrNameLst>
                                      </p:cBhvr>
                                      <p:to>
                                        <p:strVal val="visible"/>
                                      </p:to>
                                    </p:set>
                                    <p:animEffect transition="in" filter="fade">
                                      <p:cBhvr>
                                        <p:cTn id="12" dur="500"/>
                                        <p:tgtEl>
                                          <p:spTgt spid="102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5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fade">
                                      <p:cBhvr>
                                        <p:cTn id="27" dur="50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028"/>
                                        </p:tgtEl>
                                        <p:attrNameLst>
                                          <p:attrName>style.visibility</p:attrName>
                                        </p:attrNameLst>
                                      </p:cBhvr>
                                      <p:to>
                                        <p:strVal val="visible"/>
                                      </p:to>
                                    </p:set>
                                    <p:animEffect transition="in" filter="fade">
                                      <p:cBhvr>
                                        <p:cTn id="32" dur="500"/>
                                        <p:tgtEl>
                                          <p:spTgt spid="1028"/>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animEffect transition="in" filter="fade">
                                      <p:cBhvr>
                                        <p:cTn id="37" dur="500"/>
                                        <p:tgtEl>
                                          <p:spTgt spid="7"/>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8"/>
                                        </p:tgtEl>
                                        <p:attrNameLst>
                                          <p:attrName>style.visibility</p:attrName>
                                        </p:attrNameLst>
                                      </p:cBhvr>
                                      <p:to>
                                        <p:strVal val="visible"/>
                                      </p:to>
                                    </p:set>
                                    <p:animEffect transition="in" filter="fade">
                                      <p:cBhvr>
                                        <p:cTn id="42" dur="500"/>
                                        <p:tgtEl>
                                          <p:spTgt spid="8"/>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9"/>
                                        </p:tgtEl>
                                        <p:attrNameLst>
                                          <p:attrName>style.visibility</p:attrName>
                                        </p:attrNameLst>
                                      </p:cBhvr>
                                      <p:to>
                                        <p:strVal val="visible"/>
                                      </p:to>
                                    </p:set>
                                    <p:animEffect transition="in" filter="fade">
                                      <p:cBhvr>
                                        <p:cTn id="47" dur="500"/>
                                        <p:tgtEl>
                                          <p:spTgt spid="9"/>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1027"/>
                                        </p:tgtEl>
                                        <p:attrNameLst>
                                          <p:attrName>style.visibility</p:attrName>
                                        </p:attrNameLst>
                                      </p:cBhvr>
                                      <p:to>
                                        <p:strVal val="visible"/>
                                      </p:to>
                                    </p:set>
                                    <p:animEffect transition="in" filter="fade">
                                      <p:cBhvr>
                                        <p:cTn id="52" dur="500"/>
                                        <p:tgtEl>
                                          <p:spTgt spid="1027"/>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10"/>
                                        </p:tgtEl>
                                        <p:attrNameLst>
                                          <p:attrName>style.visibility</p:attrName>
                                        </p:attrNameLst>
                                      </p:cBhvr>
                                      <p:to>
                                        <p:strVal val="visible"/>
                                      </p:to>
                                    </p:set>
                                    <p:animEffect transition="in" filter="fade">
                                      <p:cBhvr>
                                        <p:cTn id="57" dur="500"/>
                                        <p:tgtEl>
                                          <p:spTgt spid="10"/>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11"/>
                                        </p:tgtEl>
                                        <p:attrNameLst>
                                          <p:attrName>style.visibility</p:attrName>
                                        </p:attrNameLst>
                                      </p:cBhvr>
                                      <p:to>
                                        <p:strVal val="visible"/>
                                      </p:to>
                                    </p:set>
                                    <p:animEffect transition="in" filter="fade">
                                      <p:cBhvr>
                                        <p:cTn id="62" dur="500"/>
                                        <p:tgtEl>
                                          <p:spTgt spid="11"/>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12"/>
                                        </p:tgtEl>
                                        <p:attrNameLst>
                                          <p:attrName>style.visibility</p:attrName>
                                        </p:attrNameLst>
                                      </p:cBhvr>
                                      <p:to>
                                        <p:strVal val="visible"/>
                                      </p:to>
                                    </p:set>
                                    <p:animEffect transition="in" filter="fade">
                                      <p:cBhvr>
                                        <p:cTn id="67" dur="500"/>
                                        <p:tgtEl>
                                          <p:spTgt spid="12"/>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nodeType="clickEffect">
                                  <p:stCondLst>
                                    <p:cond delay="0"/>
                                  </p:stCondLst>
                                  <p:childTnLst>
                                    <p:set>
                                      <p:cBhvr>
                                        <p:cTn id="71" dur="1" fill="hold">
                                          <p:stCondLst>
                                            <p:cond delay="0"/>
                                          </p:stCondLst>
                                        </p:cTn>
                                        <p:tgtEl>
                                          <p:spTgt spid="1026"/>
                                        </p:tgtEl>
                                        <p:attrNameLst>
                                          <p:attrName>style.visibility</p:attrName>
                                        </p:attrNameLst>
                                      </p:cBhvr>
                                      <p:to>
                                        <p:strVal val="visible"/>
                                      </p:to>
                                    </p:set>
                                    <p:animEffect transition="in" filter="fade">
                                      <p:cBhvr>
                                        <p:cTn id="72" dur="500"/>
                                        <p:tgtEl>
                                          <p:spTgt spid="1026"/>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13"/>
                                        </p:tgtEl>
                                        <p:attrNameLst>
                                          <p:attrName>style.visibility</p:attrName>
                                        </p:attrNameLst>
                                      </p:cBhvr>
                                      <p:to>
                                        <p:strVal val="visible"/>
                                      </p:to>
                                    </p:set>
                                    <p:animEffect transition="in" filter="fade">
                                      <p:cBhvr>
                                        <p:cTn id="77" dur="500"/>
                                        <p:tgtEl>
                                          <p:spTgt spid="13"/>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grpId="0" nodeType="clickEffect">
                                  <p:stCondLst>
                                    <p:cond delay="0"/>
                                  </p:stCondLst>
                                  <p:childTnLst>
                                    <p:set>
                                      <p:cBhvr>
                                        <p:cTn id="81" dur="1" fill="hold">
                                          <p:stCondLst>
                                            <p:cond delay="0"/>
                                          </p:stCondLst>
                                        </p:cTn>
                                        <p:tgtEl>
                                          <p:spTgt spid="14"/>
                                        </p:tgtEl>
                                        <p:attrNameLst>
                                          <p:attrName>style.visibility</p:attrName>
                                        </p:attrNameLst>
                                      </p:cBhvr>
                                      <p:to>
                                        <p:strVal val="visible"/>
                                      </p:to>
                                    </p:set>
                                    <p:animEffect transition="in" filter="fade">
                                      <p:cBhvr>
                                        <p:cTn id="82" dur="500"/>
                                        <p:tgtEl>
                                          <p:spTgt spid="14"/>
                                        </p:tgtEl>
                                      </p:cBhvr>
                                    </p:animEffect>
                                  </p:childTnLst>
                                </p:cTn>
                              </p:par>
                            </p:childTnLst>
                          </p:cTn>
                        </p:par>
                      </p:childTnLst>
                    </p:cTn>
                  </p:par>
                  <p:par>
                    <p:cTn id="83" fill="hold">
                      <p:stCondLst>
                        <p:cond delay="indefinite"/>
                      </p:stCondLst>
                      <p:childTnLst>
                        <p:par>
                          <p:cTn id="84" fill="hold">
                            <p:stCondLst>
                              <p:cond delay="0"/>
                            </p:stCondLst>
                            <p:childTnLst>
                              <p:par>
                                <p:cTn id="85" presetID="10" presetClass="entr" presetSubtype="0" fill="hold" grpId="0" nodeType="clickEffect">
                                  <p:stCondLst>
                                    <p:cond delay="0"/>
                                  </p:stCondLst>
                                  <p:childTnLst>
                                    <p:set>
                                      <p:cBhvr>
                                        <p:cTn id="86" dur="1" fill="hold">
                                          <p:stCondLst>
                                            <p:cond delay="0"/>
                                          </p:stCondLst>
                                        </p:cTn>
                                        <p:tgtEl>
                                          <p:spTgt spid="15"/>
                                        </p:tgtEl>
                                        <p:attrNameLst>
                                          <p:attrName>style.visibility</p:attrName>
                                        </p:attrNameLst>
                                      </p:cBhvr>
                                      <p:to>
                                        <p:strVal val="visible"/>
                                      </p:to>
                                    </p:set>
                                    <p:animEffect transition="in" filter="fade">
                                      <p:cBhvr>
                                        <p:cTn id="87" dur="500"/>
                                        <p:tgtEl>
                                          <p:spTgt spid="15"/>
                                        </p:tgtEl>
                                      </p:cBhvr>
                                    </p:animEffect>
                                  </p:childTnLst>
                                </p:cTn>
                              </p:par>
                            </p:childTnLst>
                          </p:cTn>
                        </p:par>
                      </p:childTnLst>
                    </p:cTn>
                  </p:par>
                  <p:par>
                    <p:cTn id="88" fill="hold">
                      <p:stCondLst>
                        <p:cond delay="indefinite"/>
                      </p:stCondLst>
                      <p:childTnLst>
                        <p:par>
                          <p:cTn id="89" fill="hold">
                            <p:stCondLst>
                              <p:cond delay="0"/>
                            </p:stCondLst>
                            <p:childTnLst>
                              <p:par>
                                <p:cTn id="90" presetID="10" presetClass="entr" presetSubtype="0" fill="hold" nodeType="clickEffect">
                                  <p:stCondLst>
                                    <p:cond delay="0"/>
                                  </p:stCondLst>
                                  <p:childTnLst>
                                    <p:set>
                                      <p:cBhvr>
                                        <p:cTn id="91" dur="1" fill="hold">
                                          <p:stCondLst>
                                            <p:cond delay="0"/>
                                          </p:stCondLst>
                                        </p:cTn>
                                        <p:tgtEl>
                                          <p:spTgt spid="1025"/>
                                        </p:tgtEl>
                                        <p:attrNameLst>
                                          <p:attrName>style.visibility</p:attrName>
                                        </p:attrNameLst>
                                      </p:cBhvr>
                                      <p:to>
                                        <p:strVal val="visible"/>
                                      </p:to>
                                    </p:set>
                                    <p:animEffect transition="in" filter="fade">
                                      <p:cBhvr>
                                        <p:cTn id="92" dur="500"/>
                                        <p:tgtEl>
                                          <p:spTgt spid="1025"/>
                                        </p:tgtEl>
                                      </p:cBhvr>
                                    </p:animEffect>
                                  </p:childTnLst>
                                </p:cTn>
                              </p:par>
                            </p:childTnLst>
                          </p:cTn>
                        </p:par>
                      </p:childTnLst>
                    </p:cTn>
                  </p:par>
                  <p:par>
                    <p:cTn id="93" fill="hold">
                      <p:stCondLst>
                        <p:cond delay="indefinite"/>
                      </p:stCondLst>
                      <p:childTnLst>
                        <p:par>
                          <p:cTn id="94" fill="hold">
                            <p:stCondLst>
                              <p:cond delay="0"/>
                            </p:stCondLst>
                            <p:childTnLst>
                              <p:par>
                                <p:cTn id="95" presetID="10" presetClass="entr" presetSubtype="0" fill="hold" grpId="0" nodeType="clickEffect">
                                  <p:stCondLst>
                                    <p:cond delay="0"/>
                                  </p:stCondLst>
                                  <p:childTnLst>
                                    <p:set>
                                      <p:cBhvr>
                                        <p:cTn id="96" dur="1" fill="hold">
                                          <p:stCondLst>
                                            <p:cond delay="0"/>
                                          </p:stCondLst>
                                        </p:cTn>
                                        <p:tgtEl>
                                          <p:spTgt spid="16"/>
                                        </p:tgtEl>
                                        <p:attrNameLst>
                                          <p:attrName>style.visibility</p:attrName>
                                        </p:attrNameLst>
                                      </p:cBhvr>
                                      <p:to>
                                        <p:strVal val="visible"/>
                                      </p:to>
                                    </p:set>
                                    <p:animEffect transition="in" filter="fade">
                                      <p:cBhvr>
                                        <p:cTn id="97" dur="500"/>
                                        <p:tgtEl>
                                          <p:spTgt spid="16"/>
                                        </p:tgtEl>
                                      </p:cBhvr>
                                    </p:animEffect>
                                  </p:childTnLst>
                                </p:cTn>
                              </p:par>
                            </p:childTnLst>
                          </p:cTn>
                        </p:par>
                      </p:childTnLst>
                    </p:cTn>
                  </p:par>
                  <p:par>
                    <p:cTn id="98" fill="hold">
                      <p:stCondLst>
                        <p:cond delay="indefinite"/>
                      </p:stCondLst>
                      <p:childTnLst>
                        <p:par>
                          <p:cTn id="99" fill="hold">
                            <p:stCondLst>
                              <p:cond delay="0"/>
                            </p:stCondLst>
                            <p:childTnLst>
                              <p:par>
                                <p:cTn id="100" presetID="10" presetClass="entr" presetSubtype="0" fill="hold" grpId="0" nodeType="clickEffect">
                                  <p:stCondLst>
                                    <p:cond delay="0"/>
                                  </p:stCondLst>
                                  <p:childTnLst>
                                    <p:set>
                                      <p:cBhvr>
                                        <p:cTn id="101" dur="1" fill="hold">
                                          <p:stCondLst>
                                            <p:cond delay="0"/>
                                          </p:stCondLst>
                                        </p:cTn>
                                        <p:tgtEl>
                                          <p:spTgt spid="17"/>
                                        </p:tgtEl>
                                        <p:attrNameLst>
                                          <p:attrName>style.visibility</p:attrName>
                                        </p:attrNameLst>
                                      </p:cBhvr>
                                      <p:to>
                                        <p:strVal val="visible"/>
                                      </p:to>
                                    </p:set>
                                    <p:animEffect transition="in" filter="fade">
                                      <p:cBhvr>
                                        <p:cTn id="102"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p:bldP spid="6" grpId="0"/>
      <p:bldP spid="7" grpId="0"/>
      <p:bldP spid="8" grpId="0"/>
      <p:bldP spid="9" grpId="0"/>
      <p:bldP spid="10" grpId="0"/>
      <p:bldP spid="11" grpId="0"/>
      <p:bldP spid="12" grpId="0"/>
      <p:bldP spid="13" grpId="0"/>
      <p:bldP spid="14" grpId="0"/>
      <p:bldP spid="15" grpId="0"/>
      <p:bldP spid="16" grpId="0"/>
      <p:bldP spid="17"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101</TotalTime>
  <Words>386</Words>
  <Application>Microsoft Office PowerPoint</Application>
  <PresentationFormat>Widescreen</PresentationFormat>
  <Paragraphs>48</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Times New Roman</vt:lpstr>
      <vt:lpstr>Office Theme</vt:lpstr>
      <vt:lpstr>PowerPoint Presentation</vt:lpstr>
      <vt:lpstr>PowerPoint Presentation</vt:lpstr>
    </vt:vector>
  </TitlesOfParts>
  <Company>Godalming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LocalUser</dc:creator>
  <cp:lastModifiedBy>Kevin Broad</cp:lastModifiedBy>
  <cp:revision>7</cp:revision>
  <dcterms:created xsi:type="dcterms:W3CDTF">2020-05-11T19:09:27Z</dcterms:created>
  <dcterms:modified xsi:type="dcterms:W3CDTF">2020-12-06T20:41:28Z</dcterms:modified>
</cp:coreProperties>
</file>