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20"/>
  </p:notesMasterIdLst>
  <p:handoutMasterIdLst>
    <p:handoutMasterId r:id="rId21"/>
  </p:handoutMasterIdLst>
  <p:sldIdLst>
    <p:sldId id="256" r:id="rId5"/>
    <p:sldId id="271" r:id="rId6"/>
    <p:sldId id="264" r:id="rId7"/>
    <p:sldId id="263" r:id="rId8"/>
    <p:sldId id="257" r:id="rId9"/>
    <p:sldId id="261" r:id="rId10"/>
    <p:sldId id="266" r:id="rId11"/>
    <p:sldId id="260" r:id="rId12"/>
    <p:sldId id="272" r:id="rId13"/>
    <p:sldId id="273" r:id="rId14"/>
    <p:sldId id="267" r:id="rId15"/>
    <p:sldId id="262" r:id="rId16"/>
    <p:sldId id="265" r:id="rId17"/>
    <p:sldId id="268" r:id="rId18"/>
    <p:sldId id="270" r:id="rId1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4" autoAdjust="0"/>
    <p:restoredTop sz="96395" autoAdjust="0"/>
  </p:normalViewPr>
  <p:slideViewPr>
    <p:cSldViewPr>
      <p:cViewPr varScale="1">
        <p:scale>
          <a:sx n="111" d="100"/>
          <a:sy n="111" d="100"/>
        </p:scale>
        <p:origin x="142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62A6BC7-9E55-4E1B-BB6F-C88458CD06C6}" type="datetimeFigureOut">
              <a:rPr lang="en-GB" smtClean="0"/>
              <a:t>10/12/2020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A5BA2E0-98FB-426A-A61B-42871CD7AF60}" type="slidenum">
              <a:rPr lang="en-GB" smtClean="0"/>
              <a:t>‹#›</a:t>
            </a:fld>
            <a:endParaRPr lang="en-GB"/>
          </a:p>
        </p:txBody>
      </p:sp>
    </p:spTree>
    <p:extLst>
      <p:ext uri="{BB962C8B-B14F-4D97-AF65-F5344CB8AC3E}">
        <p14:creationId xmlns:p14="http://schemas.microsoft.com/office/powerpoint/2010/main" val="4132386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50328B2-E431-42E8-9731-E443D3B172D1}" type="datetimeFigureOut">
              <a:rPr lang="en-GB" smtClean="0"/>
              <a:t>10/12/2020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0164BC2-DC51-4920-9FE5-A157303104EE}" type="slidenum">
              <a:rPr lang="en-GB" smtClean="0"/>
              <a:t>‹#›</a:t>
            </a:fld>
            <a:endParaRPr lang="en-GB"/>
          </a:p>
        </p:txBody>
      </p:sp>
    </p:spTree>
    <p:extLst>
      <p:ext uri="{BB962C8B-B14F-4D97-AF65-F5344CB8AC3E}">
        <p14:creationId xmlns:p14="http://schemas.microsoft.com/office/powerpoint/2010/main" val="184483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Students</a:t>
            </a:r>
            <a:r>
              <a:rPr lang="en-GB" baseline="0" dirty="0" smtClean="0"/>
              <a:t> to familiarise themselves with structure...</a:t>
            </a:r>
          </a:p>
          <a:p>
            <a:r>
              <a:rPr lang="en-GB" baseline="0" dirty="0" smtClean="0"/>
              <a:t>Questioning:</a:t>
            </a:r>
          </a:p>
          <a:p>
            <a:r>
              <a:rPr lang="en-GB" baseline="0" dirty="0" smtClean="0"/>
              <a:t>Explain costs of sales?</a:t>
            </a:r>
          </a:p>
          <a:p>
            <a:r>
              <a:rPr lang="en-GB" baseline="0" dirty="0" smtClean="0"/>
              <a:t>Difference between gross profit and net profit?</a:t>
            </a:r>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3</a:t>
            </a:fld>
            <a:endParaRPr lang="en-GB"/>
          </a:p>
        </p:txBody>
      </p:sp>
    </p:spTree>
    <p:extLst>
      <p:ext uri="{BB962C8B-B14F-4D97-AF65-F5344CB8AC3E}">
        <p14:creationId xmlns:p14="http://schemas.microsoft.com/office/powerpoint/2010/main" val="100512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Because looking back over the last 12</a:t>
            </a:r>
            <a:r>
              <a:rPr lang="en-GB" baseline="0" dirty="0" smtClean="0"/>
              <a:t> months </a:t>
            </a:r>
            <a:r>
              <a:rPr lang="en-GB" baseline="0" dirty="0" err="1" smtClean="0"/>
              <a:t>PandL</a:t>
            </a:r>
            <a:r>
              <a:rPr lang="en-GB" baseline="0" dirty="0" smtClean="0"/>
              <a:t> statements are said to give a historic view.</a:t>
            </a:r>
          </a:p>
          <a:p>
            <a:r>
              <a:rPr lang="en-GB" b="1" dirty="0" smtClean="0"/>
              <a:t>Profit sales are greater than costs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costs are greater than sales</a:t>
            </a:r>
          </a:p>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5</a:t>
            </a:fld>
            <a:endParaRPr lang="en-GB"/>
          </a:p>
        </p:txBody>
      </p:sp>
    </p:spTree>
    <p:extLst>
      <p:ext uri="{BB962C8B-B14F-4D97-AF65-F5344CB8AC3E}">
        <p14:creationId xmlns:p14="http://schemas.microsoft.com/office/powerpoint/2010/main" val="1314960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6</a:t>
            </a:fld>
            <a:endParaRPr lang="en-GB"/>
          </a:p>
        </p:txBody>
      </p:sp>
    </p:spTree>
    <p:extLst>
      <p:ext uri="{BB962C8B-B14F-4D97-AF65-F5344CB8AC3E}">
        <p14:creationId xmlns:p14="http://schemas.microsoft.com/office/powerpoint/2010/main" val="1314960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7</a:t>
            </a:fld>
            <a:endParaRPr lang="en-GB"/>
          </a:p>
        </p:txBody>
      </p:sp>
    </p:spTree>
    <p:extLst>
      <p:ext uri="{BB962C8B-B14F-4D97-AF65-F5344CB8AC3E}">
        <p14:creationId xmlns:p14="http://schemas.microsoft.com/office/powerpoint/2010/main" val="1608186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smtClean="0"/>
              <a:t>The examiner expects you to know:</a:t>
            </a:r>
          </a:p>
          <a:p>
            <a:r>
              <a:rPr lang="en-GB" sz="1200" dirty="0" smtClean="0"/>
              <a:t>What gross profit measures</a:t>
            </a:r>
          </a:p>
          <a:p>
            <a:r>
              <a:rPr lang="en-GB" sz="1200" dirty="0" smtClean="0"/>
              <a:t>How to calculate gross profit</a:t>
            </a:r>
          </a:p>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9</a:t>
            </a:fld>
            <a:endParaRPr lang="en-GB"/>
          </a:p>
        </p:txBody>
      </p:sp>
    </p:spTree>
    <p:extLst>
      <p:ext uri="{BB962C8B-B14F-4D97-AF65-F5344CB8AC3E}">
        <p14:creationId xmlns:p14="http://schemas.microsoft.com/office/powerpoint/2010/main" val="316775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0164BC2-DC51-4920-9FE5-A157303104EE}" type="slidenum">
              <a:rPr lang="en-GB" smtClean="0"/>
              <a:t>10</a:t>
            </a:fld>
            <a:endParaRPr lang="en-GB"/>
          </a:p>
        </p:txBody>
      </p:sp>
    </p:spTree>
    <p:extLst>
      <p:ext uri="{BB962C8B-B14F-4D97-AF65-F5344CB8AC3E}">
        <p14:creationId xmlns:p14="http://schemas.microsoft.com/office/powerpoint/2010/main" val="560789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13</a:t>
            </a:fld>
            <a:endParaRPr lang="en-GB"/>
          </a:p>
        </p:txBody>
      </p:sp>
    </p:spTree>
    <p:extLst>
      <p:ext uri="{BB962C8B-B14F-4D97-AF65-F5344CB8AC3E}">
        <p14:creationId xmlns:p14="http://schemas.microsoft.com/office/powerpoint/2010/main" val="4242168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Summer 2014</a:t>
            </a:r>
            <a:endParaRPr lang="en-GB" dirty="0"/>
          </a:p>
        </p:txBody>
      </p:sp>
      <p:sp>
        <p:nvSpPr>
          <p:cNvPr id="4" name="Slide Number Placeholder 3"/>
          <p:cNvSpPr>
            <a:spLocks noGrp="1"/>
          </p:cNvSpPr>
          <p:nvPr>
            <p:ph type="sldNum" sz="quarter" idx="10"/>
          </p:nvPr>
        </p:nvSpPr>
        <p:spPr/>
        <p:txBody>
          <a:bodyPr/>
          <a:lstStyle/>
          <a:p>
            <a:fld id="{B0164BC2-DC51-4920-9FE5-A157303104EE}" type="slidenum">
              <a:rPr lang="en-GB" smtClean="0"/>
              <a:t>15</a:t>
            </a:fld>
            <a:endParaRPr lang="en-GB"/>
          </a:p>
        </p:txBody>
      </p:sp>
    </p:spTree>
    <p:extLst>
      <p:ext uri="{BB962C8B-B14F-4D97-AF65-F5344CB8AC3E}">
        <p14:creationId xmlns:p14="http://schemas.microsoft.com/office/powerpoint/2010/main" val="149165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21B972A3-D1FC-46A8-87A7-E7A2BC58DA3E}"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8587397-B85A-4CB1-9CF6-A68FEF026FE9}" type="slidenum">
              <a:rPr lang="en-GB" smtClean="0"/>
              <a:pPr>
                <a:defRPr/>
              </a:pPr>
              <a:t>‹#›</a:t>
            </a:fld>
            <a:endParaRPr lang="en-GB"/>
          </a:p>
        </p:txBody>
      </p:sp>
    </p:spTree>
    <p:extLst>
      <p:ext uri="{BB962C8B-B14F-4D97-AF65-F5344CB8AC3E}">
        <p14:creationId xmlns:p14="http://schemas.microsoft.com/office/powerpoint/2010/main" val="2997015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1875270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3612283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774945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2510042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1085734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91343C15-2913-49C5-B891-8763E50E981D}" type="datetimeFigureOut">
              <a:rPr lang="en-US" smtClean="0"/>
              <a:pPr>
                <a:defRPr/>
              </a:pPr>
              <a:t>12/10/2020</a:t>
            </a:fld>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1488399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86C118C2-0479-4A7C-B12D-538671D797DE}"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B0BAF5C-D613-4DBC-AF13-84312ADBA4AB}" type="slidenum">
              <a:rPr lang="en-GB" smtClean="0"/>
              <a:pPr>
                <a:defRPr/>
              </a:pPr>
              <a:t>‹#›</a:t>
            </a:fld>
            <a:endParaRPr lang="en-GB"/>
          </a:p>
        </p:txBody>
      </p:sp>
    </p:spTree>
    <p:extLst>
      <p:ext uri="{BB962C8B-B14F-4D97-AF65-F5344CB8AC3E}">
        <p14:creationId xmlns:p14="http://schemas.microsoft.com/office/powerpoint/2010/main" val="2503439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6A81D77A-E52F-4177-BA04-7E59CB254696}"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57E4127-959A-473F-ABE7-2259946D1F55}" type="slidenum">
              <a:rPr lang="en-GB" smtClean="0"/>
              <a:pPr>
                <a:defRPr/>
              </a:pPr>
              <a:t>‹#›</a:t>
            </a:fld>
            <a:endParaRPr lang="en-GB"/>
          </a:p>
        </p:txBody>
      </p:sp>
    </p:spTree>
    <p:extLst>
      <p:ext uri="{BB962C8B-B14F-4D97-AF65-F5344CB8AC3E}">
        <p14:creationId xmlns:p14="http://schemas.microsoft.com/office/powerpoint/2010/main" val="258384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F5D3D08-FC34-436D-9003-A233032FB9A8}"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68F3588-F620-4641-846B-EBA657BD2170}" type="slidenum">
              <a:rPr lang="en-GB" smtClean="0"/>
              <a:pPr>
                <a:defRPr/>
              </a:pPr>
              <a:t>‹#›</a:t>
            </a:fld>
            <a:endParaRPr lang="en-GB"/>
          </a:p>
        </p:txBody>
      </p:sp>
    </p:spTree>
    <p:extLst>
      <p:ext uri="{BB962C8B-B14F-4D97-AF65-F5344CB8AC3E}">
        <p14:creationId xmlns:p14="http://schemas.microsoft.com/office/powerpoint/2010/main" val="2447430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45FC719-1E67-4B3B-A978-B25EC6296578}" type="datetimeFigureOut">
              <a:rPr lang="en-US" smtClean="0"/>
              <a:pPr>
                <a:defRPr/>
              </a:pPr>
              <a:t>12/10/2020</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FA4E2FD-6657-4ED9-9D16-314CD857A22C}" type="slidenum">
              <a:rPr lang="en-GB" smtClean="0"/>
              <a:pPr>
                <a:defRPr/>
              </a:pPr>
              <a:t>‹#›</a:t>
            </a:fld>
            <a:endParaRPr lang="en-GB"/>
          </a:p>
        </p:txBody>
      </p:sp>
    </p:spTree>
    <p:extLst>
      <p:ext uri="{BB962C8B-B14F-4D97-AF65-F5344CB8AC3E}">
        <p14:creationId xmlns:p14="http://schemas.microsoft.com/office/powerpoint/2010/main" val="141174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F491D7A4-63D1-4058-88C3-87553B102C21}" type="datetimeFigureOut">
              <a:rPr lang="en-US" smtClean="0"/>
              <a:pPr>
                <a:defRPr/>
              </a:pPr>
              <a:t>12/10/2020</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A689812A-F404-4E56-8F9D-BBF20F18A1CD}" type="slidenum">
              <a:rPr lang="en-GB" smtClean="0"/>
              <a:pPr>
                <a:defRPr/>
              </a:pPr>
              <a:t>‹#›</a:t>
            </a:fld>
            <a:endParaRPr lang="en-GB"/>
          </a:p>
        </p:txBody>
      </p:sp>
    </p:spTree>
    <p:extLst>
      <p:ext uri="{BB962C8B-B14F-4D97-AF65-F5344CB8AC3E}">
        <p14:creationId xmlns:p14="http://schemas.microsoft.com/office/powerpoint/2010/main" val="1888846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4D268D87-77D2-4E76-8FAE-EB512A1668B4}" type="datetimeFigureOut">
              <a:rPr lang="en-US" smtClean="0"/>
              <a:pPr>
                <a:defRPr/>
              </a:pPr>
              <a:t>12/10/2020</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6DE497E8-D245-4499-8C48-36FB9AA841AC}" type="slidenum">
              <a:rPr lang="en-GB" smtClean="0"/>
              <a:pPr>
                <a:defRPr/>
              </a:pPr>
              <a:t>‹#›</a:t>
            </a:fld>
            <a:endParaRPr lang="en-GB"/>
          </a:p>
        </p:txBody>
      </p:sp>
    </p:spTree>
    <p:extLst>
      <p:ext uri="{BB962C8B-B14F-4D97-AF65-F5344CB8AC3E}">
        <p14:creationId xmlns:p14="http://schemas.microsoft.com/office/powerpoint/2010/main" val="213500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pPr>
              <a:defRPr/>
            </a:pPr>
            <a:fld id="{0FB8A4E3-C832-49D0-9402-AE52477A5600}" type="datetimeFigureOut">
              <a:rPr lang="en-US" smtClean="0"/>
              <a:pPr>
                <a:defRPr/>
              </a:pPr>
              <a:t>12/10/2020</a:t>
            </a:fld>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CBB93833-80B9-4993-97B2-DFF2E70582BD}" type="slidenum">
              <a:rPr lang="en-GB" smtClean="0"/>
              <a:pPr>
                <a:defRPr/>
              </a:pPr>
              <a:t>‹#›</a:t>
            </a:fld>
            <a:endParaRPr lang="en-GB"/>
          </a:p>
        </p:txBody>
      </p:sp>
    </p:spTree>
    <p:extLst>
      <p:ext uri="{BB962C8B-B14F-4D97-AF65-F5344CB8AC3E}">
        <p14:creationId xmlns:p14="http://schemas.microsoft.com/office/powerpoint/2010/main" val="17482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3D9D9623-CAD6-4DCC-AD27-FD7CE14FA4A2}" type="datetimeFigureOut">
              <a:rPr lang="en-US" smtClean="0"/>
              <a:pPr>
                <a:defRPr/>
              </a:pPr>
              <a:t>12/10/2020</a:t>
            </a:fld>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6D0C863F-D753-46B7-B8BC-F63FEF1F6F4B}" type="slidenum">
              <a:rPr lang="en-GB" smtClean="0"/>
              <a:pPr>
                <a:defRPr/>
              </a:pPr>
              <a:t>‹#›</a:t>
            </a:fld>
            <a:endParaRPr lang="en-GB"/>
          </a:p>
        </p:txBody>
      </p:sp>
    </p:spTree>
    <p:extLst>
      <p:ext uri="{BB962C8B-B14F-4D97-AF65-F5344CB8AC3E}">
        <p14:creationId xmlns:p14="http://schemas.microsoft.com/office/powerpoint/2010/main" val="407213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pPr>
              <a:defRPr/>
            </a:pPr>
            <a:fld id="{EB8FAF12-1FF9-46F7-9D6A-60CB95A9CE29}" type="datetimeFigureOut">
              <a:rPr lang="en-US" smtClean="0"/>
              <a:pPr>
                <a:defRPr/>
              </a:pPr>
              <a:t>12/10/2020</a:t>
            </a:fld>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56301ADC-3748-451B-AF57-06FFA45B96BB}" type="slidenum">
              <a:rPr lang="en-GB" smtClean="0"/>
              <a:pPr>
                <a:defRPr/>
              </a:pPr>
              <a:t>‹#›</a:t>
            </a:fld>
            <a:endParaRPr lang="en-GB"/>
          </a:p>
        </p:txBody>
      </p:sp>
    </p:spTree>
    <p:extLst>
      <p:ext uri="{BB962C8B-B14F-4D97-AF65-F5344CB8AC3E}">
        <p14:creationId xmlns:p14="http://schemas.microsoft.com/office/powerpoint/2010/main" val="235695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CB6410F-8AEE-4B69-AD1D-72BBEDB240DA}" type="datetimeFigureOut">
              <a:rPr lang="en-US" smtClean="0"/>
              <a:pPr>
                <a:defRPr/>
              </a:pPr>
              <a:t>12/10/2020</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5DE72B9-35F9-4E76-81C1-47C605D860A9}" type="slidenum">
              <a:rPr lang="en-GB" smtClean="0"/>
              <a:pPr>
                <a:defRPr/>
              </a:pPr>
              <a:t>‹#›</a:t>
            </a:fld>
            <a:endParaRPr lang="en-GB"/>
          </a:p>
        </p:txBody>
      </p:sp>
    </p:spTree>
    <p:extLst>
      <p:ext uri="{BB962C8B-B14F-4D97-AF65-F5344CB8AC3E}">
        <p14:creationId xmlns:p14="http://schemas.microsoft.com/office/powerpoint/2010/main" val="573117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91343C15-2913-49C5-B891-8763E50E981D}" type="datetimeFigureOut">
              <a:rPr lang="en-US" smtClean="0"/>
              <a:pPr>
                <a:defRPr/>
              </a:pPr>
              <a:t>12/10/2020</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DF3BB88C-8049-460A-92C7-44ED8F13E0AD}" type="slidenum">
              <a:rPr lang="en-GB" smtClean="0"/>
              <a:pPr>
                <a:defRPr/>
              </a:pPr>
              <a:t>‹#›</a:t>
            </a:fld>
            <a:endParaRPr lang="en-GB"/>
          </a:p>
        </p:txBody>
      </p:sp>
    </p:spTree>
    <p:extLst>
      <p:ext uri="{BB962C8B-B14F-4D97-AF65-F5344CB8AC3E}">
        <p14:creationId xmlns:p14="http://schemas.microsoft.com/office/powerpoint/2010/main" val="92409604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sz="5400" b="1" dirty="0" smtClean="0"/>
              <a:t>Profit and Loss Account</a:t>
            </a:r>
            <a:br>
              <a:rPr lang="en-GB" sz="5400" b="1" dirty="0" smtClean="0"/>
            </a:br>
            <a:r>
              <a:rPr lang="en-GB" sz="3200" b="1" dirty="0" smtClean="0"/>
              <a:t>(Income Statement)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GB" sz="4000" u="sng" dirty="0" smtClean="0"/>
              <a:t>Net Profit</a:t>
            </a:r>
            <a:endParaRPr lang="en-GB" sz="4000" u="sng" dirty="0"/>
          </a:p>
        </p:txBody>
      </p:sp>
      <p:sp>
        <p:nvSpPr>
          <p:cNvPr id="3" name="Content Placeholder 2"/>
          <p:cNvSpPr>
            <a:spLocks noGrp="1"/>
          </p:cNvSpPr>
          <p:nvPr>
            <p:ph idx="1"/>
          </p:nvPr>
        </p:nvSpPr>
        <p:spPr>
          <a:xfrm>
            <a:off x="467544" y="1628800"/>
            <a:ext cx="8229600" cy="4893176"/>
          </a:xfrm>
        </p:spPr>
        <p:txBody>
          <a:bodyPr>
            <a:normAutofit/>
          </a:bodyPr>
          <a:lstStyle/>
          <a:p>
            <a:r>
              <a:rPr lang="en-GB" sz="2200" dirty="0" smtClean="0"/>
              <a:t>Often referred to as the bottom line. It tells us the actual profits of the business after ALL costs have been paid.</a:t>
            </a:r>
          </a:p>
          <a:p>
            <a:endParaRPr lang="en-GB" sz="2200" dirty="0"/>
          </a:p>
          <a:p>
            <a:r>
              <a:rPr lang="en-GB" sz="2200" dirty="0" smtClean="0"/>
              <a:t>After calculating gross profit you then remove all other expenses (___________ costs).  This results in </a:t>
            </a:r>
            <a:r>
              <a:rPr lang="en-GB" sz="2200" b="1" dirty="0" smtClean="0"/>
              <a:t>net profit.</a:t>
            </a:r>
          </a:p>
          <a:p>
            <a:endParaRPr lang="en-GB" sz="2200" dirty="0"/>
          </a:p>
          <a:p>
            <a:pPr marL="0" indent="0" algn="ctr">
              <a:buNone/>
            </a:pPr>
            <a:r>
              <a:rPr lang="en-GB" sz="2200" b="1" u="sng" dirty="0" smtClean="0"/>
              <a:t>Net profit = gross profit – expenses</a:t>
            </a:r>
          </a:p>
          <a:p>
            <a:endParaRPr lang="en-GB" sz="2200" dirty="0"/>
          </a:p>
          <a:p>
            <a:r>
              <a:rPr lang="en-GB" sz="2200" b="1" dirty="0" smtClean="0"/>
              <a:t>Net profit </a:t>
            </a:r>
            <a:r>
              <a:rPr lang="en-GB" sz="2200" dirty="0" smtClean="0"/>
              <a:t>is an </a:t>
            </a:r>
            <a:r>
              <a:rPr lang="en-GB" sz="2200" b="1" dirty="0" smtClean="0"/>
              <a:t>indicator </a:t>
            </a:r>
            <a:r>
              <a:rPr lang="en-GB" sz="2200" dirty="0" smtClean="0"/>
              <a:t>of how efficient a firm is overall at managing ALL of it costs.  </a:t>
            </a:r>
            <a:endParaRPr lang="en-GB" sz="2200" dirty="0"/>
          </a:p>
        </p:txBody>
      </p:sp>
      <p:sp>
        <p:nvSpPr>
          <p:cNvPr id="4" name="Rectangle 3"/>
          <p:cNvSpPr/>
          <p:nvPr/>
        </p:nvSpPr>
        <p:spPr>
          <a:xfrm>
            <a:off x="4582344" y="6337310"/>
            <a:ext cx="4580100" cy="369332"/>
          </a:xfrm>
          <a:prstGeom prst="rect">
            <a:avLst/>
          </a:prstGeom>
        </p:spPr>
        <p:txBody>
          <a:bodyPr wrap="none">
            <a:spAutoFit/>
          </a:bodyPr>
          <a:lstStyle/>
          <a:p>
            <a:r>
              <a:rPr lang="en-GB" dirty="0">
                <a:latin typeface="+mj-lt"/>
              </a:rPr>
              <a:t>Watch the ‘what is profit’ video on </a:t>
            </a:r>
            <a:r>
              <a:rPr lang="en-GB" dirty="0" err="1">
                <a:latin typeface="+mj-lt"/>
              </a:rPr>
              <a:t>GoL</a:t>
            </a:r>
            <a:endParaRPr lang="en-GB" dirty="0">
              <a:latin typeface="+mj-lt"/>
            </a:endParaRPr>
          </a:p>
        </p:txBody>
      </p:sp>
    </p:spTree>
    <p:extLst>
      <p:ext uri="{BB962C8B-B14F-4D97-AF65-F5344CB8AC3E}">
        <p14:creationId xmlns:p14="http://schemas.microsoft.com/office/powerpoint/2010/main" val="826399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Activities</a:t>
            </a:r>
            <a:endParaRPr lang="en-GB" dirty="0"/>
          </a:p>
        </p:txBody>
      </p:sp>
      <p:sp>
        <p:nvSpPr>
          <p:cNvPr id="3" name="Content Placeholder 2"/>
          <p:cNvSpPr>
            <a:spLocks noGrp="1"/>
          </p:cNvSpPr>
          <p:nvPr>
            <p:ph idx="1"/>
          </p:nvPr>
        </p:nvSpPr>
        <p:spPr>
          <a:xfrm>
            <a:off x="755576" y="1700808"/>
            <a:ext cx="7704740" cy="4195481"/>
          </a:xfrm>
        </p:spPr>
        <p:txBody>
          <a:bodyPr>
            <a:normAutofit lnSpcReduction="10000"/>
          </a:bodyPr>
          <a:lstStyle/>
          <a:p>
            <a:r>
              <a:rPr lang="en-GB" sz="2400" dirty="0" smtClean="0"/>
              <a:t>Read through the ‘Income Statement’ </a:t>
            </a:r>
            <a:r>
              <a:rPr lang="en-GB" sz="2400" dirty="0" smtClean="0"/>
              <a:t>exam board </a:t>
            </a:r>
            <a:r>
              <a:rPr lang="en-GB" sz="2400" dirty="0" smtClean="0"/>
              <a:t>notes </a:t>
            </a:r>
            <a:r>
              <a:rPr lang="en-GB" sz="2400" dirty="0" smtClean="0"/>
              <a:t>– </a:t>
            </a:r>
            <a:r>
              <a:rPr lang="en-GB" sz="2400" dirty="0" smtClean="0"/>
              <a:t>adding key words /points your </a:t>
            </a:r>
            <a:r>
              <a:rPr lang="en-GB" sz="2400" dirty="0" smtClean="0"/>
              <a:t>own notes</a:t>
            </a:r>
          </a:p>
          <a:p>
            <a:pPr algn="r"/>
            <a:r>
              <a:rPr lang="en-GB" sz="2400" dirty="0" smtClean="0"/>
              <a:t>10 - 15 </a:t>
            </a:r>
            <a:r>
              <a:rPr lang="en-GB" sz="2400" dirty="0" smtClean="0"/>
              <a:t>minutes</a:t>
            </a:r>
            <a:endParaRPr lang="en-GB" sz="2400" dirty="0"/>
          </a:p>
          <a:p>
            <a:endParaRPr lang="en-GB" sz="2400" dirty="0" smtClean="0"/>
          </a:p>
          <a:p>
            <a:endParaRPr lang="en-GB" sz="2400" dirty="0"/>
          </a:p>
          <a:p>
            <a:r>
              <a:rPr lang="en-GB" sz="2400" dirty="0" smtClean="0"/>
              <a:t>Complete the </a:t>
            </a:r>
            <a:r>
              <a:rPr lang="en-GB" sz="2400" dirty="0" smtClean="0"/>
              <a:t>pages </a:t>
            </a:r>
            <a:r>
              <a:rPr lang="en-GB" sz="2400" dirty="0" smtClean="0"/>
              <a:t>1, 2 and </a:t>
            </a:r>
            <a:r>
              <a:rPr lang="en-GB" sz="2400" dirty="0" smtClean="0"/>
              <a:t>3 of the Income Statement Workbook</a:t>
            </a:r>
            <a:endParaRPr lang="en-GB" sz="2400" dirty="0" smtClean="0"/>
          </a:p>
          <a:p>
            <a:endParaRPr lang="en-GB" sz="2400" dirty="0"/>
          </a:p>
          <a:p>
            <a:pPr algn="r"/>
            <a:r>
              <a:rPr lang="en-GB" sz="2400" dirty="0" smtClean="0"/>
              <a:t>20 – 30 </a:t>
            </a:r>
            <a:r>
              <a:rPr lang="en-GB" sz="2400" dirty="0" smtClean="0"/>
              <a:t>minutes</a:t>
            </a:r>
            <a:endParaRPr lang="en-GB" sz="2400" dirty="0"/>
          </a:p>
        </p:txBody>
      </p:sp>
    </p:spTree>
    <p:extLst>
      <p:ext uri="{BB962C8B-B14F-4D97-AF65-F5344CB8AC3E}">
        <p14:creationId xmlns:p14="http://schemas.microsoft.com/office/powerpoint/2010/main" val="3288373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Profit Quality</a:t>
            </a:r>
            <a:endParaRPr lang="en-GB" dirty="0"/>
          </a:p>
        </p:txBody>
      </p:sp>
      <p:sp>
        <p:nvSpPr>
          <p:cNvPr id="3" name="Content Placeholder 2"/>
          <p:cNvSpPr>
            <a:spLocks noGrp="1"/>
          </p:cNvSpPr>
          <p:nvPr>
            <p:ph idx="1"/>
          </p:nvPr>
        </p:nvSpPr>
        <p:spPr>
          <a:xfrm>
            <a:off x="683568" y="1700808"/>
            <a:ext cx="7704740" cy="4195481"/>
          </a:xfrm>
        </p:spPr>
        <p:txBody>
          <a:bodyPr>
            <a:noAutofit/>
          </a:bodyPr>
          <a:lstStyle/>
          <a:p>
            <a:r>
              <a:rPr lang="en-GB" sz="2400" dirty="0" smtClean="0"/>
              <a:t>Is the profit “high </a:t>
            </a:r>
            <a:r>
              <a:rPr lang="en-GB" sz="2400" dirty="0"/>
              <a:t>quality” or “low quality</a:t>
            </a:r>
            <a:r>
              <a:rPr lang="en-GB" sz="2400" dirty="0" smtClean="0"/>
              <a:t>”?. </a:t>
            </a:r>
            <a:r>
              <a:rPr lang="en-GB" sz="2400" dirty="0"/>
              <a:t/>
            </a:r>
            <a:br>
              <a:rPr lang="en-GB" sz="2400" dirty="0"/>
            </a:br>
            <a:endParaRPr lang="en-GB" sz="2400" dirty="0"/>
          </a:p>
          <a:p>
            <a:r>
              <a:rPr lang="en-GB" sz="2400" dirty="0"/>
              <a:t>A high quality profit is one which can be </a:t>
            </a:r>
            <a:r>
              <a:rPr lang="en-GB" sz="2400" b="1" dirty="0"/>
              <a:t>repeated or sustained</a:t>
            </a:r>
            <a:r>
              <a:rPr lang="en-GB" sz="2400" dirty="0"/>
              <a:t>. </a:t>
            </a:r>
            <a:br>
              <a:rPr lang="en-GB" sz="2400" dirty="0"/>
            </a:br>
            <a:endParaRPr lang="en-GB" sz="2400" dirty="0"/>
          </a:p>
          <a:p>
            <a:r>
              <a:rPr lang="en-GB" sz="2400" dirty="0"/>
              <a:t>A low quality profit is one which it is </a:t>
            </a:r>
            <a:r>
              <a:rPr lang="en-GB" sz="2400" b="1" dirty="0"/>
              <a:t>difficult to repeat</a:t>
            </a:r>
            <a:r>
              <a:rPr lang="en-GB" sz="2400" dirty="0"/>
              <a:t>. The profit is likely to benefit from one or more “exceptional items” which will not repeat. </a:t>
            </a:r>
          </a:p>
        </p:txBody>
      </p:sp>
    </p:spTree>
    <p:extLst>
      <p:ext uri="{BB962C8B-B14F-4D97-AF65-F5344CB8AC3E}">
        <p14:creationId xmlns:p14="http://schemas.microsoft.com/office/powerpoint/2010/main" val="3709283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Profit Quality</a:t>
            </a:r>
            <a:endParaRPr lang="en-GB" dirty="0"/>
          </a:p>
        </p:txBody>
      </p:sp>
      <p:sp>
        <p:nvSpPr>
          <p:cNvPr id="3" name="Content Placeholder 2"/>
          <p:cNvSpPr>
            <a:spLocks noGrp="1"/>
          </p:cNvSpPr>
          <p:nvPr>
            <p:ph idx="1"/>
          </p:nvPr>
        </p:nvSpPr>
        <p:spPr>
          <a:xfrm>
            <a:off x="611560" y="1484784"/>
            <a:ext cx="7704740" cy="4195481"/>
          </a:xfrm>
        </p:spPr>
        <p:txBody>
          <a:bodyPr>
            <a:noAutofit/>
          </a:bodyPr>
          <a:lstStyle/>
          <a:p>
            <a:r>
              <a:rPr lang="en-GB" sz="2800" b="1" dirty="0" smtClean="0"/>
              <a:t>Exceptional items </a:t>
            </a:r>
            <a:r>
              <a:rPr lang="en-GB" dirty="0" smtClean="0"/>
              <a:t>include:</a:t>
            </a:r>
            <a:endParaRPr lang="en-GB" dirty="0"/>
          </a:p>
          <a:p>
            <a:pPr lvl="2"/>
            <a:r>
              <a:rPr lang="en-GB" sz="2000" dirty="0"/>
              <a:t>One-off profits on selling major items of property, plant and equipment (e.g. selling a piece of land) </a:t>
            </a:r>
          </a:p>
          <a:p>
            <a:pPr lvl="2"/>
            <a:r>
              <a:rPr lang="en-GB" sz="2000" dirty="0"/>
              <a:t>Income from a significant insurance claim </a:t>
            </a:r>
          </a:p>
          <a:p>
            <a:pPr marL="0" lvl="2" indent="0">
              <a:buNone/>
            </a:pPr>
            <a:r>
              <a:rPr lang="en-GB" sz="1600" dirty="0" smtClean="0"/>
              <a:t>(</a:t>
            </a:r>
            <a:r>
              <a:rPr lang="en-GB" dirty="0"/>
              <a:t>I</a:t>
            </a:r>
            <a:r>
              <a:rPr lang="en-GB" sz="1600" dirty="0" smtClean="0"/>
              <a:t>tems are those which are material, resulting from events or transactions </a:t>
            </a:r>
            <a:r>
              <a:rPr lang="en-GB" sz="1600" b="1" dirty="0" smtClean="0"/>
              <a:t>within</a:t>
            </a:r>
            <a:r>
              <a:rPr lang="en-GB" sz="1600" dirty="0" smtClean="0"/>
              <a:t> a business’s ordinary activities).</a:t>
            </a:r>
            <a:endParaRPr lang="en-GB" sz="4400" dirty="0" smtClean="0"/>
          </a:p>
          <a:p>
            <a:pPr marL="914416" lvl="2" indent="0">
              <a:buNone/>
            </a:pPr>
            <a:endParaRPr lang="en-GB" dirty="0"/>
          </a:p>
          <a:p>
            <a:pPr marL="358775" lvl="2" indent="-358775"/>
            <a:r>
              <a:rPr lang="en-GB" sz="2800" b="1" dirty="0"/>
              <a:t>Extraordinary </a:t>
            </a:r>
            <a:r>
              <a:rPr lang="en-GB" sz="2800" b="1" dirty="0" smtClean="0"/>
              <a:t>items </a:t>
            </a:r>
            <a:r>
              <a:rPr lang="en-GB" sz="2000" dirty="0" smtClean="0"/>
              <a:t>include:</a:t>
            </a:r>
          </a:p>
          <a:p>
            <a:pPr marL="1165225" lvl="2" indent="-273050"/>
            <a:r>
              <a:rPr lang="en-GB" sz="2000" dirty="0"/>
              <a:t>One-off costs such as the costs associated with shutting down a </a:t>
            </a:r>
            <a:r>
              <a:rPr lang="en-GB" sz="2000" dirty="0" smtClean="0"/>
              <a:t>factory.</a:t>
            </a:r>
          </a:p>
          <a:p>
            <a:pPr marL="1165225" lvl="2" indent="-273050"/>
            <a:r>
              <a:rPr lang="en-GB" sz="2000" dirty="0" smtClean="0"/>
              <a:t>Cost of management restructuring.</a:t>
            </a:r>
          </a:p>
          <a:p>
            <a:pPr marL="0" lvl="2" indent="0">
              <a:buNone/>
            </a:pPr>
            <a:r>
              <a:rPr lang="en-GB" dirty="0" smtClean="0"/>
              <a:t>(Items which are material, possess a high degree of abnormality, are not expected to recur and are resulting from events or transactions </a:t>
            </a:r>
            <a:r>
              <a:rPr lang="en-GB" b="1" dirty="0" smtClean="0"/>
              <a:t>outside of the ordinary activities of a business)</a:t>
            </a:r>
            <a:r>
              <a:rPr lang="en-GB" dirty="0" smtClean="0"/>
              <a:t>.</a:t>
            </a:r>
            <a:br>
              <a:rPr lang="en-GB" dirty="0" smtClean="0"/>
            </a:br>
            <a:endParaRPr lang="en-GB" dirty="0"/>
          </a:p>
        </p:txBody>
      </p:sp>
    </p:spTree>
    <p:extLst>
      <p:ext uri="{BB962C8B-B14F-4D97-AF65-F5344CB8AC3E}">
        <p14:creationId xmlns:p14="http://schemas.microsoft.com/office/powerpoint/2010/main" val="1600063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Improving profit</a:t>
            </a:r>
            <a:endParaRPr lang="en-GB" sz="3600" dirty="0"/>
          </a:p>
        </p:txBody>
      </p:sp>
      <p:sp>
        <p:nvSpPr>
          <p:cNvPr id="3" name="Content Placeholder 2"/>
          <p:cNvSpPr>
            <a:spLocks noGrp="1"/>
          </p:cNvSpPr>
          <p:nvPr>
            <p:ph idx="1"/>
          </p:nvPr>
        </p:nvSpPr>
        <p:spPr>
          <a:xfrm>
            <a:off x="484710" y="2052925"/>
            <a:ext cx="8119738" cy="4195481"/>
          </a:xfrm>
        </p:spPr>
        <p:txBody>
          <a:bodyPr>
            <a:normAutofit/>
          </a:bodyPr>
          <a:lstStyle/>
          <a:p>
            <a:r>
              <a:rPr lang="en-GB" sz="2400" dirty="0" smtClean="0"/>
              <a:t>How might a business improve their profit?</a:t>
            </a:r>
          </a:p>
          <a:p>
            <a:endParaRPr lang="en-GB" sz="2400" dirty="0"/>
          </a:p>
          <a:p>
            <a:r>
              <a:rPr lang="en-GB" sz="2400" dirty="0" smtClean="0"/>
              <a:t>Raising prices – possible downsides?</a:t>
            </a:r>
          </a:p>
          <a:p>
            <a:pPr marL="0" indent="0">
              <a:buNone/>
            </a:pPr>
            <a:endParaRPr lang="en-GB" sz="2400" dirty="0"/>
          </a:p>
          <a:p>
            <a:r>
              <a:rPr lang="en-GB" sz="2400" dirty="0" smtClean="0"/>
              <a:t>Lower costs by:</a:t>
            </a:r>
          </a:p>
          <a:p>
            <a:pPr lvl="1"/>
            <a:r>
              <a:rPr lang="en-GB" sz="2000" dirty="0" smtClean="0"/>
              <a:t>Using existing resources more effectively</a:t>
            </a:r>
          </a:p>
          <a:p>
            <a:pPr lvl="1"/>
            <a:r>
              <a:rPr lang="en-GB" sz="2000" dirty="0" smtClean="0"/>
              <a:t>Buy cheaper resources</a:t>
            </a:r>
          </a:p>
          <a:p>
            <a:pPr marL="357188" lvl="1" indent="-357188"/>
            <a:r>
              <a:rPr lang="en-GB" sz="2000" dirty="0" smtClean="0"/>
              <a:t>Possible downsides?</a:t>
            </a:r>
            <a:endParaRPr lang="en-GB" sz="2000" dirty="0"/>
          </a:p>
        </p:txBody>
      </p:sp>
    </p:spTree>
    <p:extLst>
      <p:ext uri="{BB962C8B-B14F-4D97-AF65-F5344CB8AC3E}">
        <p14:creationId xmlns:p14="http://schemas.microsoft.com/office/powerpoint/2010/main" val="249765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 – 3:2:1</a:t>
            </a:r>
            <a:endParaRPr lang="en-GB" dirty="0"/>
          </a:p>
        </p:txBody>
      </p:sp>
      <p:sp>
        <p:nvSpPr>
          <p:cNvPr id="3" name="Content Placeholder 2"/>
          <p:cNvSpPr>
            <a:spLocks noGrp="1"/>
          </p:cNvSpPr>
          <p:nvPr>
            <p:ph idx="1"/>
          </p:nvPr>
        </p:nvSpPr>
        <p:spPr>
          <a:xfrm>
            <a:off x="395536" y="2052925"/>
            <a:ext cx="8424936" cy="4195481"/>
          </a:xfrm>
        </p:spPr>
        <p:txBody>
          <a:bodyPr>
            <a:normAutofit/>
          </a:bodyPr>
          <a:lstStyle/>
          <a:p>
            <a:r>
              <a:rPr lang="en-GB" sz="2800" dirty="0" smtClean="0"/>
              <a:t>What are the </a:t>
            </a:r>
            <a:r>
              <a:rPr lang="en-GB" sz="2800" dirty="0" smtClean="0">
                <a:solidFill>
                  <a:schemeClr val="accent1">
                    <a:lumMod val="60000"/>
                    <a:lumOff val="40000"/>
                  </a:schemeClr>
                </a:solidFill>
              </a:rPr>
              <a:t>three</a:t>
            </a:r>
            <a:r>
              <a:rPr lang="en-GB" sz="2800" dirty="0" smtClean="0"/>
              <a:t> sections of the Profit and Loss account called?</a:t>
            </a:r>
          </a:p>
          <a:p>
            <a:r>
              <a:rPr lang="en-GB" sz="2800" dirty="0" smtClean="0"/>
              <a:t>Explain </a:t>
            </a:r>
            <a:r>
              <a:rPr lang="en-GB" sz="2800" dirty="0" smtClean="0">
                <a:solidFill>
                  <a:schemeClr val="accent1">
                    <a:lumMod val="60000"/>
                    <a:lumOff val="40000"/>
                  </a:schemeClr>
                </a:solidFill>
              </a:rPr>
              <a:t>two</a:t>
            </a:r>
            <a:r>
              <a:rPr lang="en-GB" sz="2800" dirty="0" smtClean="0"/>
              <a:t> ways in which a business can improve its GROSS PROFIT</a:t>
            </a:r>
          </a:p>
          <a:p>
            <a:r>
              <a:rPr lang="en-GB" sz="2800" dirty="0" smtClean="0"/>
              <a:t>Identify </a:t>
            </a:r>
            <a:r>
              <a:rPr lang="en-GB" sz="2800" dirty="0" smtClean="0">
                <a:solidFill>
                  <a:schemeClr val="accent1">
                    <a:lumMod val="60000"/>
                    <a:lumOff val="40000"/>
                  </a:schemeClr>
                </a:solidFill>
              </a:rPr>
              <a:t>one</a:t>
            </a:r>
            <a:r>
              <a:rPr lang="en-GB" sz="2800" dirty="0" smtClean="0"/>
              <a:t> stakeholder who has an interest in a business’ profit and loss account and explain why they would be interested.</a:t>
            </a:r>
            <a:endParaRPr lang="en-GB" sz="2800" dirty="0"/>
          </a:p>
          <a:p>
            <a:pPr marL="0" indent="0">
              <a:buNone/>
            </a:pPr>
            <a:endParaRPr lang="en-GB" sz="2800" dirty="0"/>
          </a:p>
        </p:txBody>
      </p:sp>
    </p:spTree>
    <p:extLst>
      <p:ext uri="{BB962C8B-B14F-4D97-AF65-F5344CB8AC3E}">
        <p14:creationId xmlns:p14="http://schemas.microsoft.com/office/powerpoint/2010/main" val="596437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79512" y="1268760"/>
            <a:ext cx="8712968" cy="4195481"/>
          </a:xfrm>
        </p:spPr>
        <p:txBody>
          <a:bodyPr>
            <a:noAutofit/>
          </a:bodyPr>
          <a:lstStyle/>
          <a:p>
            <a:pPr marL="514350" indent="-514350">
              <a:buFont typeface="+mj-lt"/>
              <a:buAutoNum type="arabicPeriod"/>
            </a:pPr>
            <a:endParaRPr lang="en-GB" sz="2800" dirty="0"/>
          </a:p>
          <a:p>
            <a:pPr marL="514350" indent="-514350">
              <a:buFont typeface="+mj-lt"/>
              <a:buAutoNum type="arabicPeriod"/>
            </a:pPr>
            <a:r>
              <a:rPr lang="en-GB" sz="2800" b="1" dirty="0" smtClean="0"/>
              <a:t>How do you calculate total revenue?</a:t>
            </a:r>
          </a:p>
          <a:p>
            <a:pPr marL="514350" indent="-514350">
              <a:buFont typeface="+mj-lt"/>
              <a:buAutoNum type="arabicPeriod"/>
            </a:pPr>
            <a:r>
              <a:rPr lang="en-GB" sz="2800" b="1" dirty="0"/>
              <a:t>What are the different types of costs businesses have</a:t>
            </a:r>
            <a:r>
              <a:rPr lang="en-GB" sz="2800" b="1" dirty="0" smtClean="0"/>
              <a:t>?</a:t>
            </a:r>
          </a:p>
          <a:p>
            <a:pPr marL="514350" indent="-514350">
              <a:buFont typeface="+mj-lt"/>
              <a:buAutoNum type="arabicPeriod"/>
            </a:pPr>
            <a:r>
              <a:rPr lang="en-GB" sz="2800" b="1" dirty="0" smtClean="0"/>
              <a:t>How do you calculate overall profit?</a:t>
            </a:r>
            <a:endParaRPr lang="en-GB" sz="2800" b="1" dirty="0"/>
          </a:p>
          <a:p>
            <a:pPr marL="514350" indent="-514350">
              <a:buFont typeface="+mj-lt"/>
              <a:buAutoNum type="arabicPeriod"/>
            </a:pPr>
            <a:r>
              <a:rPr lang="en-GB" sz="2800" b="1" dirty="0" smtClean="0"/>
              <a:t>There are two main types of profit… what are they?</a:t>
            </a:r>
            <a:r>
              <a:rPr lang="en-GB" sz="2800" dirty="0" smtClean="0"/>
              <a:t> </a:t>
            </a:r>
          </a:p>
          <a:p>
            <a:pPr marL="914400" lvl="1" indent="-514350">
              <a:buFont typeface="Arial" panose="020B0604020202020204" pitchFamily="34" charset="0"/>
              <a:buChar char="•"/>
            </a:pPr>
            <a:r>
              <a:rPr lang="en-GB" sz="2600" b="1" dirty="0" smtClean="0"/>
              <a:t>Do you remember how to calculate them? </a:t>
            </a:r>
            <a:r>
              <a:rPr lang="en-GB" sz="2600" dirty="0" smtClean="0"/>
              <a:t>(They were introduced in Business </a:t>
            </a:r>
            <a:r>
              <a:rPr lang="en-GB" sz="2600" dirty="0" smtClean="0"/>
              <a:t>Opportunities </a:t>
            </a:r>
            <a:r>
              <a:rPr lang="en-GB" sz="2600" dirty="0" smtClean="0"/>
              <a:t>revenue, costs and profit)</a:t>
            </a:r>
          </a:p>
          <a:p>
            <a:pPr marL="514350" indent="-514350">
              <a:buFont typeface="+mj-lt"/>
              <a:buAutoNum type="arabicPeriod"/>
            </a:pPr>
            <a:endParaRPr lang="en-GB" sz="2800" b="1" dirty="0"/>
          </a:p>
        </p:txBody>
      </p:sp>
      <p:sp>
        <p:nvSpPr>
          <p:cNvPr id="3" name="Title 1"/>
          <p:cNvSpPr>
            <a:spLocks noGrp="1"/>
          </p:cNvSpPr>
          <p:nvPr>
            <p:ph type="title"/>
          </p:nvPr>
        </p:nvSpPr>
        <p:spPr>
          <a:xfrm>
            <a:off x="484710" y="452718"/>
            <a:ext cx="7055380" cy="1400530"/>
          </a:xfrm>
        </p:spPr>
        <p:txBody>
          <a:bodyPr/>
          <a:lstStyle/>
          <a:p>
            <a:r>
              <a:rPr lang="en-GB" dirty="0" smtClean="0"/>
              <a:t>Starter Activity</a:t>
            </a:r>
            <a:endParaRPr lang="en-GB" dirty="0"/>
          </a:p>
        </p:txBody>
      </p:sp>
    </p:spTree>
    <p:extLst>
      <p:ext uri="{BB962C8B-B14F-4D97-AF65-F5344CB8AC3E}">
        <p14:creationId xmlns:p14="http://schemas.microsoft.com/office/powerpoint/2010/main" val="79953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P&amp;L account</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556792"/>
            <a:ext cx="5184576" cy="4479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630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548680"/>
            <a:ext cx="7055380" cy="1016536"/>
          </a:xfrm>
        </p:spPr>
        <p:txBody>
          <a:bodyPr/>
          <a:lstStyle/>
          <a:p>
            <a:r>
              <a:rPr lang="en-GB" dirty="0" smtClean="0"/>
              <a:t>Learning Objectives</a:t>
            </a:r>
            <a:endParaRPr lang="en-GB" dirty="0"/>
          </a:p>
        </p:txBody>
      </p:sp>
      <p:sp>
        <p:nvSpPr>
          <p:cNvPr id="3" name="Content Placeholder 2"/>
          <p:cNvSpPr>
            <a:spLocks noGrp="1"/>
          </p:cNvSpPr>
          <p:nvPr>
            <p:ph idx="1"/>
          </p:nvPr>
        </p:nvSpPr>
        <p:spPr>
          <a:xfrm>
            <a:off x="484710" y="2204864"/>
            <a:ext cx="8191746" cy="4195481"/>
          </a:xfrm>
        </p:spPr>
        <p:txBody>
          <a:bodyPr>
            <a:normAutofit/>
          </a:bodyPr>
          <a:lstStyle/>
          <a:p>
            <a:r>
              <a:rPr lang="en-GB" sz="2400" dirty="0" smtClean="0"/>
              <a:t>Explain the main components of a trading, profit and loss account and the way it is constructed</a:t>
            </a:r>
          </a:p>
          <a:p>
            <a:endParaRPr lang="en-GB" sz="2400" dirty="0"/>
          </a:p>
          <a:p>
            <a:r>
              <a:rPr lang="en-GB" sz="2400" dirty="0" smtClean="0"/>
              <a:t>Calculate gross profit and net profit</a:t>
            </a:r>
          </a:p>
          <a:p>
            <a:endParaRPr lang="en-GB" sz="2400" dirty="0"/>
          </a:p>
          <a:p>
            <a:r>
              <a:rPr lang="en-GB" sz="2400" dirty="0" smtClean="0"/>
              <a:t>Evaluate ways in which a business could improve its profit</a:t>
            </a:r>
            <a:endParaRPr lang="en-GB" sz="2400" dirty="0"/>
          </a:p>
        </p:txBody>
      </p:sp>
    </p:spTree>
    <p:extLst>
      <p:ext uri="{BB962C8B-B14F-4D97-AF65-F5344CB8AC3E}">
        <p14:creationId xmlns:p14="http://schemas.microsoft.com/office/powerpoint/2010/main" val="3379266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dirty="0" smtClean="0"/>
              <a:t>What is it?</a:t>
            </a:r>
            <a:endParaRPr lang="en-GB" sz="4000" dirty="0"/>
          </a:p>
        </p:txBody>
      </p:sp>
      <p:sp>
        <p:nvSpPr>
          <p:cNvPr id="3" name="Content Placeholder 2"/>
          <p:cNvSpPr>
            <a:spLocks noGrp="1"/>
          </p:cNvSpPr>
          <p:nvPr>
            <p:ph idx="1"/>
          </p:nvPr>
        </p:nvSpPr>
        <p:spPr>
          <a:xfrm>
            <a:off x="827584" y="1628800"/>
            <a:ext cx="7859216" cy="4195481"/>
          </a:xfrm>
        </p:spPr>
        <p:txBody>
          <a:bodyPr>
            <a:noAutofit/>
          </a:bodyPr>
          <a:lstStyle/>
          <a:p>
            <a:r>
              <a:rPr lang="en-GB" dirty="0" smtClean="0"/>
              <a:t>A </a:t>
            </a:r>
            <a:r>
              <a:rPr lang="en-GB" b="1" dirty="0" smtClean="0"/>
              <a:t>profit and loss account </a:t>
            </a:r>
            <a:r>
              <a:rPr lang="en-GB" dirty="0" smtClean="0"/>
              <a:t>is a statement that shows the income the business has received from its trading activities.</a:t>
            </a:r>
          </a:p>
          <a:p>
            <a:endParaRPr lang="en-GB" dirty="0"/>
          </a:p>
          <a:p>
            <a:r>
              <a:rPr lang="en-GB" dirty="0" smtClean="0"/>
              <a:t>It also shows all the money the business has </a:t>
            </a:r>
            <a:r>
              <a:rPr lang="en-GB" b="1" dirty="0" smtClean="0"/>
              <a:t>spent </a:t>
            </a:r>
            <a:r>
              <a:rPr lang="en-GB" dirty="0" smtClean="0"/>
              <a:t>performing these business activities.</a:t>
            </a:r>
          </a:p>
          <a:p>
            <a:endParaRPr lang="en-GB" dirty="0"/>
          </a:p>
          <a:p>
            <a:r>
              <a:rPr lang="en-GB" b="1" dirty="0" smtClean="0"/>
              <a:t>Profit </a:t>
            </a:r>
            <a:r>
              <a:rPr lang="en-GB" dirty="0" smtClean="0"/>
              <a:t>is made when…………………….?</a:t>
            </a:r>
            <a:endParaRPr lang="en-GB" b="1" dirty="0" smtClean="0"/>
          </a:p>
          <a:p>
            <a:endParaRPr lang="en-GB" dirty="0"/>
          </a:p>
          <a:p>
            <a:r>
              <a:rPr lang="en-GB" b="1" dirty="0" smtClean="0"/>
              <a:t>Loss</a:t>
            </a:r>
            <a:r>
              <a:rPr lang="en-GB" dirty="0" smtClean="0"/>
              <a:t> is when………………………….......?</a:t>
            </a:r>
            <a:endParaRPr lang="en-GB" dirty="0"/>
          </a:p>
          <a:p>
            <a:r>
              <a:rPr lang="en-GB" dirty="0" smtClean="0"/>
              <a:t>Making a profit is a key business objective </a:t>
            </a:r>
            <a:endParaRPr lang="en-GB" dirty="0"/>
          </a:p>
        </p:txBody>
      </p:sp>
    </p:spTree>
    <p:extLst>
      <p:ext uri="{BB962C8B-B14F-4D97-AF65-F5344CB8AC3E}">
        <p14:creationId xmlns:p14="http://schemas.microsoft.com/office/powerpoint/2010/main" val="57335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dirty="0" smtClean="0"/>
              <a:t>Why use it?</a:t>
            </a:r>
            <a:endParaRPr lang="en-GB" sz="4000" dirty="0"/>
          </a:p>
        </p:txBody>
      </p:sp>
      <p:sp>
        <p:nvSpPr>
          <p:cNvPr id="3" name="Content Placeholder 2"/>
          <p:cNvSpPr>
            <a:spLocks noGrp="1"/>
          </p:cNvSpPr>
          <p:nvPr>
            <p:ph idx="1"/>
          </p:nvPr>
        </p:nvSpPr>
        <p:spPr>
          <a:xfrm>
            <a:off x="611560" y="1844824"/>
            <a:ext cx="7920880" cy="4680520"/>
          </a:xfrm>
        </p:spPr>
        <p:txBody>
          <a:bodyPr>
            <a:normAutofit fontScale="92500" lnSpcReduction="20000"/>
          </a:bodyPr>
          <a:lstStyle/>
          <a:p>
            <a:pPr lvl="0"/>
            <a:r>
              <a:rPr lang="en-GB" dirty="0"/>
              <a:t>It can </a:t>
            </a:r>
            <a:r>
              <a:rPr lang="en-GB" sz="2800" b="1" dirty="0"/>
              <a:t>measure the success </a:t>
            </a:r>
            <a:r>
              <a:rPr lang="en-GB" dirty="0"/>
              <a:t>of a business compared with previous years or other </a:t>
            </a:r>
            <a:r>
              <a:rPr lang="en-GB" dirty="0" smtClean="0"/>
              <a:t>business</a:t>
            </a:r>
          </a:p>
          <a:p>
            <a:pPr lvl="0"/>
            <a:endParaRPr lang="en-GB" dirty="0"/>
          </a:p>
          <a:p>
            <a:pPr lvl="0"/>
            <a:r>
              <a:rPr lang="en-GB" dirty="0"/>
              <a:t>The calculation of profit can </a:t>
            </a:r>
            <a:r>
              <a:rPr lang="en-GB" sz="2600" b="1" dirty="0"/>
              <a:t>assess the actual performance </a:t>
            </a:r>
            <a:r>
              <a:rPr lang="en-GB" dirty="0"/>
              <a:t>of the business compared with </a:t>
            </a:r>
            <a:r>
              <a:rPr lang="en-GB" dirty="0" smtClean="0"/>
              <a:t>expectations</a:t>
            </a:r>
          </a:p>
          <a:p>
            <a:pPr marL="0" lvl="0" indent="0">
              <a:buNone/>
            </a:pPr>
            <a:endParaRPr lang="en-GB" dirty="0" smtClean="0"/>
          </a:p>
          <a:p>
            <a:r>
              <a:rPr lang="en-GB" dirty="0" smtClean="0"/>
              <a:t>It </a:t>
            </a:r>
            <a:r>
              <a:rPr lang="en-GB" dirty="0"/>
              <a:t>can </a:t>
            </a:r>
            <a:r>
              <a:rPr lang="en-GB" sz="2600" b="1" dirty="0"/>
              <a:t>help in obtaining loans or finance from banks </a:t>
            </a:r>
            <a:r>
              <a:rPr lang="en-GB" dirty="0" smtClean="0"/>
              <a:t>or </a:t>
            </a:r>
            <a:r>
              <a:rPr lang="en-GB" dirty="0"/>
              <a:t>other lending institutions (creditors would want some proof that the business was capable of repaying any loans</a:t>
            </a:r>
            <a:r>
              <a:rPr lang="en-GB" dirty="0" smtClean="0"/>
              <a:t>)</a:t>
            </a:r>
          </a:p>
          <a:p>
            <a:pPr marL="0" lvl="0" indent="0">
              <a:buNone/>
            </a:pPr>
            <a:endParaRPr lang="en-GB" dirty="0"/>
          </a:p>
          <a:p>
            <a:r>
              <a:rPr lang="en-GB" dirty="0"/>
              <a:t>It enables the owners and managers of a business to </a:t>
            </a:r>
            <a:r>
              <a:rPr lang="en-GB" sz="2600" b="1" dirty="0"/>
              <a:t>plan ahead</a:t>
            </a:r>
            <a:r>
              <a:rPr lang="en-GB" dirty="0"/>
              <a:t>, for example for future investment in the company</a:t>
            </a:r>
          </a:p>
        </p:txBody>
      </p:sp>
    </p:spTree>
    <p:extLst>
      <p:ext uri="{BB962C8B-B14F-4D97-AF65-F5344CB8AC3E}">
        <p14:creationId xmlns:p14="http://schemas.microsoft.com/office/powerpoint/2010/main" val="116133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sz="4000" dirty="0" smtClean="0"/>
              <a:t>Who wants to know?</a:t>
            </a:r>
            <a:endParaRPr lang="en-GB" sz="4000" dirty="0"/>
          </a:p>
        </p:txBody>
      </p:sp>
      <p:sp>
        <p:nvSpPr>
          <p:cNvPr id="3" name="Content Placeholder 2"/>
          <p:cNvSpPr>
            <a:spLocks noGrp="1"/>
          </p:cNvSpPr>
          <p:nvPr>
            <p:ph idx="1"/>
          </p:nvPr>
        </p:nvSpPr>
        <p:spPr>
          <a:xfrm>
            <a:off x="457200" y="1556792"/>
            <a:ext cx="8229600" cy="4195481"/>
          </a:xfrm>
        </p:spPr>
        <p:txBody>
          <a:bodyPr>
            <a:noAutofit/>
          </a:bodyPr>
          <a:lstStyle/>
          <a:p>
            <a:r>
              <a:rPr lang="en-GB" sz="2400" b="1" dirty="0" smtClean="0"/>
              <a:t>Stakeholder </a:t>
            </a:r>
            <a:r>
              <a:rPr lang="en-GB" sz="2400" b="1" dirty="0"/>
              <a:t>groups </a:t>
            </a:r>
            <a:r>
              <a:rPr lang="en-GB" sz="1800" dirty="0" smtClean="0"/>
              <a:t>want to know </a:t>
            </a:r>
            <a:r>
              <a:rPr lang="en-GB" sz="1800" dirty="0"/>
              <a:t>how the business has performed during a given period, which is usually one year</a:t>
            </a:r>
            <a:r>
              <a:rPr lang="en-GB" sz="1800" dirty="0" smtClean="0"/>
              <a:t>.</a:t>
            </a:r>
          </a:p>
          <a:p>
            <a:endParaRPr lang="en-GB" sz="1800" dirty="0"/>
          </a:p>
          <a:p>
            <a:r>
              <a:rPr lang="en-GB" sz="1800" b="1" dirty="0"/>
              <a:t>A profit and loss account </a:t>
            </a:r>
            <a:r>
              <a:rPr lang="en-GB" sz="1800" dirty="0"/>
              <a:t>has to be prepared following a number of accounting conventions and is </a:t>
            </a:r>
            <a:r>
              <a:rPr lang="en-GB" sz="2400" b="1" dirty="0"/>
              <a:t>regulated by law</a:t>
            </a:r>
            <a:r>
              <a:rPr lang="en-GB" sz="1800" dirty="0"/>
              <a:t>.  It is also audited by external accountants.  </a:t>
            </a:r>
            <a:endParaRPr lang="en-GB" sz="1800" dirty="0" smtClean="0"/>
          </a:p>
          <a:p>
            <a:endParaRPr lang="en-GB" sz="1800" dirty="0"/>
          </a:p>
          <a:p>
            <a:r>
              <a:rPr lang="en-GB" sz="1800" dirty="0" smtClean="0"/>
              <a:t>Because </a:t>
            </a:r>
            <a:r>
              <a:rPr lang="en-GB" sz="1800" dirty="0"/>
              <a:t>of these safeguards to ensure accuracy and truthfulness external stakeholders regard it as a key document in assessing the performance of a business.  Users include:</a:t>
            </a:r>
          </a:p>
          <a:p>
            <a:pPr marL="1077913" lvl="0" indent="-358775"/>
            <a:r>
              <a:rPr lang="en-GB" sz="1800" b="1" dirty="0"/>
              <a:t>Shareholders</a:t>
            </a:r>
            <a:r>
              <a:rPr lang="en-GB" sz="1400" dirty="0"/>
              <a:t> are an obvious example of those assessing profitability</a:t>
            </a:r>
          </a:p>
          <a:p>
            <a:pPr marL="1077913" lvl="0" indent="-358775"/>
            <a:r>
              <a:rPr lang="en-GB" sz="1800" b="1" dirty="0"/>
              <a:t>Government agencies </a:t>
            </a:r>
            <a:r>
              <a:rPr lang="en-GB" sz="1400" dirty="0"/>
              <a:t>such as the HMRC require data on profits or losses to be able to calculate the tax liability of an organisation</a:t>
            </a:r>
          </a:p>
          <a:p>
            <a:pPr marL="1077913" lvl="0" indent="-358775"/>
            <a:r>
              <a:rPr lang="en-GB" sz="1800" b="1" dirty="0"/>
              <a:t>Suppliers</a:t>
            </a:r>
            <a:r>
              <a:rPr lang="en-GB" sz="1400" dirty="0"/>
              <a:t> to a business also need to know the financial position of companies they trade with in a order to establish their reliability, stability and creditworthiness</a:t>
            </a:r>
          </a:p>
        </p:txBody>
      </p:sp>
    </p:spTree>
    <p:extLst>
      <p:ext uri="{BB962C8B-B14F-4D97-AF65-F5344CB8AC3E}">
        <p14:creationId xmlns:p14="http://schemas.microsoft.com/office/powerpoint/2010/main" val="95846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r>
              <a:rPr lang="en-GB" dirty="0" smtClean="0"/>
              <a:t>Structure</a:t>
            </a:r>
            <a:endParaRPr lang="en-GB"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7685" y="2204864"/>
            <a:ext cx="4667399"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691680" y="2382826"/>
            <a:ext cx="4320480" cy="142604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ight Brace 3"/>
          <p:cNvSpPr/>
          <p:nvPr/>
        </p:nvSpPr>
        <p:spPr>
          <a:xfrm>
            <a:off x="6084168" y="2420888"/>
            <a:ext cx="720080" cy="1431168"/>
          </a:xfrm>
          <a:prstGeom prst="rightBrace">
            <a:avLst>
              <a:gd name="adj1" fmla="val 8333"/>
              <a:gd name="adj2" fmla="val 21970"/>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lt1"/>
              </a:solidFill>
            </a:endParaRPr>
          </a:p>
        </p:txBody>
      </p:sp>
      <p:sp>
        <p:nvSpPr>
          <p:cNvPr id="5" name="TextBox 4"/>
          <p:cNvSpPr txBox="1"/>
          <p:nvPr/>
        </p:nvSpPr>
        <p:spPr>
          <a:xfrm>
            <a:off x="6824985" y="1222301"/>
            <a:ext cx="2088232" cy="1415772"/>
          </a:xfrm>
          <a:prstGeom prst="rect">
            <a:avLst/>
          </a:prstGeom>
          <a:noFill/>
        </p:spPr>
        <p:txBody>
          <a:bodyPr wrap="square" rtlCol="0">
            <a:spAutoFit/>
          </a:bodyPr>
          <a:lstStyle/>
          <a:p>
            <a:r>
              <a:rPr lang="en-GB" sz="1600" b="1" dirty="0" smtClean="0">
                <a:solidFill>
                  <a:srgbClr val="FFFF00"/>
                </a:solidFill>
                <a:latin typeface="Century Gothic" panose="020B0502020202020204" pitchFamily="34" charset="0"/>
              </a:rPr>
              <a:t>Trading Account</a:t>
            </a:r>
            <a:r>
              <a:rPr lang="en-GB" sz="1600" dirty="0" smtClean="0">
                <a:latin typeface="Century Gothic" panose="020B0502020202020204" pitchFamily="34" charset="0"/>
              </a:rPr>
              <a:t>: </a:t>
            </a:r>
            <a:r>
              <a:rPr lang="en-GB" sz="1400" dirty="0" smtClean="0">
                <a:latin typeface="Century Gothic" panose="020B0502020202020204" pitchFamily="34" charset="0"/>
              </a:rPr>
              <a:t>tells us what the sales of the company have been and the direct costs of making those sales</a:t>
            </a:r>
            <a:endParaRPr lang="en-GB" sz="1400" dirty="0">
              <a:latin typeface="Century Gothic" panose="020B0502020202020204" pitchFamily="34" charset="0"/>
            </a:endParaRPr>
          </a:p>
        </p:txBody>
      </p:sp>
      <p:sp>
        <p:nvSpPr>
          <p:cNvPr id="6" name="TextBox 5"/>
          <p:cNvSpPr txBox="1"/>
          <p:nvPr/>
        </p:nvSpPr>
        <p:spPr>
          <a:xfrm>
            <a:off x="169782" y="1620088"/>
            <a:ext cx="1517986" cy="1169551"/>
          </a:xfrm>
          <a:prstGeom prst="rect">
            <a:avLst/>
          </a:prstGeom>
          <a:noFill/>
        </p:spPr>
        <p:txBody>
          <a:bodyPr wrap="square" rtlCol="0">
            <a:spAutoFit/>
          </a:bodyPr>
          <a:lstStyle/>
          <a:p>
            <a:r>
              <a:rPr lang="en-GB" sz="1400" b="1" dirty="0" smtClean="0">
                <a:solidFill>
                  <a:schemeClr val="accent6">
                    <a:lumMod val="60000"/>
                    <a:lumOff val="40000"/>
                  </a:schemeClr>
                </a:solidFill>
                <a:latin typeface="Century Gothic" panose="020B0502020202020204" pitchFamily="34" charset="0"/>
              </a:rPr>
              <a:t>Opening stock</a:t>
            </a:r>
            <a:r>
              <a:rPr lang="en-GB" sz="1400" dirty="0" smtClean="0">
                <a:latin typeface="Century Gothic" panose="020B0502020202020204" pitchFamily="34" charset="0"/>
              </a:rPr>
              <a:t>: The stock the business had at the start of the year.</a:t>
            </a:r>
            <a:endParaRPr lang="en-GB" sz="1400" dirty="0">
              <a:latin typeface="Century Gothic" panose="020B0502020202020204" pitchFamily="34" charset="0"/>
            </a:endParaRPr>
          </a:p>
        </p:txBody>
      </p:sp>
      <p:cxnSp>
        <p:nvCxnSpPr>
          <p:cNvPr id="8" name="Straight Arrow Connector 7"/>
          <p:cNvCxnSpPr/>
          <p:nvPr/>
        </p:nvCxnSpPr>
        <p:spPr>
          <a:xfrm>
            <a:off x="805736" y="2636912"/>
            <a:ext cx="1245984" cy="432048"/>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sp>
        <p:nvSpPr>
          <p:cNvPr id="10" name="TextBox 9"/>
          <p:cNvSpPr txBox="1"/>
          <p:nvPr/>
        </p:nvSpPr>
        <p:spPr>
          <a:xfrm>
            <a:off x="46743" y="2773646"/>
            <a:ext cx="1517986" cy="954107"/>
          </a:xfrm>
          <a:prstGeom prst="rect">
            <a:avLst/>
          </a:prstGeom>
          <a:noFill/>
        </p:spPr>
        <p:txBody>
          <a:bodyPr wrap="square" rtlCol="0">
            <a:spAutoFit/>
          </a:bodyPr>
          <a:lstStyle/>
          <a:p>
            <a:r>
              <a:rPr lang="en-GB" sz="1400" b="1" dirty="0" smtClean="0">
                <a:solidFill>
                  <a:schemeClr val="accent6">
                    <a:lumMod val="60000"/>
                    <a:lumOff val="40000"/>
                  </a:schemeClr>
                </a:solidFill>
                <a:latin typeface="Century Gothic" panose="020B0502020202020204" pitchFamily="34" charset="0"/>
              </a:rPr>
              <a:t>Purchases</a:t>
            </a:r>
            <a:r>
              <a:rPr lang="en-GB" sz="1400" dirty="0" smtClean="0">
                <a:latin typeface="Century Gothic" panose="020B0502020202020204" pitchFamily="34" charset="0"/>
              </a:rPr>
              <a:t> made throughout the year.</a:t>
            </a:r>
            <a:endParaRPr lang="en-GB" sz="1400" dirty="0">
              <a:latin typeface="Century Gothic" panose="020B0502020202020204" pitchFamily="34" charset="0"/>
            </a:endParaRPr>
          </a:p>
        </p:txBody>
      </p:sp>
      <p:cxnSp>
        <p:nvCxnSpPr>
          <p:cNvPr id="12" name="Straight Arrow Connector 11"/>
          <p:cNvCxnSpPr/>
          <p:nvPr/>
        </p:nvCxnSpPr>
        <p:spPr>
          <a:xfrm flipV="1">
            <a:off x="611560" y="3329990"/>
            <a:ext cx="1440160" cy="243026"/>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sp>
        <p:nvSpPr>
          <p:cNvPr id="16" name="TextBox 15"/>
          <p:cNvSpPr txBox="1"/>
          <p:nvPr/>
        </p:nvSpPr>
        <p:spPr>
          <a:xfrm>
            <a:off x="84728" y="3727753"/>
            <a:ext cx="1517986" cy="2462213"/>
          </a:xfrm>
          <a:prstGeom prst="rect">
            <a:avLst/>
          </a:prstGeom>
          <a:noFill/>
        </p:spPr>
        <p:txBody>
          <a:bodyPr wrap="square" rtlCol="0">
            <a:spAutoFit/>
          </a:bodyPr>
          <a:lstStyle/>
          <a:p>
            <a:r>
              <a:rPr lang="en-GB" sz="1400" b="1" dirty="0" smtClean="0">
                <a:solidFill>
                  <a:schemeClr val="accent6">
                    <a:lumMod val="60000"/>
                    <a:lumOff val="40000"/>
                  </a:schemeClr>
                </a:solidFill>
                <a:latin typeface="Century Gothic" panose="020B0502020202020204" pitchFamily="34" charset="0"/>
              </a:rPr>
              <a:t>Closing stock </a:t>
            </a:r>
            <a:r>
              <a:rPr lang="en-GB" sz="1400" dirty="0" smtClean="0">
                <a:latin typeface="Century Gothic" panose="020B0502020202020204" pitchFamily="34" charset="0"/>
              </a:rPr>
              <a:t>is stock left over at the end of the year. We always take away closing stock as it has not yet been sold or used so it is not part of costs of sales</a:t>
            </a:r>
            <a:endParaRPr lang="en-GB" sz="1400" dirty="0">
              <a:latin typeface="Century Gothic" panose="020B0502020202020204" pitchFamily="34" charset="0"/>
            </a:endParaRPr>
          </a:p>
        </p:txBody>
      </p:sp>
      <p:cxnSp>
        <p:nvCxnSpPr>
          <p:cNvPr id="17" name="Straight Arrow Connector 16"/>
          <p:cNvCxnSpPr/>
          <p:nvPr/>
        </p:nvCxnSpPr>
        <p:spPr>
          <a:xfrm flipV="1">
            <a:off x="1331640" y="3603903"/>
            <a:ext cx="720080" cy="243026"/>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sp>
        <p:nvSpPr>
          <p:cNvPr id="19" name="Rectangle 18"/>
          <p:cNvSpPr/>
          <p:nvPr/>
        </p:nvSpPr>
        <p:spPr>
          <a:xfrm>
            <a:off x="1687768" y="3846929"/>
            <a:ext cx="4324392" cy="162295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Brace 19"/>
          <p:cNvSpPr/>
          <p:nvPr/>
        </p:nvSpPr>
        <p:spPr>
          <a:xfrm>
            <a:off x="6084168" y="3933056"/>
            <a:ext cx="864096" cy="1536830"/>
          </a:xfrm>
          <a:prstGeom prst="rightBrace">
            <a:avLst>
              <a:gd name="adj1" fmla="val 8333"/>
              <a:gd name="adj2" fmla="val 20432"/>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Rectangle 21"/>
          <p:cNvSpPr/>
          <p:nvPr/>
        </p:nvSpPr>
        <p:spPr>
          <a:xfrm>
            <a:off x="1691680" y="5272970"/>
            <a:ext cx="4320480" cy="91699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Brace 22"/>
          <p:cNvSpPr/>
          <p:nvPr/>
        </p:nvSpPr>
        <p:spPr>
          <a:xfrm>
            <a:off x="6084168" y="5517232"/>
            <a:ext cx="864096" cy="720080"/>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6897033" y="2795612"/>
            <a:ext cx="2088232" cy="2246769"/>
          </a:xfrm>
          <a:prstGeom prst="rect">
            <a:avLst/>
          </a:prstGeom>
          <a:noFill/>
        </p:spPr>
        <p:txBody>
          <a:bodyPr wrap="square" rtlCol="0">
            <a:spAutoFit/>
          </a:bodyPr>
          <a:lstStyle/>
          <a:p>
            <a:r>
              <a:rPr lang="en-GB" sz="1400" b="1" dirty="0" smtClean="0">
                <a:solidFill>
                  <a:srgbClr val="00B0F0"/>
                </a:solidFill>
                <a:latin typeface="Century Gothic" panose="020B0502020202020204" pitchFamily="34" charset="0"/>
              </a:rPr>
              <a:t>Profit and Loss Account</a:t>
            </a:r>
            <a:r>
              <a:rPr lang="en-GB" sz="1400" dirty="0" smtClean="0">
                <a:latin typeface="Century Gothic" panose="020B0502020202020204" pitchFamily="34" charset="0"/>
              </a:rPr>
              <a:t>: Once gross profit is calculated, a business can then calculate how much profit or loss it has made by adding extra income or subtracting its expenses.</a:t>
            </a:r>
            <a:endParaRPr lang="en-GB" sz="1400" dirty="0">
              <a:latin typeface="Century Gothic" panose="020B0502020202020204" pitchFamily="34" charset="0"/>
            </a:endParaRPr>
          </a:p>
        </p:txBody>
      </p:sp>
      <p:sp>
        <p:nvSpPr>
          <p:cNvPr id="21" name="TextBox 20"/>
          <p:cNvSpPr txBox="1"/>
          <p:nvPr/>
        </p:nvSpPr>
        <p:spPr>
          <a:xfrm>
            <a:off x="6970960" y="5323274"/>
            <a:ext cx="2088232" cy="1384995"/>
          </a:xfrm>
          <a:prstGeom prst="rect">
            <a:avLst/>
          </a:prstGeom>
          <a:noFill/>
        </p:spPr>
        <p:txBody>
          <a:bodyPr wrap="square" rtlCol="0">
            <a:spAutoFit/>
          </a:bodyPr>
          <a:lstStyle/>
          <a:p>
            <a:r>
              <a:rPr lang="en-GB" sz="1400" b="1" dirty="0" smtClean="0">
                <a:solidFill>
                  <a:srgbClr val="00B050"/>
                </a:solidFill>
                <a:latin typeface="Century Gothic" panose="020B0502020202020204" pitchFamily="34" charset="0"/>
              </a:rPr>
              <a:t>Profit and Loss Appropriation Account</a:t>
            </a:r>
            <a:r>
              <a:rPr lang="en-GB" sz="1400" b="1" dirty="0" smtClean="0">
                <a:solidFill>
                  <a:schemeClr val="accent3">
                    <a:lumMod val="75000"/>
                  </a:schemeClr>
                </a:solidFill>
                <a:latin typeface="Century Gothic" panose="020B0502020202020204" pitchFamily="34" charset="0"/>
              </a:rPr>
              <a:t>: </a:t>
            </a:r>
            <a:r>
              <a:rPr lang="en-GB" sz="1400" dirty="0">
                <a:latin typeface="Century Gothic" panose="020B0502020202020204" pitchFamily="34" charset="0"/>
              </a:rPr>
              <a:t>This shows how the company’s profit or loss is distributed</a:t>
            </a:r>
          </a:p>
        </p:txBody>
      </p:sp>
    </p:spTree>
    <p:extLst>
      <p:ext uri="{BB962C8B-B14F-4D97-AF65-F5344CB8AC3E}">
        <p14:creationId xmlns:p14="http://schemas.microsoft.com/office/powerpoint/2010/main" val="1191030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170" y="548680"/>
            <a:ext cx="8229600" cy="1143000"/>
          </a:xfrm>
        </p:spPr>
        <p:txBody>
          <a:bodyPr/>
          <a:lstStyle/>
          <a:p>
            <a:r>
              <a:rPr lang="en-GB" sz="4000" u="sng" dirty="0" smtClean="0"/>
              <a:t>Gross Profit</a:t>
            </a:r>
            <a:endParaRPr lang="en-GB" sz="4000" u="sng" dirty="0"/>
          </a:p>
        </p:txBody>
      </p:sp>
      <p:sp>
        <p:nvSpPr>
          <p:cNvPr id="3" name="Content Placeholder 2"/>
          <p:cNvSpPr>
            <a:spLocks noGrp="1"/>
          </p:cNvSpPr>
          <p:nvPr>
            <p:ph idx="1"/>
          </p:nvPr>
        </p:nvSpPr>
        <p:spPr>
          <a:xfrm>
            <a:off x="251520" y="1916832"/>
            <a:ext cx="8509318" cy="4317112"/>
          </a:xfrm>
        </p:spPr>
        <p:txBody>
          <a:bodyPr>
            <a:normAutofit/>
          </a:bodyPr>
          <a:lstStyle/>
          <a:p>
            <a:r>
              <a:rPr lang="en-GB" sz="2800" dirty="0" smtClean="0"/>
              <a:t>Is an indicator of how efficient the firm is at managing its cost of sales (__________ costs).</a:t>
            </a:r>
          </a:p>
          <a:p>
            <a:pPr marL="0" indent="0">
              <a:buNone/>
            </a:pPr>
            <a:endParaRPr lang="en-GB" sz="2800" dirty="0"/>
          </a:p>
          <a:p>
            <a:r>
              <a:rPr lang="en-GB" sz="2800" dirty="0"/>
              <a:t>It </a:t>
            </a:r>
            <a:r>
              <a:rPr lang="en-GB" sz="2800" dirty="0" smtClean="0"/>
              <a:t>is the </a:t>
            </a:r>
            <a:r>
              <a:rPr lang="en-GB" sz="2800" b="1" dirty="0" smtClean="0"/>
              <a:t>difference</a:t>
            </a:r>
            <a:r>
              <a:rPr lang="en-GB" sz="2800" dirty="0" smtClean="0"/>
              <a:t> between sales revenue (turnover) and the cost of making or purchasing the goods sold</a:t>
            </a:r>
          </a:p>
          <a:p>
            <a:pPr marL="0" indent="0">
              <a:buNone/>
            </a:pPr>
            <a:endParaRPr lang="en-GB" sz="2800" dirty="0"/>
          </a:p>
          <a:p>
            <a:pPr marL="0" indent="0" algn="ctr">
              <a:buNone/>
            </a:pPr>
            <a:r>
              <a:rPr lang="en-GB" sz="2800" b="1" u="sng" dirty="0" smtClean="0"/>
              <a:t>Gross profit = sales revenue – cost of sales</a:t>
            </a:r>
          </a:p>
          <a:p>
            <a:pPr marL="0" indent="0">
              <a:buNone/>
            </a:pPr>
            <a:endParaRPr lang="en-GB" sz="2800" dirty="0" smtClean="0"/>
          </a:p>
        </p:txBody>
      </p:sp>
    </p:spTree>
    <p:extLst>
      <p:ext uri="{BB962C8B-B14F-4D97-AF65-F5344CB8AC3E}">
        <p14:creationId xmlns:p14="http://schemas.microsoft.com/office/powerpoint/2010/main" val="2068994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83DC80-0FD2-4452-9A95-0659823E03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1E449A7-DF09-40AF-AA86-55DCCDA2A744}">
  <ds:schemaRefs>
    <ds:schemaRef ds:uri="http://schemas.microsoft.com/sharepoint/v3/contenttype/forms"/>
  </ds:schemaRefs>
</ds:datastoreItem>
</file>

<file path=customXml/itemProps3.xml><?xml version="1.0" encoding="utf-8"?>
<ds:datastoreItem xmlns:ds="http://schemas.openxmlformats.org/officeDocument/2006/customXml" ds:itemID="{0291AD00-D274-4BF3-93FA-EAEF3B8FB2FD}">
  <ds:schemaRef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http://purl.org/dc/terms/"/>
    <ds:schemaRef ds:uri="http://schemas.microsoft.com/office/2006/documentManagement/typ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Ion</Template>
  <TotalTime>1356</TotalTime>
  <Words>1020</Words>
  <Application>Microsoft Office PowerPoint</Application>
  <PresentationFormat>On-screen Show (4:3)</PresentationFormat>
  <Paragraphs>117</Paragraphs>
  <Slides>15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Ion</vt:lpstr>
      <vt:lpstr>Profit and Loss Account (Income Statement)</vt:lpstr>
      <vt:lpstr>Starter Activity</vt:lpstr>
      <vt:lpstr>Example P&amp;L account</vt:lpstr>
      <vt:lpstr>Learning Objectives</vt:lpstr>
      <vt:lpstr>What is it?</vt:lpstr>
      <vt:lpstr>Why use it?</vt:lpstr>
      <vt:lpstr>Who wants to know?</vt:lpstr>
      <vt:lpstr>Structure</vt:lpstr>
      <vt:lpstr>Gross Profit</vt:lpstr>
      <vt:lpstr>Net Profit</vt:lpstr>
      <vt:lpstr>Activities</vt:lpstr>
      <vt:lpstr>Profit Quality</vt:lpstr>
      <vt:lpstr>Profit Quality</vt:lpstr>
      <vt:lpstr>Improving profit</vt:lpstr>
      <vt:lpstr>Plenary – 3:2:1</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Profit and Loss Accounts</dc:title>
  <dc:creator>Morag Portwine;Rebecca Needham</dc:creator>
  <cp:lastModifiedBy>Rebecca Crumpton</cp:lastModifiedBy>
  <cp:revision>67</cp:revision>
  <cp:lastPrinted>2019-12-13T08:57:06Z</cp:lastPrinted>
  <dcterms:created xsi:type="dcterms:W3CDTF">2012-03-13T15:49:48Z</dcterms:created>
  <dcterms:modified xsi:type="dcterms:W3CDTF">2020-12-10T11:55:15Z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