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60" r:id="rId4"/>
    <p:sldId id="269" r:id="rId5"/>
    <p:sldId id="271" r:id="rId6"/>
    <p:sldId id="270" r:id="rId7"/>
    <p:sldId id="261" r:id="rId8"/>
    <p:sldId id="267" r:id="rId9"/>
    <p:sldId id="272" r:id="rId10"/>
    <p:sldId id="268" r:id="rId11"/>
    <p:sldId id="265" r:id="rId12"/>
    <p:sldId id="266"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77" d="100"/>
          <a:sy n="77" d="100"/>
        </p:scale>
        <p:origin x="2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CA1EDF8-4B0D-4E8D-908F-DBDF199D5F6F}" type="datetimeFigureOut">
              <a:rPr lang="en-GB" smtClean="0"/>
              <a:t>07/12/2020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9A94208-2D0A-437C-8352-614271A05580}" type="slidenum">
              <a:rPr lang="en-GB" smtClean="0"/>
              <a:t>‹#›</a:t>
            </a:fld>
            <a:endParaRPr lang="en-GB"/>
          </a:p>
        </p:txBody>
      </p:sp>
    </p:spTree>
    <p:extLst>
      <p:ext uri="{BB962C8B-B14F-4D97-AF65-F5344CB8AC3E}">
        <p14:creationId xmlns:p14="http://schemas.microsoft.com/office/powerpoint/2010/main" val="1403670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DC50041-58AD-48C3-8664-907886DADC92}" type="slidenum">
              <a:rPr lang="en-GB" smtClean="0"/>
              <a:t>2</a:t>
            </a:fld>
            <a:endParaRPr lang="en-GB"/>
          </a:p>
        </p:txBody>
      </p:sp>
    </p:spTree>
    <p:extLst>
      <p:ext uri="{BB962C8B-B14F-4D97-AF65-F5344CB8AC3E}">
        <p14:creationId xmlns:p14="http://schemas.microsoft.com/office/powerpoint/2010/main" val="1648186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pair to be given one theme – to find the quote from the sheet of quotes that best illustrates it, giving reasons for their choice 10 mins</a:t>
            </a:r>
          </a:p>
        </p:txBody>
      </p:sp>
      <p:sp>
        <p:nvSpPr>
          <p:cNvPr id="4" name="Slide Number Placeholder 3"/>
          <p:cNvSpPr>
            <a:spLocks noGrp="1"/>
          </p:cNvSpPr>
          <p:nvPr>
            <p:ph type="sldNum" sz="quarter" idx="10"/>
          </p:nvPr>
        </p:nvSpPr>
        <p:spPr/>
        <p:txBody>
          <a:bodyPr/>
          <a:lstStyle/>
          <a:p>
            <a:fld id="{6DC50041-58AD-48C3-8664-907886DADC92}" type="slidenum">
              <a:rPr lang="en-GB" smtClean="0"/>
              <a:t>3</a:t>
            </a:fld>
            <a:endParaRPr lang="en-GB"/>
          </a:p>
        </p:txBody>
      </p:sp>
    </p:spTree>
    <p:extLst>
      <p:ext uri="{BB962C8B-B14F-4D97-AF65-F5344CB8AC3E}">
        <p14:creationId xmlns:p14="http://schemas.microsoft.com/office/powerpoint/2010/main" val="342315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group is given responsibility for one of the letters – they have to collect only the descriptions that are relevant to their letter, and pass on the other slips of paper .  Letter 1 – 3 slips of paper Letter 2 – 3, Letter 3 – 2, Letter 4 – 5.  Read out findings, compared to slides. 10 mins</a:t>
            </a:r>
          </a:p>
        </p:txBody>
      </p:sp>
      <p:sp>
        <p:nvSpPr>
          <p:cNvPr id="4" name="Slide Number Placeholder 3"/>
          <p:cNvSpPr>
            <a:spLocks noGrp="1"/>
          </p:cNvSpPr>
          <p:nvPr>
            <p:ph type="sldNum" sz="quarter" idx="10"/>
          </p:nvPr>
        </p:nvSpPr>
        <p:spPr/>
        <p:txBody>
          <a:bodyPr/>
          <a:lstStyle/>
          <a:p>
            <a:fld id="{6DC50041-58AD-48C3-8664-907886DADC92}" type="slidenum">
              <a:rPr lang="en-GB" smtClean="0"/>
              <a:t>7</a:t>
            </a:fld>
            <a:endParaRPr lang="en-GB"/>
          </a:p>
        </p:txBody>
      </p:sp>
    </p:spTree>
    <p:extLst>
      <p:ext uri="{BB962C8B-B14F-4D97-AF65-F5344CB8AC3E}">
        <p14:creationId xmlns:p14="http://schemas.microsoft.com/office/powerpoint/2010/main" val="286366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about why Shelley used the letters to start the novel.   15 mins</a:t>
            </a:r>
          </a:p>
        </p:txBody>
      </p:sp>
      <p:sp>
        <p:nvSpPr>
          <p:cNvPr id="4" name="Slide Number Placeholder 3"/>
          <p:cNvSpPr>
            <a:spLocks noGrp="1"/>
          </p:cNvSpPr>
          <p:nvPr>
            <p:ph type="sldNum" sz="quarter" idx="10"/>
          </p:nvPr>
        </p:nvSpPr>
        <p:spPr/>
        <p:txBody>
          <a:bodyPr/>
          <a:lstStyle/>
          <a:p>
            <a:fld id="{6DC50041-58AD-48C3-8664-907886DADC92}" type="slidenum">
              <a:rPr lang="en-GB" smtClean="0"/>
              <a:t>11</a:t>
            </a:fld>
            <a:endParaRPr lang="en-GB"/>
          </a:p>
        </p:txBody>
      </p:sp>
    </p:spTree>
    <p:extLst>
      <p:ext uri="{BB962C8B-B14F-4D97-AF65-F5344CB8AC3E}">
        <p14:creationId xmlns:p14="http://schemas.microsoft.com/office/powerpoint/2010/main" val="2702596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time:  talk, plan, write 30 mins</a:t>
            </a:r>
          </a:p>
        </p:txBody>
      </p:sp>
      <p:sp>
        <p:nvSpPr>
          <p:cNvPr id="4" name="Slide Number Placeholder 3"/>
          <p:cNvSpPr>
            <a:spLocks noGrp="1"/>
          </p:cNvSpPr>
          <p:nvPr>
            <p:ph type="sldNum" sz="quarter" idx="10"/>
          </p:nvPr>
        </p:nvSpPr>
        <p:spPr/>
        <p:txBody>
          <a:bodyPr/>
          <a:lstStyle/>
          <a:p>
            <a:fld id="{6DC50041-58AD-48C3-8664-907886DADC92}" type="slidenum">
              <a:rPr lang="en-GB" smtClean="0"/>
              <a:t>12</a:t>
            </a:fld>
            <a:endParaRPr lang="en-GB"/>
          </a:p>
        </p:txBody>
      </p:sp>
    </p:spTree>
    <p:extLst>
      <p:ext uri="{BB962C8B-B14F-4D97-AF65-F5344CB8AC3E}">
        <p14:creationId xmlns:p14="http://schemas.microsoft.com/office/powerpoint/2010/main" val="204963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ADD37D-6B3A-42DA-955E-6A75012D4EBF}" type="datetimeFigureOut">
              <a:rPr lang="en-GB" smtClean="0"/>
              <a:t>07/12/2020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1104795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ADD37D-6B3A-42DA-955E-6A75012D4EBF}" type="datetimeFigureOut">
              <a:rPr lang="en-GB" smtClean="0"/>
              <a:t>07/12/2020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419472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ADD37D-6B3A-42DA-955E-6A75012D4EBF}" type="datetimeFigureOut">
              <a:rPr lang="en-GB" smtClean="0"/>
              <a:t>07/12/2020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308238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ADD37D-6B3A-42DA-955E-6A75012D4EBF}" type="datetimeFigureOut">
              <a:rPr lang="en-GB" smtClean="0"/>
              <a:t>07/12/2020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279156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ADD37D-6B3A-42DA-955E-6A75012D4EBF}" type="datetimeFigureOut">
              <a:rPr lang="en-GB" smtClean="0"/>
              <a:t>07/12/2020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2080852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ADD37D-6B3A-42DA-955E-6A75012D4EBF}" type="datetimeFigureOut">
              <a:rPr lang="en-GB" smtClean="0"/>
              <a:t>07/12/2020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3134246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ADD37D-6B3A-42DA-955E-6A75012D4EBF}" type="datetimeFigureOut">
              <a:rPr lang="en-GB" smtClean="0"/>
              <a:t>07/12/2020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402079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ADD37D-6B3A-42DA-955E-6A75012D4EBF}" type="datetimeFigureOut">
              <a:rPr lang="en-GB" smtClean="0"/>
              <a:t>07/12/2020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266062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DD37D-6B3A-42DA-955E-6A75012D4EBF}" type="datetimeFigureOut">
              <a:rPr lang="en-GB" smtClean="0"/>
              <a:t>07/12/2020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202373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ADD37D-6B3A-42DA-955E-6A75012D4EBF}" type="datetimeFigureOut">
              <a:rPr lang="en-GB" smtClean="0"/>
              <a:t>07/12/2020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3889000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ADD37D-6B3A-42DA-955E-6A75012D4EBF}" type="datetimeFigureOut">
              <a:rPr lang="en-GB" smtClean="0"/>
              <a:t>07/12/2020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F7AF80-AD0E-46B1-B3C7-4809C2EA5D85}" type="slidenum">
              <a:rPr lang="en-GB" smtClean="0"/>
              <a:t>‹#›</a:t>
            </a:fld>
            <a:endParaRPr lang="en-GB"/>
          </a:p>
        </p:txBody>
      </p:sp>
    </p:spTree>
    <p:extLst>
      <p:ext uri="{BB962C8B-B14F-4D97-AF65-F5344CB8AC3E}">
        <p14:creationId xmlns:p14="http://schemas.microsoft.com/office/powerpoint/2010/main" val="28502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DD37D-6B3A-42DA-955E-6A75012D4EBF}" type="datetimeFigureOut">
              <a:rPr lang="en-GB" smtClean="0"/>
              <a:t>07/12/2020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7AF80-AD0E-46B1-B3C7-4809C2EA5D85}" type="slidenum">
              <a:rPr lang="en-GB" smtClean="0"/>
              <a:t>‹#›</a:t>
            </a:fld>
            <a:endParaRPr lang="en-GB"/>
          </a:p>
        </p:txBody>
      </p:sp>
    </p:spTree>
    <p:extLst>
      <p:ext uri="{BB962C8B-B14F-4D97-AF65-F5344CB8AC3E}">
        <p14:creationId xmlns:p14="http://schemas.microsoft.com/office/powerpoint/2010/main" val="3544849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14608" y="533008"/>
            <a:ext cx="10045874" cy="6597291"/>
          </a:xfrm>
          <a:prstGeom prst="rect">
            <a:avLst/>
          </a:prstGeom>
        </p:spPr>
      </p:pic>
      <p:sp>
        <p:nvSpPr>
          <p:cNvPr id="2" name="Title 1"/>
          <p:cNvSpPr>
            <a:spLocks noGrp="1"/>
          </p:cNvSpPr>
          <p:nvPr>
            <p:ph type="ctrTitle"/>
          </p:nvPr>
        </p:nvSpPr>
        <p:spPr>
          <a:xfrm>
            <a:off x="797490" y="1025187"/>
            <a:ext cx="9144000" cy="1042336"/>
          </a:xfrm>
        </p:spPr>
        <p:txBody>
          <a:bodyPr/>
          <a:lstStyle/>
          <a:p>
            <a:r>
              <a:rPr lang="en-GB" i="1" dirty="0" smtClean="0"/>
              <a:t>Frankenstein</a:t>
            </a:r>
            <a:endParaRPr lang="en-GB" i="1" dirty="0"/>
          </a:p>
        </p:txBody>
      </p:sp>
      <p:sp>
        <p:nvSpPr>
          <p:cNvPr id="3" name="Subtitle 2"/>
          <p:cNvSpPr>
            <a:spLocks noGrp="1"/>
          </p:cNvSpPr>
          <p:nvPr>
            <p:ph type="subTitle" idx="1"/>
          </p:nvPr>
        </p:nvSpPr>
        <p:spPr/>
        <p:txBody>
          <a:bodyPr/>
          <a:lstStyle/>
          <a:p>
            <a:r>
              <a:rPr lang="en-GB" dirty="0" smtClean="0"/>
              <a:t>Week 2 – </a:t>
            </a:r>
          </a:p>
          <a:p>
            <a:r>
              <a:rPr lang="en-GB" dirty="0" smtClean="0"/>
              <a:t>Letters and Themes</a:t>
            </a:r>
            <a:endParaRPr lang="en-GB" dirty="0"/>
          </a:p>
        </p:txBody>
      </p:sp>
    </p:spTree>
    <p:extLst>
      <p:ext uri="{BB962C8B-B14F-4D97-AF65-F5344CB8AC3E}">
        <p14:creationId xmlns:p14="http://schemas.microsoft.com/office/powerpoint/2010/main" val="698707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sp>
        <p:nvSpPr>
          <p:cNvPr id="4" name="Rectangle 3"/>
          <p:cNvSpPr/>
          <p:nvPr/>
        </p:nvSpPr>
        <p:spPr>
          <a:xfrm>
            <a:off x="838200" y="267653"/>
            <a:ext cx="10710797" cy="7201972"/>
          </a:xfrm>
          <a:prstGeom prst="rect">
            <a:avLst/>
          </a:prstGeom>
        </p:spPr>
        <p:txBody>
          <a:bodyPr wrap="square">
            <a:spAutoFit/>
          </a:bodyPr>
          <a:lstStyle/>
          <a:p>
            <a:r>
              <a:rPr lang="en-GB" b="1" dirty="0"/>
              <a:t> </a:t>
            </a:r>
            <a:r>
              <a:rPr lang="en-GB" sz="2400" b="1" dirty="0">
                <a:solidFill>
                  <a:srgbClr val="FF0000"/>
                </a:solidFill>
              </a:rPr>
              <a:t>Letter Three:</a:t>
            </a:r>
          </a:p>
          <a:p>
            <a:r>
              <a:rPr lang="en-GB" sz="2400" b="1" dirty="0"/>
              <a:t>Walton expresses confidence in his quest; he cannot bear to think of </a:t>
            </a:r>
            <a:r>
              <a:rPr lang="en-GB" sz="2400" b="1" dirty="0" smtClean="0"/>
              <a:t>failure</a:t>
            </a:r>
          </a:p>
          <a:p>
            <a:endParaRPr lang="en-GB" sz="2400" b="1" dirty="0"/>
          </a:p>
          <a:p>
            <a:r>
              <a:rPr lang="en-GB" sz="2400" b="1" dirty="0"/>
              <a:t>Purpose:  introduction of an image of domesticity (repeated throughout): maternal role of Margaret (“gentle and female fosterage”)</a:t>
            </a:r>
            <a:endParaRPr lang="en-GB" sz="2400" dirty="0"/>
          </a:p>
          <a:p>
            <a:endParaRPr lang="en-GB" sz="2400" b="1" dirty="0"/>
          </a:p>
          <a:p>
            <a:r>
              <a:rPr lang="en-GB" sz="2400" b="1" dirty="0">
                <a:solidFill>
                  <a:srgbClr val="FF0000"/>
                </a:solidFill>
              </a:rPr>
              <a:t>Letter Four:</a:t>
            </a:r>
          </a:p>
          <a:p>
            <a:r>
              <a:rPr lang="en-GB" sz="2400" b="1" dirty="0"/>
              <a:t>Walton catches a glimpse of the </a:t>
            </a:r>
            <a:r>
              <a:rPr lang="en-GB" sz="2400" b="1" dirty="0" smtClean="0"/>
              <a:t>creature.  </a:t>
            </a:r>
            <a:r>
              <a:rPr lang="en-GB" sz="2400" b="1" dirty="0"/>
              <a:t>The crew take Victor on board, and Walton believes he has a found a friend in whom he can confide.</a:t>
            </a:r>
          </a:p>
          <a:p>
            <a:endParaRPr lang="en-GB" sz="2400" b="1" dirty="0"/>
          </a:p>
          <a:p>
            <a:r>
              <a:rPr lang="en-GB" sz="2400" b="1" dirty="0"/>
              <a:t>Purpose:  theme of eloquence, seduced by Victor’s voice “soul-subduing music”.  </a:t>
            </a:r>
          </a:p>
          <a:p>
            <a:endParaRPr lang="en-GB" sz="2400" b="1" dirty="0"/>
          </a:p>
          <a:p>
            <a:r>
              <a:rPr lang="en-GB" sz="2400" b="1" dirty="0"/>
              <a:t>Theme of the danger of knowledge.</a:t>
            </a:r>
          </a:p>
          <a:p>
            <a:endParaRPr lang="en-GB" sz="2400" b="1" dirty="0"/>
          </a:p>
          <a:p>
            <a:r>
              <a:rPr lang="en-GB" sz="2400" b="1" dirty="0"/>
              <a:t>Parallel with Adam and Eve:  evicted from paradise</a:t>
            </a:r>
          </a:p>
          <a:p>
            <a:endParaRPr lang="en-GB" sz="2400" b="1" dirty="0"/>
          </a:p>
          <a:p>
            <a:r>
              <a:rPr lang="en-GB" sz="2400" b="1" dirty="0"/>
              <a:t>Sets the stage for Victor to tell the story.</a:t>
            </a:r>
            <a:endParaRPr lang="en-GB" sz="2400" dirty="0"/>
          </a:p>
          <a:p>
            <a:endParaRPr lang="en-GB" b="1" dirty="0"/>
          </a:p>
          <a:p>
            <a:endParaRPr lang="en-GB" b="1" dirty="0"/>
          </a:p>
          <a:p>
            <a:endParaRPr lang="en-GB" dirty="0"/>
          </a:p>
        </p:txBody>
      </p:sp>
    </p:spTree>
    <p:extLst>
      <p:ext uri="{BB962C8B-B14F-4D97-AF65-F5344CB8AC3E}">
        <p14:creationId xmlns:p14="http://schemas.microsoft.com/office/powerpoint/2010/main" val="419037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Effect transition="in" filter="fade">
                                      <p:cBhvr>
                                        <p:cTn id="24" dur="500"/>
                                        <p:tgtEl>
                                          <p:spTgt spid="4">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500"/>
                                        <p:tgtEl>
                                          <p:spTgt spid="4">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12" end="12"/>
                                            </p:txEl>
                                          </p:spTgt>
                                        </p:tgtEl>
                                        <p:attrNameLst>
                                          <p:attrName>style.visibility</p:attrName>
                                        </p:attrNameLst>
                                      </p:cBhvr>
                                      <p:to>
                                        <p:strVal val="visible"/>
                                      </p:to>
                                    </p:set>
                                    <p:animEffect transition="in" filter="fade">
                                      <p:cBhvr>
                                        <p:cTn id="30" dur="500"/>
                                        <p:tgtEl>
                                          <p:spTgt spid="4">
                                            <p:txEl>
                                              <p:pRg st="12" end="1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14" end="14"/>
                                            </p:txEl>
                                          </p:spTgt>
                                        </p:tgtEl>
                                        <p:attrNameLst>
                                          <p:attrName>style.visibility</p:attrName>
                                        </p:attrNameLst>
                                      </p:cBhvr>
                                      <p:to>
                                        <p:strVal val="visible"/>
                                      </p:to>
                                    </p:set>
                                    <p:animEffect transition="in" filter="fade">
                                      <p:cBhvr>
                                        <p:cTn id="33"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purpose of the letters:</a:t>
            </a:r>
          </a:p>
        </p:txBody>
      </p:sp>
      <p:sp>
        <p:nvSpPr>
          <p:cNvPr id="3" name="Content Placeholder 2"/>
          <p:cNvSpPr>
            <a:spLocks noGrp="1"/>
          </p:cNvSpPr>
          <p:nvPr>
            <p:ph idx="1"/>
          </p:nvPr>
        </p:nvSpPr>
        <p:spPr/>
        <p:txBody>
          <a:bodyPr/>
          <a:lstStyle/>
          <a:p>
            <a:r>
              <a:rPr lang="en-GB" dirty="0"/>
              <a:t>To provide </a:t>
            </a:r>
            <a:r>
              <a:rPr lang="en-GB" dirty="0" smtClean="0"/>
              <a:t>an apparently </a:t>
            </a:r>
            <a:r>
              <a:rPr lang="en-GB" dirty="0"/>
              <a:t>reliable </a:t>
            </a:r>
            <a:r>
              <a:rPr lang="en-GB" dirty="0" smtClean="0"/>
              <a:t>voice – at least in the sense that it is not </a:t>
            </a:r>
            <a:r>
              <a:rPr lang="en-GB" dirty="0"/>
              <a:t>filtered through another character</a:t>
            </a:r>
          </a:p>
          <a:p>
            <a:r>
              <a:rPr lang="en-GB" dirty="0"/>
              <a:t>To add a sense of veracity:  these letters have recognisable forms, dates and place names</a:t>
            </a:r>
          </a:p>
          <a:p>
            <a:r>
              <a:rPr lang="en-GB" dirty="0"/>
              <a:t>Expository function:  introducing Walton’s early life; his current ambition; the creature and Victor</a:t>
            </a:r>
          </a:p>
          <a:p>
            <a:r>
              <a:rPr lang="en-GB" dirty="0"/>
              <a:t>Expository function:  introducing themes of loneliness, acquisition of knowledge, ambition</a:t>
            </a:r>
          </a:p>
        </p:txBody>
      </p:sp>
    </p:spTree>
    <p:extLst>
      <p:ext uri="{BB962C8B-B14F-4D97-AF65-F5344CB8AC3E}">
        <p14:creationId xmlns:p14="http://schemas.microsoft.com/office/powerpoint/2010/main" val="355228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12250"/>
          </a:xfrm>
        </p:spPr>
        <p:txBody>
          <a:bodyPr>
            <a:noAutofit/>
          </a:bodyPr>
          <a:lstStyle/>
          <a:p>
            <a:pPr algn="ctr"/>
            <a:r>
              <a:rPr lang="en-GB" sz="3200" dirty="0">
                <a:solidFill>
                  <a:srgbClr val="FF0000"/>
                </a:solidFill>
              </a:rPr>
              <a:t>5, 5, 5</a:t>
            </a:r>
            <a:r>
              <a:rPr lang="en-GB" sz="3200" dirty="0"/>
              <a:t/>
            </a:r>
            <a:br>
              <a:rPr lang="en-GB" sz="3200" dirty="0"/>
            </a:br>
            <a:r>
              <a:rPr lang="en-GB" sz="3200" dirty="0">
                <a:solidFill>
                  <a:srgbClr val="FF0000"/>
                </a:solidFill>
              </a:rPr>
              <a:t>5</a:t>
            </a:r>
            <a:r>
              <a:rPr lang="en-GB" sz="3200" dirty="0"/>
              <a:t> minutes to talk, </a:t>
            </a:r>
            <a:r>
              <a:rPr lang="en-GB" sz="3200" dirty="0">
                <a:solidFill>
                  <a:srgbClr val="FF0000"/>
                </a:solidFill>
              </a:rPr>
              <a:t>5</a:t>
            </a:r>
            <a:r>
              <a:rPr lang="en-GB" sz="3200" dirty="0"/>
              <a:t> minutes to plan, </a:t>
            </a:r>
            <a:r>
              <a:rPr lang="en-GB" sz="3200" dirty="0">
                <a:solidFill>
                  <a:srgbClr val="FF0000"/>
                </a:solidFill>
              </a:rPr>
              <a:t>5</a:t>
            </a:r>
            <a:r>
              <a:rPr lang="en-GB" sz="3200" dirty="0"/>
              <a:t> minutes to write.  Your question:    what does the opening of each novel reveal about the society depicted within it?</a:t>
            </a:r>
          </a:p>
        </p:txBody>
      </p:sp>
      <p:sp>
        <p:nvSpPr>
          <p:cNvPr id="3" name="Content Placeholder 2"/>
          <p:cNvSpPr>
            <a:spLocks noGrp="1"/>
          </p:cNvSpPr>
          <p:nvPr>
            <p:ph idx="1"/>
          </p:nvPr>
        </p:nvSpPr>
        <p:spPr/>
        <p:txBody>
          <a:bodyPr>
            <a:normAutofit fontScale="85000" lnSpcReduction="20000"/>
          </a:bodyPr>
          <a:lstStyle/>
          <a:p>
            <a:endParaRPr lang="en-GB" dirty="0"/>
          </a:p>
          <a:p>
            <a:endParaRPr lang="en-GB" dirty="0"/>
          </a:p>
          <a:p>
            <a:r>
              <a:rPr lang="en-GB" dirty="0"/>
              <a:t>What does the choice of narrative voice tell us about the depiction of society in each text?</a:t>
            </a:r>
          </a:p>
          <a:p>
            <a:r>
              <a:rPr lang="en-GB" dirty="0"/>
              <a:t>How does Kathy’s voice shape the meaning of the novel? (What clues are we given and how are we given them?)</a:t>
            </a:r>
          </a:p>
          <a:p>
            <a:r>
              <a:rPr lang="en-GB" dirty="0"/>
              <a:t>Quote and analyse.</a:t>
            </a:r>
          </a:p>
          <a:p>
            <a:r>
              <a:rPr lang="en-GB" dirty="0"/>
              <a:t>How does the use of letters shape the meaning of the novel? (What clues are we given and how are we given them?)</a:t>
            </a:r>
          </a:p>
          <a:p>
            <a:r>
              <a:rPr lang="en-GB" dirty="0"/>
              <a:t>Quote and analyse</a:t>
            </a:r>
          </a:p>
          <a:p>
            <a:r>
              <a:rPr lang="en-GB" dirty="0"/>
              <a:t>Conclusion about how the voice creates an unsettling depiction of society; adds a sense of veracity; serves to introduce certain themes; serves to introduce certain characters or terms that are important in the society of the novel.</a:t>
            </a:r>
          </a:p>
        </p:txBody>
      </p:sp>
    </p:spTree>
    <p:extLst>
      <p:ext uri="{BB962C8B-B14F-4D97-AF65-F5344CB8AC3E}">
        <p14:creationId xmlns:p14="http://schemas.microsoft.com/office/powerpoint/2010/main" val="232181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recap:  possible links between Prometheus and </a:t>
            </a:r>
            <a:r>
              <a:rPr lang="en-GB" i="1" dirty="0" smtClean="0"/>
              <a:t>Frankenstein</a:t>
            </a:r>
            <a:r>
              <a:rPr lang="en-GB" dirty="0" smtClean="0"/>
              <a:t>:</a:t>
            </a:r>
            <a:endParaRPr lang="en-GB" dirty="0"/>
          </a:p>
        </p:txBody>
      </p:sp>
      <p:sp>
        <p:nvSpPr>
          <p:cNvPr id="3" name="Content Placeholder 2"/>
          <p:cNvSpPr>
            <a:spLocks noGrp="1"/>
          </p:cNvSpPr>
          <p:nvPr>
            <p:ph idx="1"/>
          </p:nvPr>
        </p:nvSpPr>
        <p:spPr/>
        <p:txBody>
          <a:bodyPr>
            <a:normAutofit fontScale="77500" lnSpcReduction="20000"/>
          </a:bodyPr>
          <a:lstStyle/>
          <a:p>
            <a:r>
              <a:rPr lang="en-GB" dirty="0"/>
              <a:t>Victor is Mary Shelley’s modern incarnation of Prometheus. </a:t>
            </a:r>
            <a:endParaRPr lang="en-GB" dirty="0" smtClean="0"/>
          </a:p>
          <a:p>
            <a:r>
              <a:rPr lang="en-GB" dirty="0"/>
              <a:t> </a:t>
            </a:r>
            <a:r>
              <a:rPr lang="en-GB" dirty="0" smtClean="0"/>
              <a:t>The etymology </a:t>
            </a:r>
            <a:r>
              <a:rPr lang="en-GB" dirty="0"/>
              <a:t>of the </a:t>
            </a:r>
            <a:r>
              <a:rPr lang="en-GB" dirty="0" smtClean="0"/>
              <a:t>name</a:t>
            </a:r>
            <a:r>
              <a:rPr lang="en-GB" dirty="0"/>
              <a:t> </a:t>
            </a:r>
            <a:r>
              <a:rPr lang="en-GB" i="1" dirty="0" smtClean="0"/>
              <a:t>Prometheus</a:t>
            </a:r>
            <a:r>
              <a:rPr lang="en-GB" dirty="0"/>
              <a:t> is debated. The usual view is that it signifies "</a:t>
            </a:r>
            <a:r>
              <a:rPr lang="en-GB" dirty="0" smtClean="0"/>
              <a:t>forethought“:  both Prometheus and Victor arguably lack an understanding of the consequences of their actions.</a:t>
            </a:r>
            <a:r>
              <a:rPr lang="en-GB" dirty="0"/>
              <a:t> </a:t>
            </a:r>
          </a:p>
          <a:p>
            <a:r>
              <a:rPr lang="en-GB" dirty="0"/>
              <a:t>Victor fascinated by the power of electricity (lightning), Prometheus by fire.</a:t>
            </a:r>
          </a:p>
          <a:p>
            <a:r>
              <a:rPr lang="en-GB" dirty="0"/>
              <a:t>It is the power that will result in the torture that each will suffer.</a:t>
            </a:r>
          </a:p>
          <a:p>
            <a:r>
              <a:rPr lang="en-GB" dirty="0"/>
              <a:t>Victor is ill with disgust following the creation of the creature; his torture mirrors that of Prometheus; undying and eternal. </a:t>
            </a:r>
          </a:p>
          <a:p>
            <a:r>
              <a:rPr lang="en-GB" dirty="0"/>
              <a:t>This suffering pervades the entire novel, from when Victor warns Walton of the consequences of his quest, to the conclusion when Victor again reiterates the misfortunes he has suffered as a result of his curiosity. </a:t>
            </a:r>
            <a:endParaRPr lang="en-GB" dirty="0" smtClean="0"/>
          </a:p>
          <a:p>
            <a:r>
              <a:rPr lang="en-GB" dirty="0" smtClean="0"/>
              <a:t>Equating Victor with Prometheus, by including the epigraph from </a:t>
            </a:r>
            <a:r>
              <a:rPr lang="en-GB" i="1" dirty="0" smtClean="0"/>
              <a:t>Paradise Lost</a:t>
            </a:r>
            <a:r>
              <a:rPr lang="en-GB" dirty="0" smtClean="0"/>
              <a:t>, Shelley aligns the creature with humanity.  This quote from </a:t>
            </a:r>
            <a:r>
              <a:rPr lang="en-GB" i="1" dirty="0" smtClean="0"/>
              <a:t>Paradise Lost </a:t>
            </a:r>
            <a:r>
              <a:rPr lang="en-GB" dirty="0" smtClean="0"/>
              <a:t>is repeated in the text as the Creature (Adam) appeals to Victor (God).</a:t>
            </a:r>
            <a:endParaRPr lang="en-GB" dirty="0"/>
          </a:p>
          <a:p>
            <a:endParaRPr lang="en-GB" dirty="0"/>
          </a:p>
        </p:txBody>
      </p:sp>
    </p:spTree>
    <p:extLst>
      <p:ext uri="{BB962C8B-B14F-4D97-AF65-F5344CB8AC3E}">
        <p14:creationId xmlns:p14="http://schemas.microsoft.com/office/powerpoint/2010/main" val="577924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Some </a:t>
            </a:r>
            <a:r>
              <a:rPr lang="en-GB" dirty="0" smtClean="0"/>
              <a:t>themes.  On the following three slides are useful quotes.  Select two quotes for each theme. </a:t>
            </a:r>
            <a:endParaRPr lang="en-GB" dirty="0"/>
          </a:p>
        </p:txBody>
      </p:sp>
      <p:sp>
        <p:nvSpPr>
          <p:cNvPr id="3" name="Content Placeholder 2"/>
          <p:cNvSpPr>
            <a:spLocks noGrp="1"/>
          </p:cNvSpPr>
          <p:nvPr>
            <p:ph idx="1"/>
          </p:nvPr>
        </p:nvSpPr>
        <p:spPr/>
        <p:txBody>
          <a:bodyPr numCol="2">
            <a:normAutofit/>
          </a:bodyPr>
          <a:lstStyle/>
          <a:p>
            <a:r>
              <a:rPr lang="en-GB" dirty="0"/>
              <a:t>Fate v free will</a:t>
            </a:r>
          </a:p>
          <a:p>
            <a:r>
              <a:rPr lang="en-GB" dirty="0"/>
              <a:t>Compassion/forgiveness v revenge</a:t>
            </a:r>
          </a:p>
          <a:p>
            <a:r>
              <a:rPr lang="en-GB" dirty="0"/>
              <a:t>Appearance and beauty</a:t>
            </a:r>
          </a:p>
          <a:p>
            <a:r>
              <a:rPr lang="en-GB" dirty="0"/>
              <a:t>Family</a:t>
            </a:r>
          </a:p>
          <a:p>
            <a:r>
              <a:rPr lang="en-GB" dirty="0"/>
              <a:t>Society</a:t>
            </a:r>
          </a:p>
          <a:p>
            <a:r>
              <a:rPr lang="en-GB" dirty="0"/>
              <a:t>Science</a:t>
            </a:r>
          </a:p>
          <a:p>
            <a:r>
              <a:rPr lang="en-GB" dirty="0"/>
              <a:t>Secrecy/lies/deceit</a:t>
            </a:r>
          </a:p>
          <a:p>
            <a:r>
              <a:rPr lang="en-GB" dirty="0"/>
              <a:t>Sublimity of nature</a:t>
            </a:r>
          </a:p>
          <a:p>
            <a:r>
              <a:rPr lang="en-GB" dirty="0"/>
              <a:t>Danger of knowledge</a:t>
            </a:r>
          </a:p>
          <a:p>
            <a:r>
              <a:rPr lang="en-GB" dirty="0"/>
              <a:t>Overreaching ambition</a:t>
            </a:r>
          </a:p>
          <a:p>
            <a:r>
              <a:rPr lang="en-GB" dirty="0"/>
              <a:t>Isolation</a:t>
            </a:r>
          </a:p>
          <a:p>
            <a:r>
              <a:rPr lang="en-GB" dirty="0"/>
              <a:t>Prejudice</a:t>
            </a:r>
          </a:p>
          <a:p>
            <a:r>
              <a:rPr lang="en-GB" dirty="0"/>
              <a:t>Lost innocence</a:t>
            </a:r>
          </a:p>
        </p:txBody>
      </p:sp>
    </p:spTree>
    <p:extLst>
      <p:ext uri="{BB962C8B-B14F-4D97-AF65-F5344CB8AC3E}">
        <p14:creationId xmlns:p14="http://schemas.microsoft.com/office/powerpoint/2010/main" val="424029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6"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down)">
                                      <p:cBhvr>
                                        <p:cTn id="44" dur="580">
                                          <p:stCondLst>
                                            <p:cond delay="0"/>
                                          </p:stCondLst>
                                        </p:cTn>
                                        <p:tgtEl>
                                          <p:spTgt spid="3">
                                            <p:txEl>
                                              <p:pRg st="7" end="7"/>
                                            </p:txEl>
                                          </p:spTgt>
                                        </p:tgtEl>
                                      </p:cBhvr>
                                    </p:animEffect>
                                    <p:anim calcmode="lin" valueType="num">
                                      <p:cBhvr>
                                        <p:cTn id="45"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3">
                                            <p:txEl>
                                              <p:pRg st="7" end="7"/>
                                            </p:txEl>
                                          </p:spTgt>
                                        </p:tgtEl>
                                      </p:cBhvr>
                                      <p:to x="100000" y="60000"/>
                                    </p:animScale>
                                    <p:animScale>
                                      <p:cBhvr>
                                        <p:cTn id="51" dur="166" decel="50000">
                                          <p:stCondLst>
                                            <p:cond delay="676"/>
                                          </p:stCondLst>
                                        </p:cTn>
                                        <p:tgtEl>
                                          <p:spTgt spid="3">
                                            <p:txEl>
                                              <p:pRg st="7" end="7"/>
                                            </p:txEl>
                                          </p:spTgt>
                                        </p:tgtEl>
                                      </p:cBhvr>
                                      <p:to x="100000" y="100000"/>
                                    </p:animScale>
                                    <p:animScale>
                                      <p:cBhvr>
                                        <p:cTn id="52" dur="26">
                                          <p:stCondLst>
                                            <p:cond delay="1312"/>
                                          </p:stCondLst>
                                        </p:cTn>
                                        <p:tgtEl>
                                          <p:spTgt spid="3">
                                            <p:txEl>
                                              <p:pRg st="7" end="7"/>
                                            </p:txEl>
                                          </p:spTgt>
                                        </p:tgtEl>
                                      </p:cBhvr>
                                      <p:to x="100000" y="80000"/>
                                    </p:animScale>
                                    <p:animScale>
                                      <p:cBhvr>
                                        <p:cTn id="53" dur="166" decel="50000">
                                          <p:stCondLst>
                                            <p:cond delay="1338"/>
                                          </p:stCondLst>
                                        </p:cTn>
                                        <p:tgtEl>
                                          <p:spTgt spid="3">
                                            <p:txEl>
                                              <p:pRg st="7" end="7"/>
                                            </p:txEl>
                                          </p:spTgt>
                                        </p:tgtEl>
                                      </p:cBhvr>
                                      <p:to x="100000" y="100000"/>
                                    </p:animScale>
                                    <p:animScale>
                                      <p:cBhvr>
                                        <p:cTn id="54" dur="26">
                                          <p:stCondLst>
                                            <p:cond delay="1642"/>
                                          </p:stCondLst>
                                        </p:cTn>
                                        <p:tgtEl>
                                          <p:spTgt spid="3">
                                            <p:txEl>
                                              <p:pRg st="7" end="7"/>
                                            </p:txEl>
                                          </p:spTgt>
                                        </p:tgtEl>
                                      </p:cBhvr>
                                      <p:to x="100000" y="90000"/>
                                    </p:animScale>
                                    <p:animScale>
                                      <p:cBhvr>
                                        <p:cTn id="55" dur="166" decel="50000">
                                          <p:stCondLst>
                                            <p:cond delay="1668"/>
                                          </p:stCondLst>
                                        </p:cTn>
                                        <p:tgtEl>
                                          <p:spTgt spid="3">
                                            <p:txEl>
                                              <p:pRg st="7" end="7"/>
                                            </p:txEl>
                                          </p:spTgt>
                                        </p:tgtEl>
                                      </p:cBhvr>
                                      <p:to x="100000" y="100000"/>
                                    </p:animScale>
                                    <p:animScale>
                                      <p:cBhvr>
                                        <p:cTn id="56" dur="26">
                                          <p:stCondLst>
                                            <p:cond delay="1808"/>
                                          </p:stCondLst>
                                        </p:cTn>
                                        <p:tgtEl>
                                          <p:spTgt spid="3">
                                            <p:txEl>
                                              <p:pRg st="7" end="7"/>
                                            </p:txEl>
                                          </p:spTgt>
                                        </p:tgtEl>
                                      </p:cBhvr>
                                      <p:to x="100000" y="95000"/>
                                    </p:animScale>
                                    <p:animScale>
                                      <p:cBhvr>
                                        <p:cTn id="57" dur="166" decel="50000">
                                          <p:stCondLst>
                                            <p:cond delay="1834"/>
                                          </p:stCondLst>
                                        </p:cTn>
                                        <p:tgtEl>
                                          <p:spTgt spid="3">
                                            <p:txEl>
                                              <p:pRg st="7" end="7"/>
                                            </p:txEl>
                                          </p:spTgt>
                                        </p:tgtEl>
                                      </p:cBhvr>
                                      <p:to x="100000" y="100000"/>
                                    </p:animScale>
                                  </p:childTnLst>
                                </p:cTn>
                              </p:par>
                            </p:childTnLst>
                          </p:cTn>
                        </p:par>
                      </p:childTnLst>
                    </p:cTn>
                  </p:par>
                  <p:par>
                    <p:cTn id="58" fill="hold">
                      <p:stCondLst>
                        <p:cond delay="indefinite"/>
                      </p:stCondLst>
                      <p:childTnLst>
                        <p:par>
                          <p:cTn id="59" fill="hold">
                            <p:stCondLst>
                              <p:cond delay="0"/>
                            </p:stCondLst>
                            <p:childTnLst>
                              <p:par>
                                <p:cTn id="60" presetID="45" presetClass="entr" presetSubtype="0"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fade">
                                      <p:cBhvr>
                                        <p:cTn id="62" dur="2000"/>
                                        <p:tgtEl>
                                          <p:spTgt spid="3">
                                            <p:txEl>
                                              <p:pRg st="8" end="8"/>
                                            </p:txEl>
                                          </p:spTgt>
                                        </p:tgtEl>
                                      </p:cBhvr>
                                    </p:animEffect>
                                    <p:anim calcmode="lin" valueType="num">
                                      <p:cBhvr>
                                        <p:cTn id="63"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64"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Effect transition="in" filter="barn(inVertical)">
                                      <p:cBhvr>
                                        <p:cTn id="69" dur="500"/>
                                        <p:tgtEl>
                                          <p:spTgt spid="3">
                                            <p:txEl>
                                              <p:pRg st="9" end="9"/>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4" presetClass="entr" presetSubtype="10" fill="hold" nodeType="clickEffect">
                                  <p:stCondLst>
                                    <p:cond delay="0"/>
                                  </p:stCondLst>
                                  <p:childTnLst>
                                    <p:set>
                                      <p:cBhvr>
                                        <p:cTn id="73"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74" dur="500"/>
                                        <p:tgtEl>
                                          <p:spTgt spid="3">
                                            <p:txEl>
                                              <p:pRg st="10" end="1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Effect transition="in" filter="wipe(down)">
                                      <p:cBhvr>
                                        <p:cTn id="79" dur="580">
                                          <p:stCondLst>
                                            <p:cond delay="0"/>
                                          </p:stCondLst>
                                        </p:cTn>
                                        <p:tgtEl>
                                          <p:spTgt spid="3">
                                            <p:txEl>
                                              <p:pRg st="11" end="11"/>
                                            </p:txEl>
                                          </p:spTgt>
                                        </p:tgtEl>
                                      </p:cBhvr>
                                    </p:animEffect>
                                    <p:anim calcmode="lin" valueType="num">
                                      <p:cBhvr>
                                        <p:cTn id="80"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11" end="11"/>
                                            </p:txEl>
                                          </p:spTgt>
                                        </p:tgtEl>
                                      </p:cBhvr>
                                      <p:to x="100000" y="60000"/>
                                    </p:animScale>
                                    <p:animScale>
                                      <p:cBhvr>
                                        <p:cTn id="86" dur="166" decel="50000">
                                          <p:stCondLst>
                                            <p:cond delay="676"/>
                                          </p:stCondLst>
                                        </p:cTn>
                                        <p:tgtEl>
                                          <p:spTgt spid="3">
                                            <p:txEl>
                                              <p:pRg st="11" end="11"/>
                                            </p:txEl>
                                          </p:spTgt>
                                        </p:tgtEl>
                                      </p:cBhvr>
                                      <p:to x="100000" y="100000"/>
                                    </p:animScale>
                                    <p:animScale>
                                      <p:cBhvr>
                                        <p:cTn id="87" dur="26">
                                          <p:stCondLst>
                                            <p:cond delay="1312"/>
                                          </p:stCondLst>
                                        </p:cTn>
                                        <p:tgtEl>
                                          <p:spTgt spid="3">
                                            <p:txEl>
                                              <p:pRg st="11" end="11"/>
                                            </p:txEl>
                                          </p:spTgt>
                                        </p:tgtEl>
                                      </p:cBhvr>
                                      <p:to x="100000" y="80000"/>
                                    </p:animScale>
                                    <p:animScale>
                                      <p:cBhvr>
                                        <p:cTn id="88" dur="166" decel="50000">
                                          <p:stCondLst>
                                            <p:cond delay="1338"/>
                                          </p:stCondLst>
                                        </p:cTn>
                                        <p:tgtEl>
                                          <p:spTgt spid="3">
                                            <p:txEl>
                                              <p:pRg st="11" end="11"/>
                                            </p:txEl>
                                          </p:spTgt>
                                        </p:tgtEl>
                                      </p:cBhvr>
                                      <p:to x="100000" y="100000"/>
                                    </p:animScale>
                                    <p:animScale>
                                      <p:cBhvr>
                                        <p:cTn id="89" dur="26">
                                          <p:stCondLst>
                                            <p:cond delay="1642"/>
                                          </p:stCondLst>
                                        </p:cTn>
                                        <p:tgtEl>
                                          <p:spTgt spid="3">
                                            <p:txEl>
                                              <p:pRg st="11" end="11"/>
                                            </p:txEl>
                                          </p:spTgt>
                                        </p:tgtEl>
                                      </p:cBhvr>
                                      <p:to x="100000" y="90000"/>
                                    </p:animScale>
                                    <p:animScale>
                                      <p:cBhvr>
                                        <p:cTn id="90" dur="166" decel="50000">
                                          <p:stCondLst>
                                            <p:cond delay="1668"/>
                                          </p:stCondLst>
                                        </p:cTn>
                                        <p:tgtEl>
                                          <p:spTgt spid="3">
                                            <p:txEl>
                                              <p:pRg st="11" end="11"/>
                                            </p:txEl>
                                          </p:spTgt>
                                        </p:tgtEl>
                                      </p:cBhvr>
                                      <p:to x="100000" y="100000"/>
                                    </p:animScale>
                                    <p:animScale>
                                      <p:cBhvr>
                                        <p:cTn id="91" dur="26">
                                          <p:stCondLst>
                                            <p:cond delay="1808"/>
                                          </p:stCondLst>
                                        </p:cTn>
                                        <p:tgtEl>
                                          <p:spTgt spid="3">
                                            <p:txEl>
                                              <p:pRg st="11" end="11"/>
                                            </p:txEl>
                                          </p:spTgt>
                                        </p:tgtEl>
                                      </p:cBhvr>
                                      <p:to x="100000" y="95000"/>
                                    </p:animScale>
                                    <p:animScale>
                                      <p:cBhvr>
                                        <p:cTn id="92" dur="166" decel="50000">
                                          <p:stCondLst>
                                            <p:cond delay="1834"/>
                                          </p:stCondLst>
                                        </p:cTn>
                                        <p:tgtEl>
                                          <p:spTgt spid="3">
                                            <p:txEl>
                                              <p:pRg st="11" end="11"/>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
                                            <p:txEl>
                                              <p:pRg st="12" end="12"/>
                                            </p:txEl>
                                          </p:spTgt>
                                        </p:tgtEl>
                                        <p:attrNameLst>
                                          <p:attrName>style.visibility</p:attrName>
                                        </p:attrNameLst>
                                      </p:cBhvr>
                                      <p:to>
                                        <p:strVal val="visible"/>
                                      </p:to>
                                    </p:set>
                                    <p:anim calcmode="lin" valueType="num">
                                      <p:cBhvr additive="base">
                                        <p:cTn id="9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206" y="187891"/>
            <a:ext cx="10515600" cy="713658"/>
          </a:xfrm>
        </p:spPr>
        <p:txBody>
          <a:bodyPr>
            <a:normAutofit/>
          </a:bodyPr>
          <a:lstStyle/>
          <a:p>
            <a:r>
              <a:rPr lang="en-GB" sz="2000" dirty="0" smtClean="0"/>
              <a:t>Some quotes</a:t>
            </a:r>
            <a:endParaRPr lang="en-GB" sz="2000" dirty="0"/>
          </a:p>
        </p:txBody>
      </p:sp>
      <p:sp>
        <p:nvSpPr>
          <p:cNvPr id="3" name="Content Placeholder 2"/>
          <p:cNvSpPr>
            <a:spLocks noGrp="1"/>
          </p:cNvSpPr>
          <p:nvPr>
            <p:ph idx="1"/>
          </p:nvPr>
        </p:nvSpPr>
        <p:spPr>
          <a:xfrm>
            <a:off x="463463" y="764088"/>
            <a:ext cx="11298477" cy="6093911"/>
          </a:xfrm>
        </p:spPr>
        <p:txBody>
          <a:bodyPr numCol="3">
            <a:noAutofit/>
          </a:bodyPr>
          <a:lstStyle/>
          <a:p>
            <a:r>
              <a:rPr lang="en-GB" sz="1300" b="1" dirty="0" smtClean="0"/>
              <a:t>"There is something at work in my soul which I do not understand. I am practically industrious — painstaking, a workman to execute with perseverance and labour — but besides this there is a love for the marvellous, a belief in the marvellous, intertwined in all my projects, which hurries me out of the common pathways of men, even to the wild sea and unvisited regions I am about to explore." Letter 2</a:t>
            </a:r>
            <a:endParaRPr lang="en-GB" sz="1300" dirty="0" smtClean="0"/>
          </a:p>
          <a:p>
            <a:r>
              <a:rPr lang="en-GB" sz="1300" b="1" dirty="0" smtClean="0"/>
              <a:t>I have no friends (Letter 2)   A youth passed in solitude (Letter 2)</a:t>
            </a:r>
            <a:endParaRPr lang="en-GB" sz="1300" dirty="0" smtClean="0"/>
          </a:p>
          <a:p>
            <a:r>
              <a:rPr lang="en-GB" sz="1300" b="1" dirty="0" smtClean="0"/>
              <a:t>But success SHALL crown my endeavours. Wherefore not? Thus far I have gone, tracing a secure way over the pathless seas, the very stars themselves being witnesses and testimonies of my triumph. Why not still proceed over the untamed yet obedient element? What can stop the determined heart and resolved will of man? (Letter 3.4)</a:t>
            </a:r>
            <a:endParaRPr lang="en-GB" sz="1300" dirty="0" smtClean="0"/>
          </a:p>
          <a:p>
            <a:r>
              <a:rPr lang="en-GB" sz="1300" b="1" dirty="0" smtClean="0"/>
              <a:t>How can I see so noble a creature destroyed by misery, without feeling the most poignant grief? (Letter 4)</a:t>
            </a:r>
            <a:endParaRPr lang="en-GB" sz="1300" dirty="0" smtClean="0"/>
          </a:p>
          <a:p>
            <a:r>
              <a:rPr lang="en-GB" sz="1300" b="1" dirty="0" smtClean="0"/>
              <a:t>One man’s life or death were but a small price to pay for the acquirement of the knowledge which I sought.  (Letter 4)</a:t>
            </a:r>
            <a:endParaRPr lang="en-GB" sz="1300" dirty="0" smtClean="0"/>
          </a:p>
          <a:p>
            <a:r>
              <a:rPr lang="en-GB" sz="1300" b="1" dirty="0" smtClean="0"/>
              <a:t>Strong and harrowing must be his story (Letter 4)</a:t>
            </a:r>
            <a:endParaRPr lang="en-GB" sz="1300" dirty="0" smtClean="0"/>
          </a:p>
          <a:p>
            <a:r>
              <a:rPr lang="en-GB" sz="1300" b="1" dirty="0" smtClean="0"/>
              <a:t>I felt the greatest eagerness to hear the promised narrative (Letter 4)</a:t>
            </a:r>
            <a:endParaRPr lang="en-GB" sz="1300" dirty="0" smtClean="0"/>
          </a:p>
          <a:p>
            <a:r>
              <a:rPr lang="en-GB" sz="1300" b="1" dirty="0" smtClean="0"/>
              <a:t>He strove to shelter her … their child … whose future lot it was in their hands to direct to happiness or misery, according as they fulfilled their duties towards me. (1)</a:t>
            </a:r>
            <a:endParaRPr lang="en-GB" sz="1300" dirty="0" smtClean="0"/>
          </a:p>
          <a:p>
            <a:r>
              <a:rPr lang="en-GB" sz="1300" b="1" dirty="0" smtClean="0"/>
              <a:t>I … looked upon Elizabeth as mine – mine to protect, love and cherish (1)</a:t>
            </a:r>
            <a:endParaRPr lang="en-GB" sz="1300" dirty="0" smtClean="0"/>
          </a:p>
          <a:p>
            <a:r>
              <a:rPr lang="en-GB" sz="1300" b="1" dirty="0" smtClean="0"/>
              <a:t>Elizabeth </a:t>
            </a:r>
            <a:r>
              <a:rPr lang="en-GB" sz="1300" b="1" dirty="0" err="1" smtClean="0"/>
              <a:t>Lavenza</a:t>
            </a:r>
            <a:r>
              <a:rPr lang="en-GB" sz="1300" b="1" dirty="0" smtClean="0"/>
              <a:t> became the inmate of my parents' house—my more than sister—the beautiful and adored companion of all my occupations and my pleasures. (1.6)</a:t>
            </a:r>
            <a:endParaRPr lang="en-GB" sz="1300" dirty="0" smtClean="0"/>
          </a:p>
          <a:p>
            <a:r>
              <a:rPr lang="en-GB" sz="1300" b="1" dirty="0" smtClean="0"/>
              <a:t>I … was more deeply smitten with the thirst for knowledge. (2)</a:t>
            </a:r>
            <a:endParaRPr lang="en-GB" sz="1300" dirty="0" smtClean="0"/>
          </a:p>
          <a:p>
            <a:r>
              <a:rPr lang="en-GB" sz="1300" b="1" dirty="0" smtClean="0"/>
              <a:t>What glory would attend the discovery, if I could banish disease from the human frame, and render man invulnerable to any but a violent death. (2)</a:t>
            </a:r>
            <a:endParaRPr lang="en-GB" sz="1300" dirty="0" smtClean="0"/>
          </a:p>
          <a:p>
            <a:r>
              <a:rPr lang="en-GB" sz="1300" b="1" dirty="0" smtClean="0"/>
              <a:t>It was the secrets of heaven and earth that I desired to learn; and whether it was the outward substance of things or the inner spirit of nature and the mysterious soul of man that occupied me, still my inquiries were directed to the metaphysical, or in it highest sense, the physical secrets of the world. (2.4)</a:t>
            </a:r>
            <a:endParaRPr lang="en-GB" sz="1300" dirty="0" smtClean="0"/>
          </a:p>
          <a:p>
            <a:r>
              <a:rPr lang="en-GB" sz="1300" b="1" dirty="0" smtClean="0"/>
              <a:t>My father was not scientific, and I was left to struggle with a child's blindness, added to a student's thirst for knowledge. (2.9) </a:t>
            </a:r>
            <a:endParaRPr lang="en-GB" sz="1300" dirty="0" smtClean="0"/>
          </a:p>
          <a:p>
            <a:r>
              <a:rPr lang="en-GB" sz="1300" b="1" dirty="0" smtClean="0"/>
              <a:t>If, instead of this remark, my father had taken the pains to explain to me that the principles of Agrippa had been entirely exploded and that a modern system of science had been introduced which possessed much greater powers than the ancient, because the powers of the latter were chimerical, while those of the former were real and practical, under such circumstances I should certainly have thrown Agrippa aside and have contented my imagination, warmed as it was, by returning with greater ardour to my former studies. (2.7)</a:t>
            </a:r>
            <a:endParaRPr lang="en-GB" sz="1300" dirty="0" smtClean="0"/>
          </a:p>
          <a:p>
            <a:r>
              <a:rPr lang="en-GB" sz="1300" b="1" dirty="0" smtClean="0"/>
              <a:t>Natural philosophy is the genius that has regulated my fate; I desire, therefore, in this narration, to state those facts which led to my predilection for that science. (2.6)</a:t>
            </a:r>
            <a:endParaRPr lang="en-GB" sz="1300" dirty="0" smtClean="0"/>
          </a:p>
          <a:p>
            <a:r>
              <a:rPr lang="en-GB" sz="1300" b="1" dirty="0" smtClean="0"/>
              <a:t>"So much has been done, exclaimed the soul of Frankenstein — more, far more, will I achieve; treading in the steps already marked, I will pioneer a new way, explore unknown powers, and unfold to the world the deepest mysteries of creation." Chapter 3</a:t>
            </a:r>
            <a:endParaRPr lang="en-GB" sz="1300" dirty="0" smtClean="0"/>
          </a:p>
          <a:p>
            <a:r>
              <a:rPr lang="en-GB" sz="1300" b="1" dirty="0" smtClean="0"/>
              <a:t>The moon gazed on my midnight labours while … I pursued nature to her hiding-places (4)</a:t>
            </a:r>
            <a:endParaRPr lang="en-GB" sz="1300" dirty="0" smtClean="0"/>
          </a:p>
          <a:p>
            <a:r>
              <a:rPr lang="en-GB" sz="1300" b="1" dirty="0" smtClean="0"/>
              <a:t>"Whence, I often asked myself, did the principle of life proceed? It was a bold question, and one which has ever been considered as a mystery; yet with how many things are we upon the brink of becoming acquainted, if cowardice or carelessness did not restrain our inquiries." (4) </a:t>
            </a:r>
            <a:endParaRPr lang="en-GB" sz="1300" dirty="0" smtClean="0"/>
          </a:p>
          <a:p>
            <a:r>
              <a:rPr lang="en-GB" sz="1300" b="1" dirty="0" smtClean="0"/>
              <a:t>"No one can conceive the variety of feelings which bore me onwards, like a hurricane, in the first enthusiasm of success. Life and death appeared to me ideal bounds, which I should first break through, and pour a torrent of light into our dark world."  (4)</a:t>
            </a:r>
            <a:endParaRPr lang="en-GB" sz="1300" dirty="0"/>
          </a:p>
        </p:txBody>
      </p:sp>
    </p:spTree>
    <p:extLst>
      <p:ext uri="{BB962C8B-B14F-4D97-AF65-F5344CB8AC3E}">
        <p14:creationId xmlns:p14="http://schemas.microsoft.com/office/powerpoint/2010/main" val="3988416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269"/>
            <a:ext cx="10515600" cy="613449"/>
          </a:xfrm>
        </p:spPr>
        <p:txBody>
          <a:bodyPr>
            <a:normAutofit/>
          </a:bodyPr>
          <a:lstStyle/>
          <a:p>
            <a:r>
              <a:rPr lang="en-GB" sz="3600" dirty="0" smtClean="0"/>
              <a:t>Some more quotes:</a:t>
            </a:r>
            <a:endParaRPr lang="en-GB" sz="3600" dirty="0"/>
          </a:p>
        </p:txBody>
      </p:sp>
      <p:sp>
        <p:nvSpPr>
          <p:cNvPr id="3" name="Content Placeholder 2"/>
          <p:cNvSpPr>
            <a:spLocks noGrp="1"/>
          </p:cNvSpPr>
          <p:nvPr>
            <p:ph idx="1"/>
          </p:nvPr>
        </p:nvSpPr>
        <p:spPr>
          <a:xfrm>
            <a:off x="838199" y="1177446"/>
            <a:ext cx="10798479" cy="5386191"/>
          </a:xfrm>
        </p:spPr>
        <p:txBody>
          <a:bodyPr numCol="3">
            <a:normAutofit fontScale="47500" lnSpcReduction="20000"/>
          </a:bodyPr>
          <a:lstStyle/>
          <a:p>
            <a:r>
              <a:rPr lang="en-GB" sz="2900" b="1" dirty="0" smtClean="0"/>
              <a:t>"I beheld the wretch — the miserable monster whom I had created… His jaws opened, and he muttered some inarticulate sounds, while a grin wrinkled his cheeks.  ( 5)</a:t>
            </a:r>
            <a:endParaRPr lang="en-GB" sz="2900" dirty="0" smtClean="0"/>
          </a:p>
          <a:p>
            <a:r>
              <a:rPr lang="en-GB" sz="2900" b="1" dirty="0" smtClean="0"/>
              <a:t>As I imprinted the first kiss on her lips, they became livid with the hue of death (5)</a:t>
            </a:r>
            <a:endParaRPr lang="en-GB" sz="2900" dirty="0" smtClean="0"/>
          </a:p>
          <a:p>
            <a:r>
              <a:rPr lang="en-GB" sz="2900" b="1" dirty="0" smtClean="0"/>
              <a:t>I escaped and rushed down stairs (5)</a:t>
            </a:r>
            <a:endParaRPr lang="en-GB" sz="2900" dirty="0" smtClean="0"/>
          </a:p>
          <a:p>
            <a:r>
              <a:rPr lang="en-GB" sz="2900" b="1" dirty="0" smtClean="0"/>
              <a:t>I sought to avoid the wretch (5)</a:t>
            </a:r>
            <a:endParaRPr lang="en-GB" sz="2900" dirty="0" smtClean="0"/>
          </a:p>
          <a:p>
            <a:r>
              <a:rPr lang="en-GB" sz="2900" b="1" dirty="0" smtClean="0"/>
              <a:t>I was destined to become the most wretched of human beings (7)</a:t>
            </a:r>
            <a:endParaRPr lang="en-GB" sz="2900" dirty="0" smtClean="0"/>
          </a:p>
          <a:p>
            <a:r>
              <a:rPr lang="en-GB" sz="2900" b="1" dirty="0" smtClean="0"/>
              <a:t>William and Justine, the first hapless victims to my unhallowed acts (8)</a:t>
            </a:r>
            <a:endParaRPr lang="en-GB" sz="2900" dirty="0" smtClean="0"/>
          </a:p>
          <a:p>
            <a:r>
              <a:rPr lang="en-GB" sz="2900" b="1" dirty="0" smtClean="0"/>
              <a:t>..solitude was my only consolation – deep, dark, deathlike solitude (8)</a:t>
            </a:r>
            <a:endParaRPr lang="en-GB" sz="2900" dirty="0" smtClean="0"/>
          </a:p>
          <a:p>
            <a:r>
              <a:rPr lang="en-GB" sz="2900" b="1" dirty="0" smtClean="0"/>
              <a:t>I was now free (9)</a:t>
            </a:r>
            <a:endParaRPr lang="en-GB" sz="2900" dirty="0" smtClean="0"/>
          </a:p>
          <a:p>
            <a:r>
              <a:rPr lang="en-GB" sz="2900" b="1" dirty="0" smtClean="0"/>
              <a:t>William and Justine were assassinated, and the murderer escapes; he walks about the world free, and perhaps respected.  I sought in the magnificence, the eternity of such scenes to forget myself…. (9)</a:t>
            </a:r>
            <a:endParaRPr lang="en-GB" sz="2900" dirty="0" smtClean="0"/>
          </a:p>
          <a:p>
            <a:r>
              <a:rPr lang="en-GB" sz="2900" b="1" dirty="0" smtClean="0"/>
              <a:t>… the river … and the dashing of the waterfalls around, spoke of a power mighty as omnipotence (9)</a:t>
            </a:r>
            <a:endParaRPr lang="en-GB" sz="2900" dirty="0" smtClean="0"/>
          </a:p>
          <a:p>
            <a:r>
              <a:rPr lang="en-GB" sz="2900" b="1" dirty="0" smtClean="0"/>
              <a:t>"I ought to be thy Adam; but I am rather the fallen angel." Chapter 10</a:t>
            </a:r>
            <a:endParaRPr lang="en-GB" sz="2900" dirty="0" smtClean="0"/>
          </a:p>
          <a:p>
            <a:r>
              <a:rPr lang="en-GB" sz="2900" b="1" dirty="0" smtClean="0"/>
              <a:t>I was benevolent and good; misery made me a fiend.  Make me happy, and I shall again be virtuous.  (10)</a:t>
            </a:r>
            <a:endParaRPr lang="en-GB" sz="2900" dirty="0" smtClean="0"/>
          </a:p>
          <a:p>
            <a:r>
              <a:rPr lang="en-GB" sz="2900" b="1" dirty="0" smtClean="0"/>
              <a:t>I was benevolent, my soul glowed with love and humanity;  but am I not alone, miserably alone? (10)</a:t>
            </a:r>
            <a:endParaRPr lang="en-GB" sz="2900" dirty="0" smtClean="0"/>
          </a:p>
          <a:p>
            <a:r>
              <a:rPr lang="en-GB" sz="2900" b="1" dirty="0" smtClean="0"/>
              <a:t>… your fellow creatures … spurn and hate me (10)</a:t>
            </a:r>
            <a:endParaRPr lang="en-GB" sz="2900" dirty="0" smtClean="0"/>
          </a:p>
          <a:p>
            <a:r>
              <a:rPr lang="en-GB" sz="2900" b="1" dirty="0" smtClean="0"/>
              <a:t>Listen to my tale … Listen to me …Hear my tale (10)</a:t>
            </a:r>
            <a:endParaRPr lang="en-GB" sz="2900" dirty="0" smtClean="0"/>
          </a:p>
          <a:p>
            <a:r>
              <a:rPr lang="en-GB" sz="2900" b="1" dirty="0" smtClean="0"/>
              <a:t>If these lovely creatures were miserable it was less strange that I, an imperfect and solitary being, should be wretched. (12)</a:t>
            </a:r>
            <a:endParaRPr lang="en-GB" sz="2900" dirty="0" smtClean="0"/>
          </a:p>
          <a:p>
            <a:r>
              <a:rPr lang="en-GB" sz="2900" b="1" dirty="0" smtClean="0"/>
              <a:t>I learned the ideas appropriated to each of those sounds, and was able to pronounce them (12)</a:t>
            </a:r>
            <a:endParaRPr lang="en-GB" sz="2900" dirty="0" smtClean="0"/>
          </a:p>
          <a:p>
            <a:r>
              <a:rPr lang="en-GB" sz="2900" b="1" dirty="0" smtClean="0"/>
              <a:t>I did not yet entirely know the fatal effects of this miserable deformity. (12)</a:t>
            </a:r>
            <a:endParaRPr lang="en-GB" sz="2900" dirty="0" smtClean="0"/>
          </a:p>
          <a:p>
            <a:r>
              <a:rPr lang="en-GB" sz="2900" b="1" dirty="0" smtClean="0"/>
              <a:t>… led me to apply with fresh ardour to the acquiring the art of language (12) I also learned the science of letters (13)</a:t>
            </a:r>
            <a:endParaRPr lang="en-GB" sz="2900" dirty="0" smtClean="0"/>
          </a:p>
          <a:p>
            <a:r>
              <a:rPr lang="en-GB" sz="2900" b="1" dirty="0" smtClean="0"/>
              <a:t>My days were spent in close attention, that I might more speedily master the language; and I may boast that I improved more rapidly than the Arabian, who understood very little and conversed in broken accents, whilst I comprehended and could imitate almost every word that was spoken. (13.12)</a:t>
            </a:r>
            <a:endParaRPr lang="en-GB" sz="2900" dirty="0" smtClean="0"/>
          </a:p>
          <a:p>
            <a:r>
              <a:rPr lang="en-GB" sz="2900" b="1" dirty="0" smtClean="0"/>
              <a:t>… the strange system of human society was explained to me (13)</a:t>
            </a:r>
            <a:endParaRPr lang="en-GB" sz="2900" dirty="0" smtClean="0"/>
          </a:p>
          <a:p>
            <a:r>
              <a:rPr lang="en-GB" sz="2900" b="1" dirty="0" smtClean="0"/>
              <a:t>I possessed no money, no friends, no kind of property. (13)</a:t>
            </a:r>
            <a:endParaRPr lang="en-GB" sz="2900" dirty="0" smtClean="0"/>
          </a:p>
          <a:p>
            <a:r>
              <a:rPr lang="en-GB" sz="2900" b="1" dirty="0" smtClean="0"/>
              <a:t>…sorrow only increased with knowledge (13)</a:t>
            </a:r>
            <a:endParaRPr lang="en-GB" sz="2900" dirty="0" smtClean="0"/>
          </a:p>
          <a:p>
            <a:r>
              <a:rPr lang="en-GB" sz="2900" b="1" dirty="0" smtClean="0"/>
              <a:t>"I admired virtue and good feelings and loved the gentle manners and amiable qualities of my cottagers, but I was shut out from intercourse with them, except through means which I obtained by stealth, when I was unseen and unknown, and which rather increased than satisfied the desire I had of becoming one among my fellows." (14)</a:t>
            </a:r>
            <a:endParaRPr lang="en-GB" sz="2900" dirty="0" smtClean="0"/>
          </a:p>
          <a:p>
            <a:r>
              <a:rPr lang="en-GB" sz="2900" b="1" dirty="0" smtClean="0"/>
              <a:t>…condemned them to a perpetual exile from their native country (14)</a:t>
            </a:r>
            <a:endParaRPr lang="en-GB" sz="2900" dirty="0" smtClean="0"/>
          </a:p>
          <a:p>
            <a:r>
              <a:rPr lang="en-GB" sz="2900" b="1" dirty="0" smtClean="0"/>
              <a:t>Felix was deprived of his wealth and rank (14)</a:t>
            </a:r>
            <a:endParaRPr lang="en-GB" sz="2900" dirty="0" smtClean="0"/>
          </a:p>
          <a:p>
            <a:endParaRPr lang="en-GB" dirty="0" smtClean="0"/>
          </a:p>
          <a:p>
            <a:endParaRPr lang="en-GB" dirty="0"/>
          </a:p>
        </p:txBody>
      </p:sp>
    </p:spTree>
    <p:extLst>
      <p:ext uri="{BB962C8B-B14F-4D97-AF65-F5344CB8AC3E}">
        <p14:creationId xmlns:p14="http://schemas.microsoft.com/office/powerpoint/2010/main" val="388327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21" y="139656"/>
            <a:ext cx="10515600" cy="511697"/>
          </a:xfrm>
        </p:spPr>
        <p:txBody>
          <a:bodyPr>
            <a:normAutofit fontScale="90000"/>
          </a:bodyPr>
          <a:lstStyle/>
          <a:p>
            <a:r>
              <a:rPr lang="en-GB" dirty="0" smtClean="0"/>
              <a:t>Some More Quotes</a:t>
            </a:r>
            <a:endParaRPr lang="en-GB" dirty="0"/>
          </a:p>
        </p:txBody>
      </p:sp>
      <p:sp>
        <p:nvSpPr>
          <p:cNvPr id="3" name="Content Placeholder 2"/>
          <p:cNvSpPr>
            <a:spLocks noGrp="1"/>
          </p:cNvSpPr>
          <p:nvPr>
            <p:ph idx="1"/>
          </p:nvPr>
        </p:nvSpPr>
        <p:spPr>
          <a:xfrm>
            <a:off x="250521" y="563672"/>
            <a:ext cx="11586575" cy="6294328"/>
          </a:xfrm>
        </p:spPr>
        <p:txBody>
          <a:bodyPr numCol="3">
            <a:normAutofit fontScale="25000" lnSpcReduction="20000"/>
          </a:bodyPr>
          <a:lstStyle/>
          <a:p>
            <a:r>
              <a:rPr lang="en-GB" sz="5200" b="1" dirty="0" smtClean="0"/>
              <a:t>"God, in pity, made man beautiful and alluring, after his own image; but my form is a filthy type of yours, more horrid even from the very resemblance. Satan had his companions, fellow devils, to admire and encourage him, but I am solitary and abhorred." (15)</a:t>
            </a:r>
            <a:endParaRPr lang="en-GB" sz="5200" dirty="0" smtClean="0"/>
          </a:p>
          <a:p>
            <a:r>
              <a:rPr lang="en-GB" sz="5200" b="1" dirty="0" smtClean="0"/>
              <a:t>What did this mean?  Who was I?  What was I?  Whence did I come?  What was my destination? (15)</a:t>
            </a:r>
            <a:endParaRPr lang="en-GB" sz="5200" dirty="0" smtClean="0"/>
          </a:p>
          <a:p>
            <a:r>
              <a:rPr lang="en-GB" sz="5200" b="1" dirty="0" smtClean="0"/>
              <a:t>Increase of knowledge only discovered to me more clearly what a wretched outcast I was. (15)</a:t>
            </a:r>
            <a:endParaRPr lang="en-GB" sz="5200" dirty="0" smtClean="0"/>
          </a:p>
          <a:p>
            <a:r>
              <a:rPr lang="en-GB" sz="5200" b="1" dirty="0" smtClean="0"/>
              <a:t>I remembered Adam’s supplication to his creator.  But where was mine?  He had abandoned me… (15)</a:t>
            </a:r>
            <a:endParaRPr lang="en-GB" sz="5200" dirty="0" smtClean="0"/>
          </a:p>
          <a:p>
            <a:r>
              <a:rPr lang="en-GB" sz="5200" b="1" dirty="0" smtClean="0"/>
              <a:t>I am an unfortunate and deserted creature (15)</a:t>
            </a:r>
            <a:endParaRPr lang="en-GB" sz="5200" dirty="0" smtClean="0"/>
          </a:p>
          <a:p>
            <a:r>
              <a:rPr lang="en-GB" sz="5200" b="1" dirty="0" smtClean="0"/>
              <a:t>I am an outcast in the world for ever (15)</a:t>
            </a:r>
            <a:endParaRPr lang="en-GB" sz="5200" dirty="0" smtClean="0"/>
          </a:p>
          <a:p>
            <a:r>
              <a:rPr lang="en-GB" sz="5200" b="1" dirty="0" smtClean="0"/>
              <a:t>I discovered some papers in the pocket of the dress which I had taken from your laboratory. At first I had neglected them, but now that I was able to decipher the characters in which they were written, I began to study them with diligence (15)</a:t>
            </a:r>
            <a:endParaRPr lang="en-GB" sz="5200" dirty="0" smtClean="0"/>
          </a:p>
          <a:p>
            <a:r>
              <a:rPr lang="en-GB" sz="5200" b="1" dirty="0" smtClean="0"/>
              <a:t>"Cursed, cursed creator! Why did I live? Why, in that instant, did I not extinguish the spark of existence which you had so wantonly bestowed? I know not; despair had not yet taken possession of me; my feelings were those of rage and revenge. (16.1).</a:t>
            </a:r>
            <a:endParaRPr lang="en-GB" sz="5200" dirty="0" smtClean="0"/>
          </a:p>
          <a:p>
            <a:r>
              <a:rPr lang="en-GB" sz="5200" b="1" dirty="0" smtClean="0"/>
              <a:t>I resolved to fly far from the scene of my misfortunes (16)</a:t>
            </a:r>
            <a:endParaRPr lang="en-GB" sz="5200" dirty="0" smtClean="0"/>
          </a:p>
          <a:p>
            <a:r>
              <a:rPr lang="en-GB" sz="5200" b="1" dirty="0" smtClean="0"/>
              <a:t>I, too, can create desolation (16)</a:t>
            </a:r>
            <a:endParaRPr lang="en-GB" sz="5200" dirty="0" smtClean="0"/>
          </a:p>
          <a:p>
            <a:r>
              <a:rPr lang="en-GB" sz="5200" b="1" dirty="0" smtClean="0"/>
              <a:t>I am alone, and miserable (16)</a:t>
            </a:r>
            <a:endParaRPr lang="en-GB" sz="5200" dirty="0" smtClean="0"/>
          </a:p>
          <a:p>
            <a:r>
              <a:rPr lang="en-GB" sz="5200" b="1" dirty="0" smtClean="0"/>
              <a:t>My protectors had departed and had broken the only link that held me to the world.. (16.12)</a:t>
            </a:r>
            <a:endParaRPr lang="en-GB" sz="5200" dirty="0" smtClean="0"/>
          </a:p>
          <a:p>
            <a:r>
              <a:rPr lang="en-GB" sz="5200" b="1" i="1" dirty="0" smtClean="0"/>
              <a:t>I </a:t>
            </a:r>
            <a:r>
              <a:rPr lang="en-GB" sz="5200" b="1" dirty="0" smtClean="0"/>
              <a:t> like the arch-fiend, bore a hell within me, and finding myself </a:t>
            </a:r>
            <a:r>
              <a:rPr lang="en-GB" sz="5200" b="1" dirty="0" err="1" smtClean="0"/>
              <a:t>unsympathised</a:t>
            </a:r>
            <a:r>
              <a:rPr lang="en-GB" sz="5200" b="1" dirty="0" smtClean="0"/>
              <a:t> with, wished to tear up the trees, spread havoc and destruction around me, and then to have sat down and enjoyed the ruin." Chapter 16</a:t>
            </a:r>
            <a:endParaRPr lang="en-GB" sz="5200" dirty="0" smtClean="0"/>
          </a:p>
          <a:p>
            <a:r>
              <a:rPr lang="en-GB" sz="5200" b="1" dirty="0" smtClean="0"/>
              <a:t>Oh!  My creator, make me happy… (17)</a:t>
            </a:r>
            <a:endParaRPr lang="en-GB" sz="5200" dirty="0" smtClean="0"/>
          </a:p>
          <a:p>
            <a:r>
              <a:rPr lang="en-GB" sz="5200" b="1" dirty="0" smtClean="0"/>
              <a:t>I shall deliver into your hands a female who will accompany you in your exile.  (17)</a:t>
            </a:r>
            <a:endParaRPr lang="en-GB" sz="5200" dirty="0" smtClean="0"/>
          </a:p>
          <a:p>
            <a:r>
              <a:rPr lang="en-GB" sz="5200" b="1" dirty="0" smtClean="0"/>
              <a:t>At these moments I took refuge in the most perfect solitude (18)</a:t>
            </a:r>
            <a:endParaRPr lang="en-GB" sz="5200" dirty="0" smtClean="0"/>
          </a:p>
          <a:p>
            <a:r>
              <a:rPr lang="en-GB" sz="5200" b="1" dirty="0" smtClean="0"/>
              <a:t>I was the slave of my creature (18)</a:t>
            </a:r>
            <a:endParaRPr lang="en-GB" sz="5200" dirty="0" smtClean="0"/>
          </a:p>
          <a:p>
            <a:r>
              <a:rPr lang="en-GB" sz="5200" b="1" dirty="0" smtClean="0"/>
              <a:t>I will proceed with my tale (18)</a:t>
            </a:r>
            <a:endParaRPr lang="en-GB" sz="5200" dirty="0" smtClean="0"/>
          </a:p>
          <a:p>
            <a:r>
              <a:rPr lang="en-GB" sz="5200" b="1" dirty="0" smtClean="0"/>
              <a:t>I saw an insurmountable barrier placed between me and my fellowmen; this barrier was sealed with the blood of William and Justine (18)</a:t>
            </a:r>
            <a:endParaRPr lang="en-GB" sz="5200" dirty="0" smtClean="0"/>
          </a:p>
          <a:p>
            <a:r>
              <a:rPr lang="en-GB" sz="5200" b="1" dirty="0" smtClean="0"/>
              <a:t>But I am a blasted tree; the bolt has entered my soul (18)</a:t>
            </a:r>
            <a:endParaRPr lang="en-GB" sz="5200" dirty="0" smtClean="0"/>
          </a:p>
          <a:p>
            <a:r>
              <a:rPr lang="en-GB" sz="5200" b="1" dirty="0" smtClean="0"/>
              <a:t>I determined to visit some remote spot in Scotland, and finish my work in solitude (19)</a:t>
            </a:r>
            <a:endParaRPr lang="en-GB" sz="5200" dirty="0" smtClean="0"/>
          </a:p>
          <a:p>
            <a:r>
              <a:rPr lang="en-GB" sz="5200" b="1" dirty="0" smtClean="0"/>
              <a:t>I … had created a fiend whose unparalleled barbarity had desolated my heart (20)</a:t>
            </a:r>
            <a:endParaRPr lang="en-GB" sz="5200" dirty="0" smtClean="0"/>
          </a:p>
          <a:p>
            <a:r>
              <a:rPr lang="en-GB" sz="5200" b="1" dirty="0" smtClean="0"/>
              <a:t>The wretch saw me destroy the creature on whose future existence he depended for happiness, and, with a howl of devilish despair and revenge, withdraw. (20)</a:t>
            </a:r>
            <a:endParaRPr lang="en-GB" sz="5200" dirty="0" smtClean="0"/>
          </a:p>
          <a:p>
            <a:r>
              <a:rPr lang="en-GB" sz="5200" b="1" dirty="0" smtClean="0"/>
              <a:t>You are my creator, but I am your master (20)</a:t>
            </a:r>
            <a:endParaRPr lang="en-GB" sz="5200" dirty="0" smtClean="0"/>
          </a:p>
          <a:p>
            <a:r>
              <a:rPr lang="en-GB" sz="5200" b="1" dirty="0" smtClean="0"/>
              <a:t>I walked about the isle like a restless spectre, separated from all it loved, and miserable in separation (20)</a:t>
            </a:r>
            <a:endParaRPr lang="en-GB" sz="5200" dirty="0" smtClean="0"/>
          </a:p>
          <a:p>
            <a:r>
              <a:rPr lang="en-GB" sz="5200" b="1" dirty="0" smtClean="0"/>
              <a:t>My cheeks livid like those in death… (21)</a:t>
            </a:r>
            <a:endParaRPr lang="en-GB" sz="5200" dirty="0" smtClean="0"/>
          </a:p>
          <a:p>
            <a:r>
              <a:rPr lang="en-GB" sz="5200" b="1" dirty="0" smtClean="0"/>
              <a:t>I was again allowed to breathe the fresh atmosphere, and permitted to return to my native country.  (21)</a:t>
            </a:r>
            <a:endParaRPr lang="en-GB" sz="5200" dirty="0" smtClean="0"/>
          </a:p>
          <a:p>
            <a:r>
              <a:rPr lang="en-GB" sz="5200" b="1" dirty="0" smtClean="0"/>
              <a:t>The voyage came to an end. (22)</a:t>
            </a:r>
            <a:endParaRPr lang="en-GB" sz="5200" dirty="0" smtClean="0"/>
          </a:p>
          <a:p>
            <a:r>
              <a:rPr lang="en-GB" sz="5200" b="1" dirty="0" smtClean="0"/>
              <a:t>Flying to solitude, from the society of every creature (22)</a:t>
            </a:r>
            <a:endParaRPr lang="en-GB" sz="5200" dirty="0" smtClean="0"/>
          </a:p>
          <a:p>
            <a:r>
              <a:rPr lang="en-GB" sz="5200" b="1" dirty="0" smtClean="0"/>
              <a:t>I will confide this tale of misery and terror (22)</a:t>
            </a:r>
            <a:endParaRPr lang="en-GB" sz="5200" dirty="0" smtClean="0"/>
          </a:p>
          <a:p>
            <a:r>
              <a:rPr lang="en-GB" sz="5200" b="1" dirty="0" smtClean="0"/>
              <a:t>Mine has been a tale of horrors (23)</a:t>
            </a:r>
            <a:endParaRPr lang="en-GB" sz="5200" dirty="0" smtClean="0"/>
          </a:p>
          <a:p>
            <a:r>
              <a:rPr lang="en-GB" sz="5200" b="1" dirty="0" smtClean="0"/>
              <a:t>It is indeed a tale so strange (23)</a:t>
            </a:r>
            <a:endParaRPr lang="en-GB" sz="5200" dirty="0" smtClean="0"/>
          </a:p>
          <a:p>
            <a:r>
              <a:rPr lang="en-GB" sz="5200" b="1" dirty="0" smtClean="0"/>
              <a:t>"Man," I cried, "how ignorant art thou in thy pride of wisdom! Cease; you know not what it is you say." Chapter 23</a:t>
            </a:r>
            <a:endParaRPr lang="en-GB" sz="5200" dirty="0" smtClean="0"/>
          </a:p>
          <a:p>
            <a:r>
              <a:rPr lang="en-GB" sz="5200" b="1" dirty="0" smtClean="0"/>
              <a:t>Again, so I vow vengeance, again do I devote thee, miserable fiend, to torture and death (24)</a:t>
            </a:r>
            <a:endParaRPr lang="en-GB" sz="5200" dirty="0" smtClean="0"/>
          </a:p>
          <a:p>
            <a:r>
              <a:rPr lang="en-GB" sz="5200" b="1" dirty="0" smtClean="0"/>
              <a:t>His soul is as hellish as his form, full of treachery and fiendish malice (24)</a:t>
            </a:r>
            <a:endParaRPr lang="en-GB" sz="5200" dirty="0" smtClean="0"/>
          </a:p>
          <a:p>
            <a:r>
              <a:rPr lang="en-GB" sz="5200" b="1" dirty="0" smtClean="0"/>
              <a:t>You have read this strange and terrific story, Margaret. (24)</a:t>
            </a:r>
            <a:endParaRPr lang="en-GB" sz="5200" dirty="0" smtClean="0"/>
          </a:p>
          <a:p>
            <a:r>
              <a:rPr lang="en-GB" sz="5200" b="1" dirty="0" smtClean="0"/>
              <a:t>In a fit of enthusiastic madness I created a rational creature, and was bound towards him, to assure, as far as was in my power, his happiness and well-being.  This was my duty… (24)</a:t>
            </a:r>
            <a:endParaRPr lang="en-GB" sz="5200" dirty="0" smtClean="0"/>
          </a:p>
          <a:p>
            <a:r>
              <a:rPr lang="en-GB" sz="5200" b="1" dirty="0" smtClean="0"/>
              <a:t>I was the slave, not the master… (24)</a:t>
            </a:r>
            <a:endParaRPr lang="en-GB" sz="5200" dirty="0" smtClean="0"/>
          </a:p>
          <a:p>
            <a:r>
              <a:rPr lang="en-GB" sz="5200" b="1" dirty="0" smtClean="0"/>
              <a:t>Blasted as thou wert, my agony was still superior to thine; for the bitter sting of remorse will not cease to rankle in my wounds until death shall close them for ever. Chapter 24</a:t>
            </a:r>
            <a:endParaRPr lang="en-GB" sz="5200" dirty="0" smtClean="0"/>
          </a:p>
          <a:p>
            <a:r>
              <a:rPr lang="en-GB" sz="5200" b="1" dirty="0" smtClean="0"/>
              <a:t>The lights of that conflagration will fade away; my ashes will be swept into the sea by the winds.  (24)</a:t>
            </a:r>
            <a:endParaRPr lang="en-GB" sz="5200" dirty="0" smtClean="0"/>
          </a:p>
          <a:p>
            <a:endParaRPr lang="en-GB" dirty="0" smtClean="0"/>
          </a:p>
          <a:p>
            <a:endParaRPr lang="en-GB" dirty="0"/>
          </a:p>
        </p:txBody>
      </p:sp>
    </p:spTree>
    <p:extLst>
      <p:ext uri="{BB962C8B-B14F-4D97-AF65-F5344CB8AC3E}">
        <p14:creationId xmlns:p14="http://schemas.microsoft.com/office/powerpoint/2010/main" val="4188125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In your groups:  you are each responsible for analysing one letter.  You may select any of the notes below to add into your analysis. 5 minute presentation</a:t>
            </a:r>
            <a:endParaRPr lang="en-GB" sz="3200" dirty="0"/>
          </a:p>
        </p:txBody>
      </p:sp>
      <p:sp>
        <p:nvSpPr>
          <p:cNvPr id="3" name="Content Placeholder 2"/>
          <p:cNvSpPr>
            <a:spLocks noGrp="1"/>
          </p:cNvSpPr>
          <p:nvPr>
            <p:ph idx="1"/>
          </p:nvPr>
        </p:nvSpPr>
        <p:spPr/>
        <p:txBody>
          <a:bodyPr numCol="2">
            <a:normAutofit fontScale="70000" lnSpcReduction="20000"/>
          </a:bodyPr>
          <a:lstStyle/>
          <a:p>
            <a:r>
              <a:rPr lang="en-GB" b="1" dirty="0"/>
              <a:t>Walton writes to his sister, describing his early life</a:t>
            </a:r>
            <a:r>
              <a:rPr lang="en-GB" b="1" dirty="0" smtClean="0"/>
              <a:t>.</a:t>
            </a:r>
          </a:p>
          <a:p>
            <a:r>
              <a:rPr lang="en-GB" b="1" dirty="0" smtClean="0">
                <a:solidFill>
                  <a:srgbClr val="0070C0"/>
                </a:solidFill>
              </a:rPr>
              <a:t>Walton writes of his progress to Archangel, describing the crew.</a:t>
            </a:r>
          </a:p>
          <a:p>
            <a:r>
              <a:rPr lang="en-GB" b="1" dirty="0" smtClean="0">
                <a:solidFill>
                  <a:srgbClr val="7030A0"/>
                </a:solidFill>
              </a:rPr>
              <a:t>Walton expresses confidence in his quest; he cannot bear to think of failure</a:t>
            </a:r>
          </a:p>
          <a:p>
            <a:r>
              <a:rPr lang="en-GB" b="1" dirty="0" smtClean="0">
                <a:solidFill>
                  <a:schemeClr val="accent6">
                    <a:lumMod val="75000"/>
                  </a:schemeClr>
                </a:solidFill>
              </a:rPr>
              <a:t>Purpose:  theme of eloquence, seduced by Victor’s voice “soul-subduing music”.  </a:t>
            </a:r>
          </a:p>
          <a:p>
            <a:r>
              <a:rPr lang="en-GB" b="1" dirty="0" smtClean="0">
                <a:solidFill>
                  <a:schemeClr val="accent6">
                    <a:lumMod val="75000"/>
                  </a:schemeClr>
                </a:solidFill>
              </a:rPr>
              <a:t>Theme of the danger of knowledge.</a:t>
            </a:r>
          </a:p>
          <a:p>
            <a:r>
              <a:rPr lang="en-GB" b="1" dirty="0" smtClean="0">
                <a:solidFill>
                  <a:srgbClr val="7030A0"/>
                </a:solidFill>
              </a:rPr>
              <a:t>Purpose:  introduction of an image of domesticity (repeated throughout): maternal role of Margaret (“gentle and female fosterage”)</a:t>
            </a:r>
            <a:endParaRPr lang="en-GB" dirty="0" smtClean="0">
              <a:solidFill>
                <a:srgbClr val="7030A0"/>
              </a:solidFill>
            </a:endParaRPr>
          </a:p>
          <a:p>
            <a:r>
              <a:rPr lang="en-GB" b="1" dirty="0" smtClean="0">
                <a:solidFill>
                  <a:srgbClr val="0070C0"/>
                </a:solidFill>
              </a:rPr>
              <a:t>Purpose:  theme of alienation:  parallel with “The Ancient Mariner” (the mariner is shunned by society for shooting the albatross).</a:t>
            </a:r>
          </a:p>
          <a:p>
            <a:r>
              <a:rPr lang="en-GB" b="1" dirty="0" smtClean="0">
                <a:solidFill>
                  <a:schemeClr val="accent6">
                    <a:lumMod val="75000"/>
                  </a:schemeClr>
                </a:solidFill>
              </a:rPr>
              <a:t>Sets the stage for Victor to tell the story.</a:t>
            </a:r>
            <a:endParaRPr lang="en-GB" dirty="0" smtClean="0">
              <a:solidFill>
                <a:schemeClr val="accent6">
                  <a:lumMod val="75000"/>
                </a:schemeClr>
              </a:solidFill>
            </a:endParaRPr>
          </a:p>
          <a:p>
            <a:r>
              <a:rPr lang="en-GB" b="1" dirty="0" smtClean="0">
                <a:solidFill>
                  <a:schemeClr val="accent6">
                    <a:lumMod val="75000"/>
                  </a:schemeClr>
                </a:solidFill>
              </a:rPr>
              <a:t>Introduction of the motif of light and dark.</a:t>
            </a:r>
            <a:endParaRPr lang="en-GB" dirty="0" smtClean="0">
              <a:solidFill>
                <a:schemeClr val="accent6">
                  <a:lumMod val="75000"/>
                </a:schemeClr>
              </a:solidFill>
            </a:endParaRPr>
          </a:p>
          <a:p>
            <a:r>
              <a:rPr lang="en-GB" b="1" dirty="0" smtClean="0">
                <a:solidFill>
                  <a:srgbClr val="0070C0"/>
                </a:solidFill>
              </a:rPr>
              <a:t>Double of Walton and creature (“I feel the want of a friend”)</a:t>
            </a:r>
            <a:endParaRPr lang="en-GB" b="1" dirty="0"/>
          </a:p>
          <a:p>
            <a:r>
              <a:rPr lang="en-GB" b="1" dirty="0" smtClean="0"/>
              <a:t>Purpose</a:t>
            </a:r>
            <a:r>
              <a:rPr lang="en-GB" b="1" dirty="0"/>
              <a:t>:  Establishing Walton as a double for Victor:  Walton searches to discover the mysteries of the Arctic, so Victor searches for knowledge.  Ambivalent whether the drive is for the benefit “on all mankind” or a selfish, personal ambition. </a:t>
            </a:r>
          </a:p>
          <a:p>
            <a:r>
              <a:rPr lang="en-GB" b="1" dirty="0" smtClean="0">
                <a:solidFill>
                  <a:schemeClr val="accent6">
                    <a:lumMod val="75000"/>
                  </a:schemeClr>
                </a:solidFill>
              </a:rPr>
              <a:t>Walton catches a glimpse of the monster.  The crew take Victor on board, and Walton believes he has a found a friend in whom he can confide.</a:t>
            </a:r>
          </a:p>
          <a:p>
            <a:r>
              <a:rPr lang="en-GB" b="1" dirty="0" smtClean="0">
                <a:solidFill>
                  <a:schemeClr val="accent6">
                    <a:lumMod val="75000"/>
                  </a:schemeClr>
                </a:solidFill>
              </a:rPr>
              <a:t>Parallel with Adam and Eve:  evicted from paradise</a:t>
            </a:r>
          </a:p>
          <a:p>
            <a:endParaRPr lang="en-GB" dirty="0"/>
          </a:p>
        </p:txBody>
      </p:sp>
    </p:spTree>
    <p:extLst>
      <p:ext uri="{BB962C8B-B14F-4D97-AF65-F5344CB8AC3E}">
        <p14:creationId xmlns:p14="http://schemas.microsoft.com/office/powerpoint/2010/main" val="25087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538619" y="513567"/>
            <a:ext cx="10815181" cy="5632311"/>
          </a:xfrm>
          <a:prstGeom prst="rect">
            <a:avLst/>
          </a:prstGeom>
        </p:spPr>
        <p:txBody>
          <a:bodyPr wrap="square">
            <a:spAutoFit/>
          </a:bodyPr>
          <a:lstStyle/>
          <a:p>
            <a:r>
              <a:rPr lang="en-GB" sz="2400" b="1" dirty="0" smtClean="0">
                <a:solidFill>
                  <a:srgbClr val="FF0000"/>
                </a:solidFill>
              </a:rPr>
              <a:t>Letter One</a:t>
            </a:r>
          </a:p>
          <a:p>
            <a:r>
              <a:rPr lang="en-GB" sz="2400" b="1" dirty="0" smtClean="0"/>
              <a:t>Walton writes to his sister, describing his early life.</a:t>
            </a:r>
          </a:p>
          <a:p>
            <a:endParaRPr lang="en-GB" sz="2400" b="1" dirty="0" smtClean="0"/>
          </a:p>
          <a:p>
            <a:r>
              <a:rPr lang="en-GB" sz="2400" b="1" dirty="0" smtClean="0"/>
              <a:t>Purpose:  Establishing Walton as a double for Victor:  Walton searches to discover the mysteries of the Arctic, so Victor searches for knowledge.  Ambivalent whether the drive is for the benefit “on all mankind” or a selfish, personal ambition. </a:t>
            </a:r>
          </a:p>
          <a:p>
            <a:r>
              <a:rPr lang="en-GB" sz="2400" b="1" dirty="0" smtClean="0"/>
              <a:t>Introduction of the motif of light and dark.</a:t>
            </a:r>
          </a:p>
          <a:p>
            <a:endParaRPr lang="en-GB" sz="2400" b="1" dirty="0"/>
          </a:p>
          <a:p>
            <a:r>
              <a:rPr lang="en-GB" sz="2400" b="1" dirty="0" smtClean="0">
                <a:solidFill>
                  <a:srgbClr val="FF0000"/>
                </a:solidFill>
              </a:rPr>
              <a:t>Letter Two:</a:t>
            </a:r>
          </a:p>
          <a:p>
            <a:r>
              <a:rPr lang="en-GB" sz="2400" b="1" dirty="0" smtClean="0"/>
              <a:t>Walton writes of his progress </a:t>
            </a:r>
            <a:r>
              <a:rPr lang="en-GB" sz="2400" b="1" dirty="0" smtClean="0"/>
              <a:t>on </a:t>
            </a:r>
            <a:r>
              <a:rPr lang="en-GB" sz="2400" b="1" dirty="0" smtClean="0"/>
              <a:t>Archangel, describing the crew.</a:t>
            </a:r>
          </a:p>
          <a:p>
            <a:endParaRPr lang="en-GB" sz="2400" b="1" dirty="0" smtClean="0"/>
          </a:p>
          <a:p>
            <a:r>
              <a:rPr lang="en-GB" sz="2400" b="1" dirty="0" smtClean="0"/>
              <a:t>Purpose:  theme of alienation:  parallel with “The Ancient Mariner” (the mariner is shunned by society for shooting the albatross).</a:t>
            </a:r>
          </a:p>
          <a:p>
            <a:endParaRPr lang="en-GB" sz="2400" b="1" dirty="0" smtClean="0"/>
          </a:p>
          <a:p>
            <a:r>
              <a:rPr lang="en-GB" sz="2400" b="1" dirty="0" smtClean="0"/>
              <a:t>Double of Walton and creature (“I feel the want of a friend”)</a:t>
            </a:r>
          </a:p>
        </p:txBody>
      </p:sp>
    </p:spTree>
    <p:extLst>
      <p:ext uri="{BB962C8B-B14F-4D97-AF65-F5344CB8AC3E}">
        <p14:creationId xmlns:p14="http://schemas.microsoft.com/office/powerpoint/2010/main" val="331090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500"/>
                                        <p:tgtEl>
                                          <p:spTgt spid="4">
                                            <p:txEl>
                                              <p:pRg st="6" end="6"/>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7" end="7"/>
                                            </p:txEl>
                                          </p:spTgt>
                                        </p:tgtEl>
                                        <p:attrNameLst>
                                          <p:attrName>style.visibility</p:attrName>
                                        </p:attrNameLst>
                                      </p:cBhvr>
                                      <p:to>
                                        <p:strVal val="visible"/>
                                      </p:to>
                                    </p:set>
                                    <p:animEffect transition="in" filter="fade">
                                      <p:cBhvr>
                                        <p:cTn id="20" dur="500"/>
                                        <p:tgtEl>
                                          <p:spTgt spid="4">
                                            <p:txEl>
                                              <p:pRg st="7" end="7"/>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Effect transition="in" filter="fade">
                                      <p:cBhvr>
                                        <p:cTn id="23" dur="500"/>
                                        <p:tgtEl>
                                          <p:spTgt spid="4">
                                            <p:txEl>
                                              <p:pRg st="9" end="9"/>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11" end="11"/>
                                            </p:txEl>
                                          </p:spTgt>
                                        </p:tgtEl>
                                        <p:attrNameLst>
                                          <p:attrName>style.visibility</p:attrName>
                                        </p:attrNameLst>
                                      </p:cBhvr>
                                      <p:to>
                                        <p:strVal val="visible"/>
                                      </p:to>
                                    </p:set>
                                    <p:animEffect transition="in" filter="fade">
                                      <p:cBhvr>
                                        <p:cTn id="26"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auline's Pirates &amp; Privateers: Tools of the Trade: All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1326" y="627945"/>
            <a:ext cx="8041710" cy="6375928"/>
          </a:xfrm>
        </p:spPr>
      </p:pic>
    </p:spTree>
    <p:extLst>
      <p:ext uri="{BB962C8B-B14F-4D97-AF65-F5344CB8AC3E}">
        <p14:creationId xmlns:p14="http://schemas.microsoft.com/office/powerpoint/2010/main" val="3634671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3272</Words>
  <Application>Microsoft Office PowerPoint</Application>
  <PresentationFormat>Widescreen</PresentationFormat>
  <Paragraphs>179</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Frankenstein</vt:lpstr>
      <vt:lpstr>To recap:  possible links between Prometheus and Frankenstein:</vt:lpstr>
      <vt:lpstr>Some themes.  On the following three slides are useful quotes.  Select two quotes for each theme. </vt:lpstr>
      <vt:lpstr>Some quotes</vt:lpstr>
      <vt:lpstr>Some more quotes:</vt:lpstr>
      <vt:lpstr>Some More Quotes</vt:lpstr>
      <vt:lpstr>In your groups:  you are each responsible for analysing one letter.  You may select any of the notes below to add into your analysis. 5 minute presentation</vt:lpstr>
      <vt:lpstr>PowerPoint Presentation</vt:lpstr>
      <vt:lpstr>PowerPoint Presentation</vt:lpstr>
      <vt:lpstr>PowerPoint Presentation</vt:lpstr>
      <vt:lpstr>The purpose of the letters:</vt:lpstr>
      <vt:lpstr>5, 5, 5 5 minutes to talk, 5 minutes to plan, 5 minutes to write.  Your question:    what does the opening of each novel reveal about the society depicted within it?</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Frankenstein</dc:title>
  <dc:creator>Juliet Harrison</dc:creator>
  <cp:lastModifiedBy>Juliet Harrison</cp:lastModifiedBy>
  <cp:revision>6</cp:revision>
  <cp:lastPrinted>2020-12-01T09:59:09Z</cp:lastPrinted>
  <dcterms:created xsi:type="dcterms:W3CDTF">2020-12-01T09:33:34Z</dcterms:created>
  <dcterms:modified xsi:type="dcterms:W3CDTF">2020-12-07T13:40:05Z</dcterms:modified>
</cp:coreProperties>
</file>