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2" r:id="rId3"/>
    <p:sldId id="263" r:id="rId4"/>
    <p:sldId id="257" r:id="rId5"/>
    <p:sldId id="258" r:id="rId6"/>
    <p:sldId id="259" r:id="rId7"/>
    <p:sldId id="260" r:id="rId8"/>
    <p:sldId id="261" r:id="rId9"/>
    <p:sldId id="265" r:id="rId10"/>
    <p:sldId id="266" r:id="rId11"/>
    <p:sldId id="273" r:id="rId12"/>
    <p:sldId id="272"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8" autoAdjust="0"/>
    <p:restoredTop sz="94660"/>
  </p:normalViewPr>
  <p:slideViewPr>
    <p:cSldViewPr snapToGrid="0">
      <p:cViewPr varScale="1">
        <p:scale>
          <a:sx n="77" d="100"/>
          <a:sy n="77" d="100"/>
        </p:scale>
        <p:origin x="2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278B2-7FE8-4954-A4C7-404A88A2E093}" type="datetimeFigureOut">
              <a:rPr lang="en-GB" smtClean="0"/>
              <a:t>24/11/2020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9AE6B-2E26-4E64-8268-1B2E58832052}" type="slidenum">
              <a:rPr lang="en-GB" smtClean="0"/>
              <a:t>‹#›</a:t>
            </a:fld>
            <a:endParaRPr lang="en-GB"/>
          </a:p>
        </p:txBody>
      </p:sp>
    </p:spTree>
    <p:extLst>
      <p:ext uri="{BB962C8B-B14F-4D97-AF65-F5344CB8AC3E}">
        <p14:creationId xmlns:p14="http://schemas.microsoft.com/office/powerpoint/2010/main" val="69828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Ideas on board, compared to this slide.  10 mins.  Half the class to find evidence that the clones</a:t>
            </a:r>
            <a:r>
              <a:rPr lang="en-GB" baseline="0" dirty="0"/>
              <a:t> are “less than human” (limited vocabulary, limited sense of causality; limited memory; limited emotional intelligence) – half to find evidence that they embody the characteristics on the board.  Run a down-the-table debate.  15 mins</a:t>
            </a:r>
            <a:endParaRPr lang="en-GB" dirty="0"/>
          </a:p>
        </p:txBody>
      </p:sp>
      <p:sp>
        <p:nvSpPr>
          <p:cNvPr id="4" name="Slide Number Placeholder 3"/>
          <p:cNvSpPr>
            <a:spLocks noGrp="1"/>
          </p:cNvSpPr>
          <p:nvPr>
            <p:ph type="sldNum" sz="quarter" idx="10"/>
          </p:nvPr>
        </p:nvSpPr>
        <p:spPr/>
        <p:txBody>
          <a:bodyPr/>
          <a:lstStyle/>
          <a:p>
            <a:fld id="{683C38D7-BF65-455E-A995-F9155D793FB3}" type="slidenum">
              <a:rPr lang="en-GB" smtClean="0"/>
              <a:t>5</a:t>
            </a:fld>
            <a:endParaRPr lang="en-GB"/>
          </a:p>
        </p:txBody>
      </p:sp>
    </p:spTree>
    <p:extLst>
      <p:ext uri="{BB962C8B-B14F-4D97-AF65-F5344CB8AC3E}">
        <p14:creationId xmlns:p14="http://schemas.microsoft.com/office/powerpoint/2010/main" val="2601483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C50041-58AD-48C3-8664-907886DADC92}" type="slidenum">
              <a:rPr lang="en-GB" smtClean="0"/>
              <a:t>16</a:t>
            </a:fld>
            <a:endParaRPr lang="en-GB"/>
          </a:p>
        </p:txBody>
      </p:sp>
    </p:spTree>
    <p:extLst>
      <p:ext uri="{BB962C8B-B14F-4D97-AF65-F5344CB8AC3E}">
        <p14:creationId xmlns:p14="http://schemas.microsoft.com/office/powerpoint/2010/main" val="299546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C50041-58AD-48C3-8664-907886DADC92}" type="slidenum">
              <a:rPr lang="en-GB" smtClean="0"/>
              <a:t>17</a:t>
            </a:fld>
            <a:endParaRPr lang="en-GB"/>
          </a:p>
        </p:txBody>
      </p:sp>
    </p:spTree>
    <p:extLst>
      <p:ext uri="{BB962C8B-B14F-4D97-AF65-F5344CB8AC3E}">
        <p14:creationId xmlns:p14="http://schemas.microsoft.com/office/powerpoint/2010/main" val="2960403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in small groups or</a:t>
            </a:r>
            <a:r>
              <a:rPr lang="en-GB" baseline="0" dirty="0"/>
              <a:t> pairs – sorting these into the two novels.  Context discussion.  15 mins</a:t>
            </a:r>
            <a:endParaRPr lang="en-GB" dirty="0"/>
          </a:p>
        </p:txBody>
      </p:sp>
      <p:sp>
        <p:nvSpPr>
          <p:cNvPr id="4" name="Slide Number Placeholder 3"/>
          <p:cNvSpPr>
            <a:spLocks noGrp="1"/>
          </p:cNvSpPr>
          <p:nvPr>
            <p:ph type="sldNum" sz="quarter" idx="10"/>
          </p:nvPr>
        </p:nvSpPr>
        <p:spPr/>
        <p:txBody>
          <a:bodyPr/>
          <a:lstStyle/>
          <a:p>
            <a:fld id="{683C38D7-BF65-455E-A995-F9155D793FB3}" type="slidenum">
              <a:rPr lang="en-GB" smtClean="0"/>
              <a:t>6</a:t>
            </a:fld>
            <a:endParaRPr lang="en-GB"/>
          </a:p>
        </p:txBody>
      </p:sp>
    </p:spTree>
    <p:extLst>
      <p:ext uri="{BB962C8B-B14F-4D97-AF65-F5344CB8AC3E}">
        <p14:creationId xmlns:p14="http://schemas.microsoft.com/office/powerpoint/2010/main" val="379318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similarities between</a:t>
            </a:r>
            <a:r>
              <a:rPr lang="en-GB" baseline="0" dirty="0"/>
              <a:t> them – what has happened prior to this?  What is the setting?  What symbols are featured?  Discuss.  Compare to slide.   20 mins</a:t>
            </a:r>
            <a:endParaRPr lang="en-GB" dirty="0"/>
          </a:p>
        </p:txBody>
      </p:sp>
      <p:sp>
        <p:nvSpPr>
          <p:cNvPr id="4" name="Slide Number Placeholder 3"/>
          <p:cNvSpPr>
            <a:spLocks noGrp="1"/>
          </p:cNvSpPr>
          <p:nvPr>
            <p:ph type="sldNum" sz="quarter" idx="10"/>
          </p:nvPr>
        </p:nvSpPr>
        <p:spPr/>
        <p:txBody>
          <a:bodyPr/>
          <a:lstStyle/>
          <a:p>
            <a:fld id="{683C38D7-BF65-455E-A995-F9155D793FB3}" type="slidenum">
              <a:rPr lang="en-GB" smtClean="0"/>
              <a:t>7</a:t>
            </a:fld>
            <a:endParaRPr lang="en-GB"/>
          </a:p>
        </p:txBody>
      </p:sp>
    </p:spTree>
    <p:extLst>
      <p:ext uri="{BB962C8B-B14F-4D97-AF65-F5344CB8AC3E}">
        <p14:creationId xmlns:p14="http://schemas.microsoft.com/office/powerpoint/2010/main" val="852318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time:  purple</a:t>
            </a:r>
            <a:r>
              <a:rPr lang="en-GB" baseline="0" dirty="0"/>
              <a:t> card exercise.  20 mins</a:t>
            </a:r>
            <a:endParaRPr lang="en-GB" dirty="0"/>
          </a:p>
        </p:txBody>
      </p:sp>
      <p:sp>
        <p:nvSpPr>
          <p:cNvPr id="4" name="Slide Number Placeholder 3"/>
          <p:cNvSpPr>
            <a:spLocks noGrp="1"/>
          </p:cNvSpPr>
          <p:nvPr>
            <p:ph type="sldNum" sz="quarter" idx="10"/>
          </p:nvPr>
        </p:nvSpPr>
        <p:spPr/>
        <p:txBody>
          <a:bodyPr/>
          <a:lstStyle/>
          <a:p>
            <a:fld id="{683C38D7-BF65-455E-A995-F9155D793FB3}" type="slidenum">
              <a:rPr lang="en-GB" smtClean="0"/>
              <a:t>8</a:t>
            </a:fld>
            <a:endParaRPr lang="en-GB"/>
          </a:p>
        </p:txBody>
      </p:sp>
    </p:spTree>
    <p:extLst>
      <p:ext uri="{BB962C8B-B14F-4D97-AF65-F5344CB8AC3E}">
        <p14:creationId xmlns:p14="http://schemas.microsoft.com/office/powerpoint/2010/main" val="190453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C50041-58AD-48C3-8664-907886DADC92}" type="slidenum">
              <a:rPr lang="en-GB" smtClean="0"/>
              <a:t>9</a:t>
            </a:fld>
            <a:endParaRPr lang="en-GB"/>
          </a:p>
        </p:txBody>
      </p:sp>
    </p:spTree>
    <p:extLst>
      <p:ext uri="{BB962C8B-B14F-4D97-AF65-F5344CB8AC3E}">
        <p14:creationId xmlns:p14="http://schemas.microsoft.com/office/powerpoint/2010/main" val="369815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student has a piece of paper on which is written one event from Frankenstein; the students should negotiate and discuss in order to revise the structure and story of this novel</a:t>
            </a:r>
          </a:p>
        </p:txBody>
      </p:sp>
      <p:sp>
        <p:nvSpPr>
          <p:cNvPr id="4" name="Slide Number Placeholder 3"/>
          <p:cNvSpPr>
            <a:spLocks noGrp="1"/>
          </p:cNvSpPr>
          <p:nvPr>
            <p:ph type="sldNum" sz="quarter" idx="10"/>
          </p:nvPr>
        </p:nvSpPr>
        <p:spPr/>
        <p:txBody>
          <a:bodyPr/>
          <a:lstStyle/>
          <a:p>
            <a:fld id="{6DC50041-58AD-48C3-8664-907886DADC92}" type="slidenum">
              <a:rPr lang="en-GB" smtClean="0"/>
              <a:t>10</a:t>
            </a:fld>
            <a:endParaRPr lang="en-GB"/>
          </a:p>
        </p:txBody>
      </p:sp>
    </p:spTree>
    <p:extLst>
      <p:ext uri="{BB962C8B-B14F-4D97-AF65-F5344CB8AC3E}">
        <p14:creationId xmlns:p14="http://schemas.microsoft.com/office/powerpoint/2010/main" val="162172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C50041-58AD-48C3-8664-907886DADC92}" type="slidenum">
              <a:rPr lang="en-GB" smtClean="0"/>
              <a:t>13</a:t>
            </a:fld>
            <a:endParaRPr lang="en-GB"/>
          </a:p>
        </p:txBody>
      </p:sp>
    </p:spTree>
    <p:extLst>
      <p:ext uri="{BB962C8B-B14F-4D97-AF65-F5344CB8AC3E}">
        <p14:creationId xmlns:p14="http://schemas.microsoft.com/office/powerpoint/2010/main" val="3135505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C50041-58AD-48C3-8664-907886DADC92}" type="slidenum">
              <a:rPr lang="en-GB" smtClean="0"/>
              <a:t>14</a:t>
            </a:fld>
            <a:endParaRPr lang="en-GB"/>
          </a:p>
        </p:txBody>
      </p:sp>
    </p:spTree>
    <p:extLst>
      <p:ext uri="{BB962C8B-B14F-4D97-AF65-F5344CB8AC3E}">
        <p14:creationId xmlns:p14="http://schemas.microsoft.com/office/powerpoint/2010/main" val="2847754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C50041-58AD-48C3-8664-907886DADC92}" type="slidenum">
              <a:rPr lang="en-GB" smtClean="0"/>
              <a:t>15</a:t>
            </a:fld>
            <a:endParaRPr lang="en-GB"/>
          </a:p>
        </p:txBody>
      </p:sp>
    </p:spTree>
    <p:extLst>
      <p:ext uri="{BB962C8B-B14F-4D97-AF65-F5344CB8AC3E}">
        <p14:creationId xmlns:p14="http://schemas.microsoft.com/office/powerpoint/2010/main" val="222722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C9A7A1B-F7DA-47DD-9F2E-FB056C023B06}"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54A7D-E11B-4A3B-A217-312BA92F5275}" type="slidenum">
              <a:rPr lang="en-GB" smtClean="0"/>
              <a:t>‹#›</a:t>
            </a:fld>
            <a:endParaRPr lang="en-GB"/>
          </a:p>
        </p:txBody>
      </p:sp>
    </p:spTree>
    <p:extLst>
      <p:ext uri="{BB962C8B-B14F-4D97-AF65-F5344CB8AC3E}">
        <p14:creationId xmlns:p14="http://schemas.microsoft.com/office/powerpoint/2010/main" val="1200958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9A7A1B-F7DA-47DD-9F2E-FB056C023B06}"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54A7D-E11B-4A3B-A217-312BA92F5275}" type="slidenum">
              <a:rPr lang="en-GB" smtClean="0"/>
              <a:t>‹#›</a:t>
            </a:fld>
            <a:endParaRPr lang="en-GB"/>
          </a:p>
        </p:txBody>
      </p:sp>
    </p:spTree>
    <p:extLst>
      <p:ext uri="{BB962C8B-B14F-4D97-AF65-F5344CB8AC3E}">
        <p14:creationId xmlns:p14="http://schemas.microsoft.com/office/powerpoint/2010/main" val="10800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9A7A1B-F7DA-47DD-9F2E-FB056C023B06}"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54A7D-E11B-4A3B-A217-312BA92F5275}" type="slidenum">
              <a:rPr lang="en-GB" smtClean="0"/>
              <a:t>‹#›</a:t>
            </a:fld>
            <a:endParaRPr lang="en-GB"/>
          </a:p>
        </p:txBody>
      </p:sp>
    </p:spTree>
    <p:extLst>
      <p:ext uri="{BB962C8B-B14F-4D97-AF65-F5344CB8AC3E}">
        <p14:creationId xmlns:p14="http://schemas.microsoft.com/office/powerpoint/2010/main" val="270812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9A7A1B-F7DA-47DD-9F2E-FB056C023B06}"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54A7D-E11B-4A3B-A217-312BA92F5275}" type="slidenum">
              <a:rPr lang="en-GB" smtClean="0"/>
              <a:t>‹#›</a:t>
            </a:fld>
            <a:endParaRPr lang="en-GB"/>
          </a:p>
        </p:txBody>
      </p:sp>
    </p:spTree>
    <p:extLst>
      <p:ext uri="{BB962C8B-B14F-4D97-AF65-F5344CB8AC3E}">
        <p14:creationId xmlns:p14="http://schemas.microsoft.com/office/powerpoint/2010/main" val="385110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9A7A1B-F7DA-47DD-9F2E-FB056C023B06}"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54A7D-E11B-4A3B-A217-312BA92F5275}" type="slidenum">
              <a:rPr lang="en-GB" smtClean="0"/>
              <a:t>‹#›</a:t>
            </a:fld>
            <a:endParaRPr lang="en-GB"/>
          </a:p>
        </p:txBody>
      </p:sp>
    </p:spTree>
    <p:extLst>
      <p:ext uri="{BB962C8B-B14F-4D97-AF65-F5344CB8AC3E}">
        <p14:creationId xmlns:p14="http://schemas.microsoft.com/office/powerpoint/2010/main" val="58757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C9A7A1B-F7DA-47DD-9F2E-FB056C023B06}"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54A7D-E11B-4A3B-A217-312BA92F5275}" type="slidenum">
              <a:rPr lang="en-GB" smtClean="0"/>
              <a:t>‹#›</a:t>
            </a:fld>
            <a:endParaRPr lang="en-GB"/>
          </a:p>
        </p:txBody>
      </p:sp>
    </p:spTree>
    <p:extLst>
      <p:ext uri="{BB962C8B-B14F-4D97-AF65-F5344CB8AC3E}">
        <p14:creationId xmlns:p14="http://schemas.microsoft.com/office/powerpoint/2010/main" val="243970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C9A7A1B-F7DA-47DD-9F2E-FB056C023B06}" type="datetimeFigureOut">
              <a:rPr lang="en-GB" smtClean="0"/>
              <a:t>24/11/2020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954A7D-E11B-4A3B-A217-312BA92F5275}" type="slidenum">
              <a:rPr lang="en-GB" smtClean="0"/>
              <a:t>‹#›</a:t>
            </a:fld>
            <a:endParaRPr lang="en-GB"/>
          </a:p>
        </p:txBody>
      </p:sp>
    </p:spTree>
    <p:extLst>
      <p:ext uri="{BB962C8B-B14F-4D97-AF65-F5344CB8AC3E}">
        <p14:creationId xmlns:p14="http://schemas.microsoft.com/office/powerpoint/2010/main" val="213197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C9A7A1B-F7DA-47DD-9F2E-FB056C023B06}" type="datetimeFigureOut">
              <a:rPr lang="en-GB" smtClean="0"/>
              <a:t>24/11/2020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954A7D-E11B-4A3B-A217-312BA92F5275}" type="slidenum">
              <a:rPr lang="en-GB" smtClean="0"/>
              <a:t>‹#›</a:t>
            </a:fld>
            <a:endParaRPr lang="en-GB"/>
          </a:p>
        </p:txBody>
      </p:sp>
    </p:spTree>
    <p:extLst>
      <p:ext uri="{BB962C8B-B14F-4D97-AF65-F5344CB8AC3E}">
        <p14:creationId xmlns:p14="http://schemas.microsoft.com/office/powerpoint/2010/main" val="105573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A7A1B-F7DA-47DD-9F2E-FB056C023B06}" type="datetimeFigureOut">
              <a:rPr lang="en-GB" smtClean="0"/>
              <a:t>24/11/2020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954A7D-E11B-4A3B-A217-312BA92F5275}" type="slidenum">
              <a:rPr lang="en-GB" smtClean="0"/>
              <a:t>‹#›</a:t>
            </a:fld>
            <a:endParaRPr lang="en-GB"/>
          </a:p>
        </p:txBody>
      </p:sp>
    </p:spTree>
    <p:extLst>
      <p:ext uri="{BB962C8B-B14F-4D97-AF65-F5344CB8AC3E}">
        <p14:creationId xmlns:p14="http://schemas.microsoft.com/office/powerpoint/2010/main" val="180044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9A7A1B-F7DA-47DD-9F2E-FB056C023B06}"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54A7D-E11B-4A3B-A217-312BA92F5275}" type="slidenum">
              <a:rPr lang="en-GB" smtClean="0"/>
              <a:t>‹#›</a:t>
            </a:fld>
            <a:endParaRPr lang="en-GB"/>
          </a:p>
        </p:txBody>
      </p:sp>
    </p:spTree>
    <p:extLst>
      <p:ext uri="{BB962C8B-B14F-4D97-AF65-F5344CB8AC3E}">
        <p14:creationId xmlns:p14="http://schemas.microsoft.com/office/powerpoint/2010/main" val="34917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9A7A1B-F7DA-47DD-9F2E-FB056C023B06}"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54A7D-E11B-4A3B-A217-312BA92F5275}" type="slidenum">
              <a:rPr lang="en-GB" smtClean="0"/>
              <a:t>‹#›</a:t>
            </a:fld>
            <a:endParaRPr lang="en-GB"/>
          </a:p>
        </p:txBody>
      </p:sp>
    </p:spTree>
    <p:extLst>
      <p:ext uri="{BB962C8B-B14F-4D97-AF65-F5344CB8AC3E}">
        <p14:creationId xmlns:p14="http://schemas.microsoft.com/office/powerpoint/2010/main" val="331977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A7A1B-F7DA-47DD-9F2E-FB056C023B06}" type="datetimeFigureOut">
              <a:rPr lang="en-GB" smtClean="0"/>
              <a:t>24/11/2020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54A7D-E11B-4A3B-A217-312BA92F5275}" type="slidenum">
              <a:rPr lang="en-GB" smtClean="0"/>
              <a:t>‹#›</a:t>
            </a:fld>
            <a:endParaRPr lang="en-GB"/>
          </a:p>
        </p:txBody>
      </p:sp>
    </p:spTree>
    <p:extLst>
      <p:ext uri="{BB962C8B-B14F-4D97-AF65-F5344CB8AC3E}">
        <p14:creationId xmlns:p14="http://schemas.microsoft.com/office/powerpoint/2010/main" val="1490055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Ending </a:t>
            </a:r>
            <a:r>
              <a:rPr lang="en-GB" i="1" dirty="0" smtClean="0"/>
              <a:t>Never Let Me Go </a:t>
            </a:r>
            <a:r>
              <a:rPr lang="en-GB" dirty="0" smtClean="0"/>
              <a:t>and Starting </a:t>
            </a:r>
            <a:r>
              <a:rPr lang="en-GB" i="1" dirty="0" smtClean="0"/>
              <a:t>Frankenstein</a:t>
            </a:r>
            <a:endParaRPr lang="en-GB" i="1" dirty="0"/>
          </a:p>
        </p:txBody>
      </p:sp>
      <p:sp>
        <p:nvSpPr>
          <p:cNvPr id="3" name="Subtitle 2"/>
          <p:cNvSpPr>
            <a:spLocks noGrp="1"/>
          </p:cNvSpPr>
          <p:nvPr>
            <p:ph type="subTitle" idx="1"/>
          </p:nvPr>
        </p:nvSpPr>
        <p:spPr/>
        <p:txBody>
          <a:bodyPr/>
          <a:lstStyle/>
          <a:p>
            <a:r>
              <a:rPr lang="en-GB" dirty="0" smtClean="0"/>
              <a:t>Week 1/0</a:t>
            </a:r>
            <a:endParaRPr lang="en-GB" dirty="0"/>
          </a:p>
        </p:txBody>
      </p:sp>
    </p:spTree>
    <p:extLst>
      <p:ext uri="{BB962C8B-B14F-4D97-AF65-F5344CB8AC3E}">
        <p14:creationId xmlns:p14="http://schemas.microsoft.com/office/powerpoint/2010/main" val="2730037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25F7D-20E0-4AF7-9403-44891EDCDAE0}"/>
              </a:ext>
            </a:extLst>
          </p:cNvPr>
          <p:cNvSpPr>
            <a:spLocks noGrp="1"/>
          </p:cNvSpPr>
          <p:nvPr>
            <p:ph type="title"/>
          </p:nvPr>
        </p:nvSpPr>
        <p:spPr/>
        <p:txBody>
          <a:bodyPr/>
          <a:lstStyle/>
          <a:p>
            <a:r>
              <a:rPr lang="en-GB" dirty="0"/>
              <a:t>Ordering the story</a:t>
            </a:r>
          </a:p>
        </p:txBody>
      </p:sp>
      <p:sp>
        <p:nvSpPr>
          <p:cNvPr id="3" name="Content Placeholder 2">
            <a:extLst>
              <a:ext uri="{FF2B5EF4-FFF2-40B4-BE49-F238E27FC236}">
                <a16:creationId xmlns:a16="http://schemas.microsoft.com/office/drawing/2014/main" id="{A83978A6-302B-46D9-8229-66BFE41888AD}"/>
              </a:ext>
            </a:extLst>
          </p:cNvPr>
          <p:cNvSpPr>
            <a:spLocks noGrp="1"/>
          </p:cNvSpPr>
          <p:nvPr>
            <p:ph idx="1"/>
          </p:nvPr>
        </p:nvSpPr>
        <p:spPr/>
        <p:txBody>
          <a:bodyPr/>
          <a:lstStyle/>
          <a:p>
            <a:pPr marL="0" indent="0">
              <a:buNone/>
            </a:pPr>
            <a:r>
              <a:rPr lang="en-GB" dirty="0" smtClean="0"/>
              <a:t>On the following slides are the main </a:t>
            </a:r>
            <a:r>
              <a:rPr lang="en-GB" dirty="0"/>
              <a:t>events from </a:t>
            </a:r>
            <a:r>
              <a:rPr lang="en-GB" i="1" dirty="0" smtClean="0"/>
              <a:t>Frankenstein.</a:t>
            </a:r>
            <a:endParaRPr lang="en-GB" dirty="0"/>
          </a:p>
          <a:p>
            <a:endParaRPr lang="en-GB" dirty="0"/>
          </a:p>
          <a:p>
            <a:pPr marL="0" indent="0">
              <a:buNone/>
            </a:pPr>
            <a:r>
              <a:rPr lang="en-GB" dirty="0" smtClean="0"/>
              <a:t>Your task is to work </a:t>
            </a:r>
          </a:p>
          <a:p>
            <a:pPr marL="0" indent="0">
              <a:buNone/>
            </a:pPr>
            <a:r>
              <a:rPr lang="en-GB" dirty="0" smtClean="0"/>
              <a:t>Out what has been</a:t>
            </a:r>
          </a:p>
          <a:p>
            <a:pPr marL="0" indent="0">
              <a:buNone/>
            </a:pPr>
            <a:r>
              <a:rPr lang="en-GB" dirty="0" smtClean="0"/>
              <a:t>Moved out of order</a:t>
            </a:r>
            <a:endParaRPr lang="en-GB" dirty="0"/>
          </a:p>
        </p:txBody>
      </p:sp>
      <p:pic>
        <p:nvPicPr>
          <p:cNvPr id="4" name="Picture 3">
            <a:extLst>
              <a:ext uri="{FF2B5EF4-FFF2-40B4-BE49-F238E27FC236}">
                <a16:creationId xmlns:a16="http://schemas.microsoft.com/office/drawing/2014/main" id="{A52FC128-38C2-4C24-983B-3B2E4AAFFBDA}"/>
              </a:ext>
            </a:extLst>
          </p:cNvPr>
          <p:cNvPicPr>
            <a:picLocks noChangeAspect="1"/>
          </p:cNvPicPr>
          <p:nvPr/>
        </p:nvPicPr>
        <p:blipFill>
          <a:blip r:embed="rId3"/>
          <a:stretch>
            <a:fillRect/>
          </a:stretch>
        </p:blipFill>
        <p:spPr>
          <a:xfrm>
            <a:off x="3977195" y="2288270"/>
            <a:ext cx="6833679" cy="3679142"/>
          </a:xfrm>
          <a:prstGeom prst="rect">
            <a:avLst/>
          </a:prstGeom>
        </p:spPr>
      </p:pic>
    </p:spTree>
    <p:extLst>
      <p:ext uri="{BB962C8B-B14F-4D97-AF65-F5344CB8AC3E}">
        <p14:creationId xmlns:p14="http://schemas.microsoft.com/office/powerpoint/2010/main" val="693717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2009"/>
          </a:xfrm>
        </p:spPr>
        <p:txBody>
          <a:bodyPr>
            <a:normAutofit/>
          </a:bodyPr>
          <a:lstStyle/>
          <a:p>
            <a:r>
              <a:rPr lang="en-GB" sz="3200" dirty="0" smtClean="0"/>
              <a:t>There are </a:t>
            </a:r>
            <a:r>
              <a:rPr lang="en-GB" sz="3200" b="1" dirty="0" smtClean="0">
                <a:solidFill>
                  <a:srgbClr val="FF0000"/>
                </a:solidFill>
              </a:rPr>
              <a:t>three</a:t>
            </a:r>
            <a:r>
              <a:rPr lang="en-GB" sz="3200" dirty="0" smtClean="0"/>
              <a:t> events out of place… what are they?</a:t>
            </a:r>
            <a:endParaRPr lang="en-GB" sz="3200" dirty="0"/>
          </a:p>
        </p:txBody>
      </p:sp>
      <p:sp>
        <p:nvSpPr>
          <p:cNvPr id="4" name="Content Placeholder 2"/>
          <p:cNvSpPr>
            <a:spLocks noGrp="1"/>
          </p:cNvSpPr>
          <p:nvPr>
            <p:ph idx="1"/>
          </p:nvPr>
        </p:nvSpPr>
        <p:spPr>
          <a:xfrm>
            <a:off x="225468" y="839244"/>
            <a:ext cx="11849622" cy="5849655"/>
          </a:xfrm>
        </p:spPr>
        <p:txBody>
          <a:bodyPr numCol="3">
            <a:normAutofit fontScale="55000" lnSpcReduction="20000"/>
          </a:bodyPr>
          <a:lstStyle/>
          <a:p>
            <a:r>
              <a:rPr lang="en-GB" sz="2900" b="1" dirty="0" smtClean="0"/>
              <a:t>Walton </a:t>
            </a:r>
            <a:r>
              <a:rPr lang="en-GB" sz="2900" b="1" dirty="0"/>
              <a:t>writes to his sister, describing his early life.</a:t>
            </a:r>
            <a:endParaRPr lang="en-GB" sz="2900" dirty="0"/>
          </a:p>
          <a:p>
            <a:r>
              <a:rPr lang="en-GB" sz="2900" b="1" dirty="0" smtClean="0"/>
              <a:t>Walton </a:t>
            </a:r>
            <a:r>
              <a:rPr lang="en-GB" sz="2900" b="1" dirty="0"/>
              <a:t>writes of his progress to Archangel, describing the crew.</a:t>
            </a:r>
            <a:endParaRPr lang="en-GB" sz="2900" dirty="0"/>
          </a:p>
          <a:p>
            <a:r>
              <a:rPr lang="en-GB" sz="2900" b="1" dirty="0" smtClean="0"/>
              <a:t>Walton </a:t>
            </a:r>
            <a:r>
              <a:rPr lang="en-GB" sz="2900" b="1" dirty="0"/>
              <a:t>expresses confidence in his quest; he cannot bear to think of failure</a:t>
            </a:r>
            <a:endParaRPr lang="en-GB" sz="2900" dirty="0"/>
          </a:p>
          <a:p>
            <a:r>
              <a:rPr lang="en-GB" sz="2900" b="1" dirty="0" smtClean="0"/>
              <a:t>Walton </a:t>
            </a:r>
            <a:r>
              <a:rPr lang="en-GB" sz="2900" b="1" dirty="0"/>
              <a:t>catches a glimpse of the monster.  The crew take Victor on board, and Walton believes he has a found a friend in whom he can confide.</a:t>
            </a:r>
            <a:endParaRPr lang="en-GB" sz="2900" dirty="0"/>
          </a:p>
          <a:p>
            <a:r>
              <a:rPr lang="en-GB" sz="2900" b="1" dirty="0" smtClean="0"/>
              <a:t>Victor </a:t>
            </a:r>
            <a:r>
              <a:rPr lang="en-GB" sz="2900" b="1" dirty="0"/>
              <a:t>gives an account of his parents and early upbringing, introducing Elizabeth</a:t>
            </a:r>
            <a:endParaRPr lang="en-GB" sz="2900" dirty="0"/>
          </a:p>
          <a:p>
            <a:r>
              <a:rPr lang="en-GB" sz="2900" b="1" dirty="0" smtClean="0"/>
              <a:t>Victor </a:t>
            </a:r>
            <a:r>
              <a:rPr lang="en-GB" sz="2900" b="1" dirty="0"/>
              <a:t>describes his early interest in science.  </a:t>
            </a:r>
            <a:r>
              <a:rPr lang="en-GB" sz="2900" b="1" dirty="0" err="1"/>
              <a:t>Clerval</a:t>
            </a:r>
            <a:r>
              <a:rPr lang="en-GB" sz="2900" b="1" dirty="0"/>
              <a:t> is introduced.</a:t>
            </a:r>
            <a:endParaRPr lang="en-GB" sz="2900" dirty="0"/>
          </a:p>
          <a:p>
            <a:r>
              <a:rPr lang="en-GB" sz="2900" b="1" dirty="0" smtClean="0"/>
              <a:t>Victor </a:t>
            </a:r>
            <a:r>
              <a:rPr lang="en-GB" sz="2900" b="1" dirty="0"/>
              <a:t>discovers the secret of life and relates how he has constructed the creature.</a:t>
            </a:r>
            <a:endParaRPr lang="en-GB" sz="2900" dirty="0"/>
          </a:p>
          <a:p>
            <a:r>
              <a:rPr lang="en-GB" sz="2900" b="1" dirty="0" smtClean="0"/>
              <a:t>The </a:t>
            </a:r>
            <a:r>
              <a:rPr lang="en-GB" sz="2900" b="1" dirty="0"/>
              <a:t>creature comes to life and Victor breaks down and then recovers.</a:t>
            </a:r>
            <a:endParaRPr lang="en-GB" sz="2900" dirty="0"/>
          </a:p>
          <a:p>
            <a:r>
              <a:rPr lang="en-GB" sz="2900" b="1" dirty="0" smtClean="0"/>
              <a:t>A </a:t>
            </a:r>
            <a:r>
              <a:rPr lang="en-GB" sz="2900" b="1" dirty="0"/>
              <a:t>letter from Elizabeth about Justine Moritz arrives.  Victor gets better.</a:t>
            </a:r>
            <a:endParaRPr lang="en-GB" sz="2900" dirty="0"/>
          </a:p>
          <a:p>
            <a:r>
              <a:rPr lang="en-GB" sz="2900" b="1" dirty="0" smtClean="0"/>
              <a:t>Victor leaves for the Orkneys and begins to create the female mate for the creature.</a:t>
            </a:r>
            <a:endParaRPr lang="en-GB" sz="2900" dirty="0" smtClean="0"/>
          </a:p>
          <a:p>
            <a:r>
              <a:rPr lang="en-GB" sz="2900" b="1" dirty="0" smtClean="0"/>
              <a:t>William </a:t>
            </a:r>
            <a:r>
              <a:rPr lang="en-GB" sz="2900" b="1" dirty="0"/>
              <a:t>(Victor’s brother) is murdered, and Victor sees the creature on his journey home.</a:t>
            </a:r>
            <a:endParaRPr lang="en-GB" sz="2900" dirty="0"/>
          </a:p>
          <a:p>
            <a:r>
              <a:rPr lang="en-GB" sz="2900" b="1" dirty="0" smtClean="0"/>
              <a:t>Justine </a:t>
            </a:r>
            <a:r>
              <a:rPr lang="en-GB" sz="2900" b="1" dirty="0"/>
              <a:t>is tried for the murder of William; she is found guilty and is executed.</a:t>
            </a:r>
            <a:endParaRPr lang="en-GB" sz="2900" dirty="0"/>
          </a:p>
          <a:p>
            <a:r>
              <a:rPr lang="en-GB" sz="2900" b="1" dirty="0" smtClean="0"/>
              <a:t>Victor </a:t>
            </a:r>
            <a:r>
              <a:rPr lang="en-GB" sz="2900" b="1" dirty="0"/>
              <a:t>isolates himself from his family, and he is full of remorse and guilt</a:t>
            </a:r>
            <a:endParaRPr lang="en-GB" sz="2900" dirty="0"/>
          </a:p>
          <a:p>
            <a:r>
              <a:rPr lang="en-GB" sz="2900" b="1" dirty="0" smtClean="0"/>
              <a:t>Victor </a:t>
            </a:r>
            <a:r>
              <a:rPr lang="en-GB" sz="2900" b="1" dirty="0"/>
              <a:t>is now in the Alps, when the creature appears and they argue.</a:t>
            </a:r>
            <a:endParaRPr lang="en-GB" sz="2900" dirty="0"/>
          </a:p>
          <a:p>
            <a:r>
              <a:rPr lang="en-GB" sz="2900" b="1" dirty="0" smtClean="0"/>
              <a:t>The </a:t>
            </a:r>
            <a:r>
              <a:rPr lang="en-GB" sz="2900" b="1" dirty="0"/>
              <a:t>creature describes his early life, introducing the De </a:t>
            </a:r>
            <a:r>
              <a:rPr lang="en-GB" sz="2900" b="1" dirty="0" err="1"/>
              <a:t>Laceys</a:t>
            </a:r>
            <a:r>
              <a:rPr lang="en-GB" sz="2900" b="1" dirty="0"/>
              <a:t>.</a:t>
            </a:r>
            <a:endParaRPr lang="en-GB" sz="2900" dirty="0"/>
          </a:p>
          <a:p>
            <a:r>
              <a:rPr lang="en-GB" sz="2900" b="1" dirty="0" smtClean="0"/>
              <a:t>Elizabeth is murdered by the creature on her wedding night, and Victor swears to take revenge</a:t>
            </a:r>
            <a:endParaRPr lang="en-GB" sz="2900" dirty="0" smtClean="0"/>
          </a:p>
          <a:p>
            <a:r>
              <a:rPr lang="en-GB" sz="2900" b="1" dirty="0" smtClean="0"/>
              <a:t>The </a:t>
            </a:r>
            <a:r>
              <a:rPr lang="en-GB" sz="2900" b="1" dirty="0"/>
              <a:t>creature learns language from the De </a:t>
            </a:r>
            <a:r>
              <a:rPr lang="en-GB" sz="2900" b="1" dirty="0" err="1"/>
              <a:t>Laceys</a:t>
            </a:r>
            <a:r>
              <a:rPr lang="en-GB" sz="2900" b="1" dirty="0"/>
              <a:t> and his shocked to see his own reflection in a pool.</a:t>
            </a:r>
            <a:endParaRPr lang="en-GB" sz="2900" dirty="0"/>
          </a:p>
          <a:p>
            <a:r>
              <a:rPr lang="en-GB" sz="2900" b="1" dirty="0" err="1" smtClean="0"/>
              <a:t>Safie</a:t>
            </a:r>
            <a:r>
              <a:rPr lang="en-GB" sz="2900" b="1" dirty="0" smtClean="0"/>
              <a:t> </a:t>
            </a:r>
            <a:r>
              <a:rPr lang="en-GB" sz="2900" b="1" dirty="0"/>
              <a:t>(an Arabian woman with whom Felix De </a:t>
            </a:r>
            <a:r>
              <a:rPr lang="en-GB" sz="2900" b="1" dirty="0" err="1"/>
              <a:t>Lacey</a:t>
            </a:r>
            <a:r>
              <a:rPr lang="en-GB" sz="2900" b="1" dirty="0"/>
              <a:t> has been in love) arrives.  The creature learns more about society and human nature.</a:t>
            </a:r>
            <a:endParaRPr lang="en-GB" sz="2900" dirty="0"/>
          </a:p>
          <a:p>
            <a:r>
              <a:rPr lang="en-GB" sz="2900" b="1" dirty="0" smtClean="0"/>
              <a:t>The </a:t>
            </a:r>
            <a:r>
              <a:rPr lang="en-GB" sz="2900" b="1" dirty="0"/>
              <a:t>creature describes the history of the De </a:t>
            </a:r>
            <a:r>
              <a:rPr lang="en-GB" sz="2900" b="1" dirty="0" err="1"/>
              <a:t>Lacey</a:t>
            </a:r>
            <a:r>
              <a:rPr lang="en-GB" sz="2900" b="1" dirty="0"/>
              <a:t> family, and the story of </a:t>
            </a:r>
            <a:r>
              <a:rPr lang="en-GB" sz="2900" b="1" dirty="0" err="1"/>
              <a:t>Safie</a:t>
            </a:r>
            <a:r>
              <a:rPr lang="en-GB" sz="2900" b="1" dirty="0"/>
              <a:t> and her father.</a:t>
            </a:r>
            <a:endParaRPr lang="en-GB" sz="2900" dirty="0"/>
          </a:p>
          <a:p>
            <a:r>
              <a:rPr lang="en-GB" sz="2900" b="1" dirty="0" smtClean="0"/>
              <a:t>The </a:t>
            </a:r>
            <a:r>
              <a:rPr lang="en-GB" sz="2900" b="1" dirty="0"/>
              <a:t>creature discovers three books and learns more about the identity of his creator.  He approaches the De </a:t>
            </a:r>
            <a:r>
              <a:rPr lang="en-GB" sz="2900" b="1" dirty="0" err="1"/>
              <a:t>Laceys</a:t>
            </a:r>
            <a:r>
              <a:rPr lang="en-GB" sz="2900" b="1" dirty="0"/>
              <a:t> and is rejected by them</a:t>
            </a:r>
            <a:r>
              <a:rPr lang="en-GB" sz="2900" b="1" dirty="0" smtClean="0"/>
              <a:t>.</a:t>
            </a:r>
            <a:r>
              <a:rPr lang="en-GB" sz="2900" b="1" dirty="0" smtClean="0"/>
              <a:t> </a:t>
            </a:r>
          </a:p>
          <a:p>
            <a:r>
              <a:rPr lang="en-GB" sz="2900" b="1" dirty="0" smtClean="0"/>
              <a:t>Caroline (his mother) dies and Victor goes to university</a:t>
            </a:r>
            <a:endParaRPr lang="en-GB" sz="2900" dirty="0"/>
          </a:p>
          <a:p>
            <a:r>
              <a:rPr lang="en-GB" sz="2900" b="1" dirty="0" smtClean="0"/>
              <a:t>It </a:t>
            </a:r>
            <a:r>
              <a:rPr lang="en-GB" sz="2900" b="1" dirty="0"/>
              <a:t>is clear that the creature was responsible for William’s murder.  The creature demands that Frankenstein makes a mate for him.</a:t>
            </a:r>
            <a:endParaRPr lang="en-GB" sz="2900" dirty="0"/>
          </a:p>
          <a:p>
            <a:r>
              <a:rPr lang="en-GB" sz="2900" b="1" dirty="0" smtClean="0"/>
              <a:t>Victor </a:t>
            </a:r>
            <a:r>
              <a:rPr lang="en-GB" sz="2900" b="1" dirty="0"/>
              <a:t>agrees to make a female and returns to Geneva</a:t>
            </a:r>
            <a:endParaRPr lang="en-GB" sz="2900" dirty="0"/>
          </a:p>
          <a:p>
            <a:r>
              <a:rPr lang="en-GB" sz="2900" b="1" dirty="0" smtClean="0"/>
              <a:t>Victor’s </a:t>
            </a:r>
            <a:r>
              <a:rPr lang="en-GB" sz="2900" b="1" dirty="0"/>
              <a:t>father suggests that Victor should marry Elizabeth, and Victor leaves for Britain with </a:t>
            </a:r>
            <a:r>
              <a:rPr lang="en-GB" sz="2900" b="1" dirty="0" err="1"/>
              <a:t>Clerval</a:t>
            </a:r>
            <a:r>
              <a:rPr lang="en-GB" sz="2900" b="1" dirty="0"/>
              <a:t>.</a:t>
            </a:r>
            <a:endParaRPr lang="en-GB" sz="2900" dirty="0"/>
          </a:p>
          <a:p>
            <a:r>
              <a:rPr lang="en-GB" sz="2900" b="1" dirty="0" smtClean="0"/>
              <a:t>Victor </a:t>
            </a:r>
            <a:r>
              <a:rPr lang="en-GB" sz="2900" b="1" dirty="0"/>
              <a:t>has second thoughts, the monster appears and Victor rips the female creature apart.  The creature threatens Victor, saying that he will be with him on his wedding night.  Victor sets off in a boat, is washed ashore in Ireland and arrested for murder.</a:t>
            </a:r>
            <a:endParaRPr lang="en-GB" sz="2900" dirty="0"/>
          </a:p>
          <a:p>
            <a:r>
              <a:rPr lang="en-GB" sz="2900" b="1" dirty="0" smtClean="0"/>
              <a:t>Victor </a:t>
            </a:r>
            <a:r>
              <a:rPr lang="en-GB" sz="2900" b="1" dirty="0"/>
              <a:t>is imprisoned for the murder of </a:t>
            </a:r>
            <a:r>
              <a:rPr lang="en-GB" sz="2900" b="1" dirty="0" err="1"/>
              <a:t>Clerval</a:t>
            </a:r>
            <a:r>
              <a:rPr lang="en-GB" sz="2900" b="1" dirty="0"/>
              <a:t>.  Victor’s father arrives and he is released.</a:t>
            </a:r>
            <a:endParaRPr lang="en-GB" sz="2900" dirty="0"/>
          </a:p>
          <a:p>
            <a:r>
              <a:rPr lang="en-GB" sz="2900" b="1" dirty="0" smtClean="0"/>
              <a:t>Victor </a:t>
            </a:r>
            <a:r>
              <a:rPr lang="en-GB" sz="2900" b="1" dirty="0"/>
              <a:t>returns to Geneva to marry Elizabeth, and they travel to Lake Como.</a:t>
            </a:r>
            <a:endParaRPr lang="en-GB" sz="2900" dirty="0"/>
          </a:p>
          <a:p>
            <a:r>
              <a:rPr lang="en-GB" sz="2900" b="1" dirty="0" smtClean="0"/>
              <a:t>Walton </a:t>
            </a:r>
            <a:r>
              <a:rPr lang="en-GB" sz="2900" b="1" dirty="0"/>
              <a:t>continues the story, describing how Victor pursues the creature, how the sailors want to return home; how Victor dies and the creature mourns his death.  Walton talks with the creature, and the creature disappears across the ice in search of death.</a:t>
            </a:r>
            <a:endParaRPr lang="en-GB" sz="2900" dirty="0"/>
          </a:p>
          <a:p>
            <a:endParaRPr lang="en-GB" dirty="0"/>
          </a:p>
        </p:txBody>
      </p:sp>
    </p:spTree>
    <p:extLst>
      <p:ext uri="{BB962C8B-B14F-4D97-AF65-F5344CB8AC3E}">
        <p14:creationId xmlns:p14="http://schemas.microsoft.com/office/powerpoint/2010/main" val="3175635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surprises?</a:t>
            </a:r>
            <a:endParaRPr lang="en-GB" dirty="0"/>
          </a:p>
        </p:txBody>
      </p:sp>
      <p:sp>
        <p:nvSpPr>
          <p:cNvPr id="3" name="Content Placeholder 2"/>
          <p:cNvSpPr>
            <a:spLocks noGrp="1"/>
          </p:cNvSpPr>
          <p:nvPr>
            <p:ph idx="1"/>
          </p:nvPr>
        </p:nvSpPr>
        <p:spPr>
          <a:xfrm>
            <a:off x="150313" y="1825625"/>
            <a:ext cx="11473840" cy="4863274"/>
          </a:xfrm>
        </p:spPr>
        <p:txBody>
          <a:bodyPr numCol="3">
            <a:normAutofit fontScale="47500" lnSpcReduction="20000"/>
          </a:bodyPr>
          <a:lstStyle/>
          <a:p>
            <a:r>
              <a:rPr lang="en-GB" b="1" dirty="0"/>
              <a:t>Letter 1:  Walton writes to his sister, describing his early life.</a:t>
            </a:r>
            <a:endParaRPr lang="en-GB" dirty="0"/>
          </a:p>
          <a:p>
            <a:r>
              <a:rPr lang="en-GB" b="1" dirty="0"/>
              <a:t>Letter 2:  Walton writes of his progress to Archangel, describing the crew.</a:t>
            </a:r>
            <a:endParaRPr lang="en-GB" dirty="0"/>
          </a:p>
          <a:p>
            <a:r>
              <a:rPr lang="en-GB" b="1" dirty="0"/>
              <a:t>Letter 3:  Walton expresses confidence in his quest; he cannot bear to think of failure</a:t>
            </a:r>
            <a:endParaRPr lang="en-GB" dirty="0"/>
          </a:p>
          <a:p>
            <a:r>
              <a:rPr lang="en-GB" b="1" dirty="0"/>
              <a:t>Letter 4:  Walton catches a glimpse of the monster.  The crew take Victor on board, and Walton believes he has a found a friend in whom he can confide.</a:t>
            </a:r>
            <a:endParaRPr lang="en-GB" dirty="0"/>
          </a:p>
          <a:p>
            <a:r>
              <a:rPr lang="en-GB" b="1" dirty="0"/>
              <a:t>Chapter 1:  Victor gives an account of his parents and early upbringing, introducing Elizabeth</a:t>
            </a:r>
            <a:endParaRPr lang="en-GB" dirty="0"/>
          </a:p>
          <a:p>
            <a:r>
              <a:rPr lang="en-GB" b="1" dirty="0"/>
              <a:t>Chapter 2:  Victor describes his early interest in science.  </a:t>
            </a:r>
            <a:r>
              <a:rPr lang="en-GB" b="1" dirty="0" err="1"/>
              <a:t>Clerval</a:t>
            </a:r>
            <a:r>
              <a:rPr lang="en-GB" b="1" dirty="0"/>
              <a:t> is introduced.</a:t>
            </a:r>
            <a:endParaRPr lang="en-GB" dirty="0"/>
          </a:p>
          <a:p>
            <a:r>
              <a:rPr lang="en-GB" b="1" dirty="0">
                <a:solidFill>
                  <a:srgbClr val="FF0000"/>
                </a:solidFill>
              </a:rPr>
              <a:t>Chapter 3:  Caroline (his mother) dies and Victor goes to university</a:t>
            </a:r>
            <a:endParaRPr lang="en-GB" dirty="0">
              <a:solidFill>
                <a:srgbClr val="FF0000"/>
              </a:solidFill>
            </a:endParaRPr>
          </a:p>
          <a:p>
            <a:r>
              <a:rPr lang="en-GB" b="1" dirty="0"/>
              <a:t>Chapter 4:  Victor discovers the secret of life and relates how he has constructed the creature.</a:t>
            </a:r>
            <a:endParaRPr lang="en-GB" dirty="0"/>
          </a:p>
          <a:p>
            <a:r>
              <a:rPr lang="en-GB" b="1" dirty="0"/>
              <a:t>Chapter 5:  The creature comes to life and Victor breaks down and then recovers.</a:t>
            </a:r>
            <a:endParaRPr lang="en-GB" dirty="0"/>
          </a:p>
          <a:p>
            <a:r>
              <a:rPr lang="en-GB" b="1" dirty="0"/>
              <a:t>Chapter 6:  A letter from Elizabeth about Justine Moritz arrives.  Victor gets better.</a:t>
            </a:r>
            <a:endParaRPr lang="en-GB" dirty="0"/>
          </a:p>
          <a:p>
            <a:r>
              <a:rPr lang="en-GB" b="1" dirty="0"/>
              <a:t>Chapter 7:  William (Victor’s brother) is murdered, and Victor sees the creature on his journey home.</a:t>
            </a:r>
            <a:endParaRPr lang="en-GB" dirty="0"/>
          </a:p>
          <a:p>
            <a:r>
              <a:rPr lang="en-GB" b="1" dirty="0"/>
              <a:t>Chapter 8:  Justine is tried for the murder of William; she is found guilty and is executed.</a:t>
            </a:r>
            <a:endParaRPr lang="en-GB" dirty="0"/>
          </a:p>
          <a:p>
            <a:r>
              <a:rPr lang="en-GB" b="1" dirty="0"/>
              <a:t>Chapter 9:  Victor isolates himself from his family, and he is full of remorse and guilt</a:t>
            </a:r>
            <a:endParaRPr lang="en-GB" dirty="0"/>
          </a:p>
          <a:p>
            <a:r>
              <a:rPr lang="en-GB" b="1" dirty="0"/>
              <a:t>Chapter 10:  Victor is now in the Alps, when the creature appears and they argue.</a:t>
            </a:r>
            <a:endParaRPr lang="en-GB" dirty="0"/>
          </a:p>
          <a:p>
            <a:r>
              <a:rPr lang="en-GB" b="1" dirty="0"/>
              <a:t>Chapter 11:  The creature describes his early life, introducing the De </a:t>
            </a:r>
            <a:r>
              <a:rPr lang="en-GB" b="1" dirty="0" err="1"/>
              <a:t>Laceys</a:t>
            </a:r>
            <a:r>
              <a:rPr lang="en-GB" b="1" dirty="0"/>
              <a:t>.</a:t>
            </a:r>
            <a:endParaRPr lang="en-GB" dirty="0"/>
          </a:p>
          <a:p>
            <a:r>
              <a:rPr lang="en-GB" b="1" dirty="0"/>
              <a:t>Chapter 12:  The creature learns language from the De </a:t>
            </a:r>
            <a:r>
              <a:rPr lang="en-GB" b="1" dirty="0" err="1"/>
              <a:t>Laceys</a:t>
            </a:r>
            <a:r>
              <a:rPr lang="en-GB" b="1" dirty="0"/>
              <a:t> and his shocked to see his own reflection in a pool.</a:t>
            </a:r>
            <a:endParaRPr lang="en-GB" dirty="0"/>
          </a:p>
          <a:p>
            <a:r>
              <a:rPr lang="en-GB" b="1" dirty="0"/>
              <a:t>Chapter 13:  </a:t>
            </a:r>
            <a:r>
              <a:rPr lang="en-GB" b="1" dirty="0" err="1"/>
              <a:t>Safie</a:t>
            </a:r>
            <a:r>
              <a:rPr lang="en-GB" b="1" dirty="0"/>
              <a:t> (an Arabian woman with whom Felix De </a:t>
            </a:r>
            <a:r>
              <a:rPr lang="en-GB" b="1" dirty="0" err="1"/>
              <a:t>Lacey</a:t>
            </a:r>
            <a:r>
              <a:rPr lang="en-GB" b="1" dirty="0"/>
              <a:t> has been in love) arrives.  The creature learns more about society and human nature.</a:t>
            </a:r>
            <a:endParaRPr lang="en-GB" dirty="0"/>
          </a:p>
          <a:p>
            <a:r>
              <a:rPr lang="en-GB" b="1" dirty="0"/>
              <a:t>Chapter 14:  The creature describes the history of the De </a:t>
            </a:r>
            <a:r>
              <a:rPr lang="en-GB" b="1" dirty="0" err="1"/>
              <a:t>Lacey</a:t>
            </a:r>
            <a:r>
              <a:rPr lang="en-GB" b="1" dirty="0"/>
              <a:t> family, and the story of </a:t>
            </a:r>
            <a:r>
              <a:rPr lang="en-GB" b="1" dirty="0" err="1"/>
              <a:t>Safie</a:t>
            </a:r>
            <a:r>
              <a:rPr lang="en-GB" b="1" dirty="0"/>
              <a:t> and her father.</a:t>
            </a:r>
            <a:endParaRPr lang="en-GB" dirty="0"/>
          </a:p>
          <a:p>
            <a:r>
              <a:rPr lang="en-GB" b="1" dirty="0"/>
              <a:t>Chapter 15:  The creature discovers three books and learns more about the identity of his creator.  He approaches the De </a:t>
            </a:r>
            <a:r>
              <a:rPr lang="en-GB" b="1" dirty="0" err="1"/>
              <a:t>Laceys</a:t>
            </a:r>
            <a:r>
              <a:rPr lang="en-GB" b="1" dirty="0"/>
              <a:t> and is rejected by them.</a:t>
            </a:r>
            <a:endParaRPr lang="en-GB" dirty="0"/>
          </a:p>
          <a:p>
            <a:r>
              <a:rPr lang="en-GB" b="1" dirty="0"/>
              <a:t>Chapter 16:  It is clear that the creature was responsible for William’s murder.  The creature demands that Frankenstein makes a mate for him.</a:t>
            </a:r>
            <a:endParaRPr lang="en-GB" dirty="0"/>
          </a:p>
          <a:p>
            <a:r>
              <a:rPr lang="en-GB" b="1" dirty="0"/>
              <a:t>Chapter 17.  Victor agrees to make a female and returns to Geneva</a:t>
            </a:r>
            <a:endParaRPr lang="en-GB" dirty="0"/>
          </a:p>
          <a:p>
            <a:r>
              <a:rPr lang="en-GB" b="1" dirty="0"/>
              <a:t>Chapter 18:  Victor’s father suggests that Victor should marry Elizabeth, and Victor leaves for Britain with </a:t>
            </a:r>
            <a:r>
              <a:rPr lang="en-GB" b="1" dirty="0" err="1"/>
              <a:t>Clerval</a:t>
            </a:r>
            <a:r>
              <a:rPr lang="en-GB" b="1" dirty="0"/>
              <a:t>.</a:t>
            </a:r>
            <a:endParaRPr lang="en-GB" dirty="0"/>
          </a:p>
          <a:p>
            <a:r>
              <a:rPr lang="en-GB" b="1" dirty="0">
                <a:solidFill>
                  <a:srgbClr val="FF0000"/>
                </a:solidFill>
              </a:rPr>
              <a:t>Chapter 19:  Victor leaves for the Orkneys and begins to create the female mate for the creature.</a:t>
            </a:r>
            <a:endParaRPr lang="en-GB" dirty="0">
              <a:solidFill>
                <a:srgbClr val="FF0000"/>
              </a:solidFill>
            </a:endParaRPr>
          </a:p>
          <a:p>
            <a:r>
              <a:rPr lang="en-GB" b="1" dirty="0"/>
              <a:t>Chapter 20:  Victor has second thoughts, the monster appears and Victor rips the female creature apart.  The creature threatens Victor, saying that he will be with him on his wedding night.  Victor sets off in a boat, is washed ashore in Ireland and arrested for murder.</a:t>
            </a:r>
            <a:endParaRPr lang="en-GB" dirty="0"/>
          </a:p>
          <a:p>
            <a:r>
              <a:rPr lang="en-GB" b="1" dirty="0"/>
              <a:t>Chapter 21:  Victor is imprisoned for the murder of </a:t>
            </a:r>
            <a:r>
              <a:rPr lang="en-GB" b="1" dirty="0" err="1"/>
              <a:t>Clerval</a:t>
            </a:r>
            <a:r>
              <a:rPr lang="en-GB" b="1" dirty="0"/>
              <a:t>.  Victor’s father arrives and he is released.</a:t>
            </a:r>
            <a:endParaRPr lang="en-GB" dirty="0"/>
          </a:p>
          <a:p>
            <a:r>
              <a:rPr lang="en-GB" b="1" dirty="0"/>
              <a:t>Chapter 22:  Victor returns to Geneva to marry Elizabeth, and they travel to Lake Como.</a:t>
            </a:r>
            <a:endParaRPr lang="en-GB" dirty="0"/>
          </a:p>
          <a:p>
            <a:r>
              <a:rPr lang="en-GB" b="1" dirty="0">
                <a:solidFill>
                  <a:srgbClr val="FF0000"/>
                </a:solidFill>
              </a:rPr>
              <a:t>Chapter 23:  Elizabeth is murdered by the creature on her wedding night, and Victor swears to take revenge</a:t>
            </a:r>
            <a:endParaRPr lang="en-GB" dirty="0">
              <a:solidFill>
                <a:srgbClr val="FF0000"/>
              </a:solidFill>
            </a:endParaRPr>
          </a:p>
          <a:p>
            <a:r>
              <a:rPr lang="en-GB" b="1" dirty="0"/>
              <a:t>Chapter 24:  Walton continues the story, describing how Victor pursues the creature, how the sailors want to return home; how Victor dies and the creature mourns his death.  Walton talks with the creature, and the creature disappears across the ice in search of death.</a:t>
            </a:r>
            <a:endParaRPr lang="en-GB" dirty="0"/>
          </a:p>
          <a:p>
            <a:endParaRPr lang="en-GB" dirty="0"/>
          </a:p>
        </p:txBody>
      </p:sp>
    </p:spTree>
    <p:extLst>
      <p:ext uri="{BB962C8B-B14F-4D97-AF65-F5344CB8AC3E}">
        <p14:creationId xmlns:p14="http://schemas.microsoft.com/office/powerpoint/2010/main" val="3333743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going on?</a:t>
            </a:r>
          </a:p>
        </p:txBody>
      </p:sp>
      <p:pic>
        <p:nvPicPr>
          <p:cNvPr id="4" name="Content Placeholder 3"/>
          <p:cNvPicPr>
            <a:picLocks noGrp="1" noChangeAspect="1"/>
          </p:cNvPicPr>
          <p:nvPr>
            <p:ph idx="1"/>
          </p:nvPr>
        </p:nvPicPr>
        <p:blipFill>
          <a:blip r:embed="rId3"/>
          <a:stretch>
            <a:fillRect/>
          </a:stretch>
        </p:blipFill>
        <p:spPr>
          <a:xfrm>
            <a:off x="5153891" y="736614"/>
            <a:ext cx="4281054" cy="6121386"/>
          </a:xfrm>
          <a:prstGeom prst="rect">
            <a:avLst/>
          </a:prstGeom>
        </p:spPr>
      </p:pic>
    </p:spTree>
    <p:extLst>
      <p:ext uri="{BB962C8B-B14F-4D97-AF65-F5344CB8AC3E}">
        <p14:creationId xmlns:p14="http://schemas.microsoft.com/office/powerpoint/2010/main" val="4229224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has happened?</a:t>
            </a:r>
          </a:p>
        </p:txBody>
      </p:sp>
      <p:pic>
        <p:nvPicPr>
          <p:cNvPr id="4" name="Content Placeholder 3"/>
          <p:cNvPicPr>
            <a:picLocks noGrp="1" noChangeAspect="1"/>
          </p:cNvPicPr>
          <p:nvPr>
            <p:ph idx="1"/>
          </p:nvPr>
        </p:nvPicPr>
        <p:blipFill>
          <a:blip r:embed="rId3"/>
          <a:stretch>
            <a:fillRect/>
          </a:stretch>
        </p:blipFill>
        <p:spPr>
          <a:xfrm>
            <a:off x="2564343" y="1690689"/>
            <a:ext cx="6397026" cy="4185288"/>
          </a:xfrm>
          <a:prstGeom prst="rect">
            <a:avLst/>
          </a:prstGeom>
        </p:spPr>
      </p:pic>
    </p:spTree>
    <p:extLst>
      <p:ext uri="{BB962C8B-B14F-4D97-AF65-F5344CB8AC3E}">
        <p14:creationId xmlns:p14="http://schemas.microsoft.com/office/powerpoint/2010/main" val="764180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story of Prometheus</a:t>
            </a:r>
          </a:p>
        </p:txBody>
      </p:sp>
      <p:sp>
        <p:nvSpPr>
          <p:cNvPr id="3" name="Content Placeholder 2"/>
          <p:cNvSpPr>
            <a:spLocks noGrp="1"/>
          </p:cNvSpPr>
          <p:nvPr>
            <p:ph idx="1"/>
          </p:nvPr>
        </p:nvSpPr>
        <p:spPr/>
        <p:txBody>
          <a:bodyPr>
            <a:normAutofit fontScale="77500" lnSpcReduction="20000"/>
          </a:bodyPr>
          <a:lstStyle/>
          <a:p>
            <a:r>
              <a:rPr lang="en-GB" dirty="0"/>
              <a:t>According to Greek mythology:  Prometheus and his brother were asked by Zeus the king of the gods to create mankind. </a:t>
            </a:r>
          </a:p>
          <a:p>
            <a:r>
              <a:rPr lang="en-GB" dirty="0"/>
              <a:t>Clever, thoughtful, Prometheus shaped some earth in the image of the gods' image and named his creation Man. His brother, the foolish, thoughtless one, gave little thought to his work when creating the animals and squandered many of the powerful gifts on the animals. He gave powerful teeth and claws to animals such as lions and bears, he gave wings to birds giving them the power of flight, and swift legs to horses. No gifts remained to give to man. However, Prometheus invented a new gift that he gave it to the human race. It was intelligence and it gave men superiority over the animals. He also gave them the gift of fire, which he stole from Zeus, arming mortals against wild animals.   Fire then enabled man to make fire, to craft metal etc.</a:t>
            </a:r>
          </a:p>
          <a:p>
            <a:r>
              <a:rPr lang="en-GB" dirty="0"/>
              <a:t>When Zeus discovered this, he sentenced Prometheus to be eternally punished by fixing him to a rock of Caucasus, where each day an eagle would peck out his liver, only for the liver to regrow the next day because of his immortality as a god. He was intended to suffer alone for eternity, but eventually Heracles (Hercules) released him.</a:t>
            </a:r>
          </a:p>
          <a:p>
            <a:endParaRPr lang="en-GB" dirty="0"/>
          </a:p>
        </p:txBody>
      </p:sp>
    </p:spTree>
    <p:extLst>
      <p:ext uri="{BB962C8B-B14F-4D97-AF65-F5344CB8AC3E}">
        <p14:creationId xmlns:p14="http://schemas.microsoft.com/office/powerpoint/2010/main" val="2136281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the links?</a:t>
            </a:r>
          </a:p>
        </p:txBody>
      </p:sp>
      <p:pic>
        <p:nvPicPr>
          <p:cNvPr id="5" name="Picture 4"/>
          <p:cNvPicPr>
            <a:picLocks noChangeAspect="1"/>
          </p:cNvPicPr>
          <p:nvPr/>
        </p:nvPicPr>
        <p:blipFill>
          <a:blip r:embed="rId3"/>
          <a:stretch>
            <a:fillRect/>
          </a:stretch>
        </p:blipFill>
        <p:spPr>
          <a:xfrm>
            <a:off x="3962399" y="1310308"/>
            <a:ext cx="7024255" cy="4612944"/>
          </a:xfrm>
          <a:prstGeom prst="rect">
            <a:avLst/>
          </a:prstGeom>
        </p:spPr>
      </p:pic>
      <p:sp>
        <p:nvSpPr>
          <p:cNvPr id="6" name="Content Placeholder 5"/>
          <p:cNvSpPr>
            <a:spLocks noGrp="1"/>
          </p:cNvSpPr>
          <p:nvPr>
            <p:ph idx="1"/>
          </p:nvPr>
        </p:nvSpPr>
        <p:spPr/>
        <p:txBody>
          <a:bodyPr/>
          <a:lstStyle/>
          <a:p>
            <a:endParaRPr lang="en-GB" dirty="0"/>
          </a:p>
        </p:txBody>
      </p:sp>
    </p:spTree>
    <p:extLst>
      <p:ext uri="{BB962C8B-B14F-4D97-AF65-F5344CB8AC3E}">
        <p14:creationId xmlns:p14="http://schemas.microsoft.com/office/powerpoint/2010/main" val="2141987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Possible links:</a:t>
            </a:r>
          </a:p>
        </p:txBody>
      </p:sp>
      <p:sp>
        <p:nvSpPr>
          <p:cNvPr id="3" name="Content Placeholder 2"/>
          <p:cNvSpPr>
            <a:spLocks noGrp="1"/>
          </p:cNvSpPr>
          <p:nvPr>
            <p:ph idx="1"/>
          </p:nvPr>
        </p:nvSpPr>
        <p:spPr/>
        <p:txBody>
          <a:bodyPr>
            <a:normAutofit lnSpcReduction="10000"/>
          </a:bodyPr>
          <a:lstStyle/>
          <a:p>
            <a:r>
              <a:rPr lang="en-GB" dirty="0"/>
              <a:t>Victor is Mary Shelley’s modern incarnation of Prometheus. </a:t>
            </a:r>
          </a:p>
          <a:p>
            <a:r>
              <a:rPr lang="en-GB" dirty="0"/>
              <a:t>Victor fascinated by the power of electricity (lightning), Prometheus by fire.</a:t>
            </a:r>
          </a:p>
          <a:p>
            <a:r>
              <a:rPr lang="en-GB" dirty="0"/>
              <a:t>It is the power that will result in the torture that each will suffer.</a:t>
            </a:r>
          </a:p>
          <a:p>
            <a:r>
              <a:rPr lang="en-GB" dirty="0"/>
              <a:t>Victor is ill with disgust following the creation of the creature; his torture mirrors that of Prometheus; undying and eternal. </a:t>
            </a:r>
          </a:p>
          <a:p>
            <a:r>
              <a:rPr lang="en-GB" dirty="0"/>
              <a:t>This suffering pervades the entire novel, from when Victor warns Walton of the consequences of his quest, to the conclusion when Victor again reiterates the misfortunes he has suffered as a result of his curiosity. </a:t>
            </a:r>
          </a:p>
          <a:p>
            <a:endParaRPr lang="en-GB" dirty="0"/>
          </a:p>
        </p:txBody>
      </p:sp>
    </p:spTree>
    <p:extLst>
      <p:ext uri="{BB962C8B-B14F-4D97-AF65-F5344CB8AC3E}">
        <p14:creationId xmlns:p14="http://schemas.microsoft.com/office/powerpoint/2010/main" val="1866124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Consequences on Chapter 22</a:t>
            </a:r>
            <a:endParaRPr lang="en-GB" dirty="0"/>
          </a:p>
        </p:txBody>
      </p:sp>
      <p:sp>
        <p:nvSpPr>
          <p:cNvPr id="3" name="Content Placeholder 2"/>
          <p:cNvSpPr>
            <a:spLocks noGrp="1"/>
          </p:cNvSpPr>
          <p:nvPr>
            <p:ph idx="1"/>
          </p:nvPr>
        </p:nvSpPr>
        <p:spPr>
          <a:xfrm>
            <a:off x="255740" y="1436060"/>
            <a:ext cx="12041688" cy="1719241"/>
          </a:xfrm>
        </p:spPr>
        <p:txBody>
          <a:bodyPr>
            <a:normAutofit lnSpcReduction="10000"/>
          </a:bodyPr>
          <a:lstStyle/>
          <a:p>
            <a:r>
              <a:rPr lang="en-GB" sz="1600" dirty="0" smtClean="0">
                <a:latin typeface="Nunito Sans"/>
              </a:rPr>
              <a:t>Miss Emily begins </a:t>
            </a:r>
            <a:r>
              <a:rPr lang="en-GB" sz="1600" dirty="0">
                <a:latin typeface="Nunito Sans"/>
              </a:rPr>
              <a:t>speaking </a:t>
            </a:r>
            <a:r>
              <a:rPr lang="en-GB" sz="1600" dirty="0" smtClean="0">
                <a:latin typeface="Nunito Sans"/>
              </a:rPr>
              <a:t>to the clones, </a:t>
            </a:r>
            <a:r>
              <a:rPr lang="en-GB" sz="1600" dirty="0">
                <a:latin typeface="Nunito Sans"/>
              </a:rPr>
              <a:t>telling them that </a:t>
            </a:r>
            <a:r>
              <a:rPr lang="en-GB" sz="1600" dirty="0" smtClean="0">
                <a:latin typeface="Nunito Sans"/>
              </a:rPr>
              <a:t>Madame, </a:t>
            </a:r>
            <a:r>
              <a:rPr lang="en-GB" sz="1600" dirty="0">
                <a:latin typeface="Nunito Sans"/>
              </a:rPr>
              <a:t>or “Marie-Claude” as she calls her, is now somewhat disillusioned with the idea </a:t>
            </a:r>
            <a:r>
              <a:rPr lang="en-GB" sz="1600" dirty="0" smtClean="0">
                <a:latin typeface="Nunito Sans"/>
              </a:rPr>
              <a:t>of </a:t>
            </a:r>
            <a:r>
              <a:rPr lang="en-GB" sz="1600" dirty="0" err="1" smtClean="0">
                <a:latin typeface="Nunito Sans"/>
              </a:rPr>
              <a:t>Hailsham</a:t>
            </a:r>
            <a:r>
              <a:rPr lang="en-GB" sz="1600" dirty="0" smtClean="0">
                <a:latin typeface="Nunito Sans"/>
              </a:rPr>
              <a:t>—that </a:t>
            </a:r>
            <a:r>
              <a:rPr lang="en-GB" sz="1600" dirty="0">
                <a:latin typeface="Nunito Sans"/>
              </a:rPr>
              <a:t>Madame now wonders whether the school “did any good at all.” But Miss Emily, who created the school, always believed in its mission, which she details slowly for Kathy and Tommy. Emily first notes that school like </a:t>
            </a:r>
            <a:r>
              <a:rPr lang="en-GB" sz="1600" dirty="0" err="1">
                <a:latin typeface="Nunito Sans"/>
              </a:rPr>
              <a:t>Hailsham</a:t>
            </a:r>
            <a:r>
              <a:rPr lang="en-GB" sz="1600" dirty="0">
                <a:latin typeface="Nunito Sans"/>
              </a:rPr>
              <a:t> did not exist for decades after the development of clones, because, </a:t>
            </a:r>
            <a:r>
              <a:rPr lang="en-GB" sz="1600" dirty="0">
                <a:solidFill>
                  <a:srgbClr val="FF0000"/>
                </a:solidFill>
                <a:latin typeface="Nunito Sans"/>
              </a:rPr>
              <a:t>once organ donation and cloning technologies were created, people preferred to think that “their donated organs simply came from nowhere.” </a:t>
            </a:r>
            <a:r>
              <a:rPr lang="en-GB" sz="1600" dirty="0">
                <a:latin typeface="Nunito Sans"/>
              </a:rPr>
              <a:t>The idea was prevalent, before </a:t>
            </a:r>
            <a:r>
              <a:rPr lang="en-GB" sz="1600" dirty="0" err="1">
                <a:latin typeface="Nunito Sans"/>
              </a:rPr>
              <a:t>Hailsham</a:t>
            </a:r>
            <a:r>
              <a:rPr lang="en-GB" sz="1600" dirty="0">
                <a:latin typeface="Nunito Sans"/>
              </a:rPr>
              <a:t>, that </a:t>
            </a:r>
            <a:r>
              <a:rPr lang="en-GB" sz="1600" dirty="0">
                <a:solidFill>
                  <a:srgbClr val="FF0000"/>
                </a:solidFill>
                <a:latin typeface="Nunito Sans"/>
              </a:rPr>
              <a:t>clones were not people and should not be treated as such</a:t>
            </a:r>
            <a:r>
              <a:rPr lang="en-GB" sz="1600" dirty="0">
                <a:latin typeface="Nunito Sans"/>
              </a:rPr>
              <a:t>. </a:t>
            </a:r>
            <a:r>
              <a:rPr lang="en-GB" sz="1600" dirty="0" err="1">
                <a:latin typeface="Nunito Sans"/>
              </a:rPr>
              <a:t>Hailsham</a:t>
            </a:r>
            <a:r>
              <a:rPr lang="en-GB" sz="1600" dirty="0">
                <a:latin typeface="Nunito Sans"/>
              </a:rPr>
              <a:t>, and a small number of other institutions like it, were </a:t>
            </a:r>
            <a:r>
              <a:rPr lang="en-GB" sz="1600" dirty="0">
                <a:solidFill>
                  <a:srgbClr val="FF0000"/>
                </a:solidFill>
                <a:latin typeface="Nunito Sans"/>
              </a:rPr>
              <a:t>started in the 1960s as a reform movement designed </a:t>
            </a:r>
            <a:r>
              <a:rPr lang="en-GB" sz="1600" dirty="0">
                <a:latin typeface="Nunito Sans"/>
              </a:rPr>
              <a:t>to show that clones could be raised in humane conditions and accorded human dignity, even if clone and organ programs continued operating.</a:t>
            </a:r>
          </a:p>
        </p:txBody>
      </p:sp>
      <p:sp>
        <p:nvSpPr>
          <p:cNvPr id="5" name="Rectangle 4"/>
          <p:cNvSpPr/>
          <p:nvPr/>
        </p:nvSpPr>
        <p:spPr>
          <a:xfrm>
            <a:off x="255740" y="3254252"/>
            <a:ext cx="11861104" cy="1323439"/>
          </a:xfrm>
          <a:prstGeom prst="rect">
            <a:avLst/>
          </a:prstGeom>
        </p:spPr>
        <p:txBody>
          <a:bodyPr wrap="square">
            <a:spAutoFit/>
          </a:bodyPr>
          <a:lstStyle/>
          <a:p>
            <a:pPr marL="285750" indent="-285750">
              <a:buFont typeface="Arial" panose="020B0604020202020204" pitchFamily="34" charset="0"/>
              <a:buChar char="•"/>
            </a:pPr>
            <a:r>
              <a:rPr lang="en-GB" sz="1600" dirty="0" smtClean="0">
                <a:solidFill>
                  <a:srgbClr val="181919"/>
                </a:solidFill>
                <a:latin typeface="Nunito Sans"/>
              </a:rPr>
              <a:t>She then</a:t>
            </a:r>
            <a:r>
              <a:rPr lang="en-GB" sz="1600" b="0" i="0" dirty="0" smtClean="0">
                <a:solidFill>
                  <a:srgbClr val="181919"/>
                </a:solidFill>
                <a:effectLst/>
                <a:latin typeface="Nunito Sans"/>
              </a:rPr>
              <a:t> addresses the rumour of deferral and of the gallery. Although the </a:t>
            </a:r>
            <a:r>
              <a:rPr lang="en-GB" sz="1600" b="0" i="0" dirty="0" smtClean="0">
                <a:solidFill>
                  <a:srgbClr val="FF0000"/>
                </a:solidFill>
                <a:effectLst/>
                <a:latin typeface="Nunito Sans"/>
              </a:rPr>
              <a:t>deferral rumour is not true and “never was</a:t>
            </a:r>
            <a:r>
              <a:rPr lang="en-GB" sz="1600" b="0" i="0" dirty="0" smtClean="0">
                <a:solidFill>
                  <a:srgbClr val="181919"/>
                </a:solidFill>
                <a:effectLst/>
                <a:latin typeface="Nunito Sans"/>
              </a:rPr>
              <a:t>”—though many students have heard of it over time, and Emily and Madame believe that the rumour springs up organically among different classes of students— </a:t>
            </a:r>
            <a:r>
              <a:rPr lang="en-GB" sz="1600" b="0" i="0" dirty="0" smtClean="0">
                <a:solidFill>
                  <a:srgbClr val="FF0000"/>
                </a:solidFill>
                <a:effectLst/>
                <a:latin typeface="Nunito Sans"/>
              </a:rPr>
              <a:t>the gallery rumour “is” true, to an extent. </a:t>
            </a:r>
            <a:r>
              <a:rPr lang="en-GB" sz="1600" b="0" i="0" dirty="0" smtClean="0">
                <a:solidFill>
                  <a:srgbClr val="181919"/>
                </a:solidFill>
                <a:effectLst/>
                <a:latin typeface="Nunito Sans"/>
              </a:rPr>
              <a:t>When Tommy asks why—since the art is not used to determine whether people are truly in love—Emily responds that the art was used to show that clones </a:t>
            </a:r>
            <a:r>
              <a:rPr lang="en-GB" sz="1600" b="0" i="1" dirty="0" smtClean="0">
                <a:solidFill>
                  <a:srgbClr val="FF0000"/>
                </a:solidFill>
                <a:effectLst/>
                <a:latin typeface="Nunito Sans"/>
              </a:rPr>
              <a:t>“had souls at all</a:t>
            </a:r>
            <a:r>
              <a:rPr lang="en-GB" sz="1600" b="0" i="0" dirty="0" smtClean="0">
                <a:solidFill>
                  <a:srgbClr val="FF0000"/>
                </a:solidFill>
                <a:effectLst/>
                <a:latin typeface="Nunito Sans"/>
              </a:rPr>
              <a:t>,” since so many in post-war England believed, as above, that clones were “sub-human.”</a:t>
            </a:r>
            <a:endParaRPr lang="en-GB" sz="1600" dirty="0">
              <a:solidFill>
                <a:srgbClr val="FF0000"/>
              </a:solidFill>
            </a:endParaRPr>
          </a:p>
        </p:txBody>
      </p:sp>
      <p:sp>
        <p:nvSpPr>
          <p:cNvPr id="6" name="Rectangle 5"/>
          <p:cNvSpPr/>
          <p:nvPr/>
        </p:nvSpPr>
        <p:spPr>
          <a:xfrm>
            <a:off x="255740" y="4775592"/>
            <a:ext cx="11586575" cy="1815882"/>
          </a:xfrm>
          <a:prstGeom prst="rect">
            <a:avLst/>
          </a:prstGeom>
        </p:spPr>
        <p:txBody>
          <a:bodyPr wrap="square">
            <a:spAutoFit/>
          </a:bodyPr>
          <a:lstStyle/>
          <a:p>
            <a:pPr marL="285750" indent="-285750">
              <a:buFont typeface="Arial" panose="020B0604020202020204" pitchFamily="34" charset="0"/>
              <a:buChar char="•"/>
            </a:pPr>
            <a:r>
              <a:rPr lang="en-GB" sz="1600" b="0" i="0" dirty="0" smtClean="0">
                <a:solidFill>
                  <a:srgbClr val="181919"/>
                </a:solidFill>
                <a:effectLst/>
                <a:latin typeface="Nunito Sans"/>
              </a:rPr>
              <a:t>But</a:t>
            </a:r>
            <a:r>
              <a:rPr lang="en-GB" sz="1600" dirty="0">
                <a:solidFill>
                  <a:srgbClr val="181919"/>
                </a:solidFill>
                <a:latin typeface="Nunito Sans"/>
              </a:rPr>
              <a:t> </a:t>
            </a:r>
            <a:r>
              <a:rPr lang="en-GB" sz="1600" dirty="0" smtClean="0">
                <a:solidFill>
                  <a:srgbClr val="181919"/>
                </a:solidFill>
                <a:latin typeface="Nunito Sans"/>
              </a:rPr>
              <a:t>she </a:t>
            </a:r>
            <a:r>
              <a:rPr lang="en-GB" sz="1600" b="0" i="0" dirty="0" smtClean="0">
                <a:solidFill>
                  <a:srgbClr val="181919"/>
                </a:solidFill>
                <a:effectLst/>
                <a:latin typeface="Nunito Sans"/>
              </a:rPr>
              <a:t>notes that all this came to an end once the </a:t>
            </a:r>
            <a:r>
              <a:rPr lang="en-GB" sz="1600" b="0" i="0" dirty="0" err="1" smtClean="0">
                <a:solidFill>
                  <a:srgbClr val="FF0000"/>
                </a:solidFill>
                <a:effectLst/>
                <a:latin typeface="Nunito Sans"/>
              </a:rPr>
              <a:t>Morningdale</a:t>
            </a:r>
            <a:r>
              <a:rPr lang="en-GB" sz="1600" b="0" i="0" dirty="0" smtClean="0">
                <a:solidFill>
                  <a:srgbClr val="FF0000"/>
                </a:solidFill>
                <a:effectLst/>
                <a:latin typeface="Nunito Sans"/>
              </a:rPr>
              <a:t> Scandal </a:t>
            </a:r>
            <a:r>
              <a:rPr lang="en-GB" sz="1600" b="0" i="0" dirty="0" smtClean="0">
                <a:solidFill>
                  <a:srgbClr val="181919"/>
                </a:solidFill>
                <a:effectLst/>
                <a:latin typeface="Nunito Sans"/>
              </a:rPr>
              <a:t>struck. Kathy asks what this scandal was, and Emily responds that, in </a:t>
            </a:r>
            <a:r>
              <a:rPr lang="en-GB" sz="1600" b="0" i="0" dirty="0" smtClean="0">
                <a:solidFill>
                  <a:srgbClr val="FF0000"/>
                </a:solidFill>
                <a:effectLst/>
                <a:latin typeface="Nunito Sans"/>
              </a:rPr>
              <a:t>Scotland, a rogue scientist named </a:t>
            </a:r>
            <a:r>
              <a:rPr lang="en-GB" sz="1600" b="0" i="0" dirty="0" err="1" smtClean="0">
                <a:solidFill>
                  <a:srgbClr val="FF0000"/>
                </a:solidFill>
                <a:effectLst/>
                <a:latin typeface="Nunito Sans"/>
              </a:rPr>
              <a:t>Morningdale</a:t>
            </a:r>
            <a:r>
              <a:rPr lang="en-GB" sz="1600" b="0" i="0" dirty="0" smtClean="0">
                <a:solidFill>
                  <a:srgbClr val="FF0000"/>
                </a:solidFill>
                <a:effectLst/>
                <a:latin typeface="Nunito Sans"/>
              </a:rPr>
              <a:t> began experimenting on clones whose attributes could be “selected” when the clone was created. </a:t>
            </a:r>
            <a:r>
              <a:rPr lang="en-GB" sz="1600" b="0" i="0" dirty="0" smtClean="0">
                <a:solidFill>
                  <a:srgbClr val="181919"/>
                </a:solidFill>
                <a:effectLst/>
                <a:latin typeface="Nunito Sans"/>
              </a:rPr>
              <a:t>These clones cause people to fear that </a:t>
            </a:r>
            <a:r>
              <a:rPr lang="en-GB" sz="1600" b="0" i="0" dirty="0" err="1" smtClean="0">
                <a:solidFill>
                  <a:srgbClr val="181919"/>
                </a:solidFill>
                <a:effectLst/>
                <a:latin typeface="Nunito Sans"/>
              </a:rPr>
              <a:t>Morningdale</a:t>
            </a:r>
            <a:r>
              <a:rPr lang="en-GB" sz="1600" b="0" i="0" dirty="0" smtClean="0">
                <a:solidFill>
                  <a:srgbClr val="181919"/>
                </a:solidFill>
                <a:effectLst/>
                <a:latin typeface="Nunito Sans"/>
              </a:rPr>
              <a:t> could create something like a “super-race” of clones. This caused an uproar across the country, and made it more difficult to argue for the ethical treatment of those clones that already existed. This negative tide caused financial support for institutions like </a:t>
            </a:r>
            <a:r>
              <a:rPr lang="en-GB" sz="1600" b="0" i="0" dirty="0" err="1" smtClean="0">
                <a:solidFill>
                  <a:srgbClr val="181919"/>
                </a:solidFill>
                <a:effectLst/>
                <a:latin typeface="Nunito Sans"/>
              </a:rPr>
              <a:t>Hailsham</a:t>
            </a:r>
            <a:r>
              <a:rPr lang="en-GB" sz="1600" b="0" i="0" dirty="0" smtClean="0">
                <a:solidFill>
                  <a:srgbClr val="181919"/>
                </a:solidFill>
                <a:effectLst/>
                <a:latin typeface="Nunito Sans"/>
              </a:rPr>
              <a:t> to “dry up,” and by the </a:t>
            </a:r>
            <a:r>
              <a:rPr lang="en-GB" sz="1600" b="0" i="0" dirty="0" smtClean="0">
                <a:solidFill>
                  <a:srgbClr val="FF0000"/>
                </a:solidFill>
                <a:effectLst/>
                <a:latin typeface="Nunito Sans"/>
              </a:rPr>
              <a:t>1990s, </a:t>
            </a:r>
            <a:r>
              <a:rPr lang="en-GB" sz="1600" b="0" i="0" dirty="0" err="1" smtClean="0">
                <a:solidFill>
                  <a:srgbClr val="FF0000"/>
                </a:solidFill>
                <a:effectLst/>
                <a:latin typeface="Nunito Sans"/>
              </a:rPr>
              <a:t>Hailsham</a:t>
            </a:r>
            <a:r>
              <a:rPr lang="en-GB" sz="1600" b="0" i="0" dirty="0" smtClean="0">
                <a:solidFill>
                  <a:srgbClr val="FF0000"/>
                </a:solidFill>
                <a:effectLst/>
                <a:latin typeface="Nunito Sans"/>
              </a:rPr>
              <a:t> and other places like it had run out of money, and were forced to close.</a:t>
            </a:r>
            <a:endParaRPr lang="en-GB" sz="1600" dirty="0">
              <a:solidFill>
                <a:srgbClr val="FF0000"/>
              </a:solidFill>
            </a:endParaRPr>
          </a:p>
        </p:txBody>
      </p:sp>
    </p:spTree>
    <p:extLst>
      <p:ext uri="{BB962C8B-B14F-4D97-AF65-F5344CB8AC3E}">
        <p14:creationId xmlns:p14="http://schemas.microsoft.com/office/powerpoint/2010/main" val="140060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Consequences on Chapter 22</a:t>
            </a:r>
            <a:endParaRPr lang="en-GB" dirty="0"/>
          </a:p>
        </p:txBody>
      </p:sp>
      <p:sp>
        <p:nvSpPr>
          <p:cNvPr id="3" name="Content Placeholder 2"/>
          <p:cNvSpPr>
            <a:spLocks noGrp="1"/>
          </p:cNvSpPr>
          <p:nvPr>
            <p:ph idx="1"/>
          </p:nvPr>
        </p:nvSpPr>
        <p:spPr>
          <a:xfrm>
            <a:off x="838199" y="2188880"/>
            <a:ext cx="10515600" cy="1368512"/>
          </a:xfrm>
        </p:spPr>
        <p:txBody>
          <a:bodyPr>
            <a:normAutofit/>
          </a:bodyPr>
          <a:lstStyle/>
          <a:p>
            <a:r>
              <a:rPr lang="en-GB" sz="1800" dirty="0" smtClean="0">
                <a:latin typeface="Nunito Sans"/>
              </a:rPr>
              <a:t>Miss Emily says that </a:t>
            </a:r>
            <a:r>
              <a:rPr lang="en-GB" sz="1800" dirty="0">
                <a:latin typeface="Nunito Sans"/>
              </a:rPr>
              <a:t>she now must go, since her assistant is arranging for the sale of a piece of furniture</a:t>
            </a:r>
            <a:r>
              <a:rPr lang="en-GB" sz="1800" dirty="0" smtClean="0">
                <a:latin typeface="Nunito Sans"/>
              </a:rPr>
              <a:t>. Miss Emily and Madame seem to understand how difficult it must be for the clones to learn this, and they apologise </a:t>
            </a:r>
            <a:r>
              <a:rPr lang="en-GB" sz="1800" dirty="0">
                <a:latin typeface="Nunito Sans"/>
              </a:rPr>
              <a:t>that there’s nothing else they can do—that Kathy and Tommy must simply </a:t>
            </a:r>
            <a:r>
              <a:rPr lang="en-GB" sz="1800" dirty="0">
                <a:solidFill>
                  <a:srgbClr val="FF0000"/>
                </a:solidFill>
                <a:latin typeface="Nunito Sans"/>
              </a:rPr>
              <a:t>“let their lives run their course.”</a:t>
            </a:r>
          </a:p>
        </p:txBody>
      </p:sp>
      <p:sp>
        <p:nvSpPr>
          <p:cNvPr id="4" name="Rectangle 3"/>
          <p:cNvSpPr/>
          <p:nvPr/>
        </p:nvSpPr>
        <p:spPr>
          <a:xfrm>
            <a:off x="753649" y="4055584"/>
            <a:ext cx="10684701" cy="2308324"/>
          </a:xfrm>
          <a:prstGeom prst="rect">
            <a:avLst/>
          </a:prstGeom>
        </p:spPr>
        <p:txBody>
          <a:bodyPr wrap="square">
            <a:spAutoFit/>
          </a:bodyPr>
          <a:lstStyle/>
          <a:p>
            <a:pPr marL="285750" indent="-285750">
              <a:buFont typeface="Arial" panose="020B0604020202020204" pitchFamily="34" charset="0"/>
              <a:buChar char="•"/>
            </a:pPr>
            <a:r>
              <a:rPr lang="en-GB" b="0" i="0" dirty="0" smtClean="0">
                <a:solidFill>
                  <a:srgbClr val="181919"/>
                </a:solidFill>
                <a:effectLst/>
                <a:latin typeface="Nunito Sans"/>
              </a:rPr>
              <a:t>Miss Emily vaguely remembers Miss Lucy, and states that Lucy opposed the way that the school elided over certain facts of clone life until the clones were older. Emily goes on to defend her firing of Lucy, saying that things were better the way they went at </a:t>
            </a:r>
            <a:r>
              <a:rPr lang="en-GB" dirty="0" err="1" smtClean="0">
                <a:solidFill>
                  <a:srgbClr val="181919"/>
                </a:solidFill>
                <a:latin typeface="Nunito Sans"/>
              </a:rPr>
              <a:t>Hailsham</a:t>
            </a:r>
            <a:r>
              <a:rPr lang="en-GB" dirty="0" smtClean="0">
                <a:solidFill>
                  <a:srgbClr val="181919"/>
                </a:solidFill>
                <a:latin typeface="Nunito Sans"/>
              </a:rPr>
              <a:t>,</a:t>
            </a:r>
            <a:r>
              <a:rPr lang="en-GB" b="0" i="0" dirty="0" smtClean="0">
                <a:solidFill>
                  <a:srgbClr val="181919"/>
                </a:solidFill>
                <a:effectLst/>
                <a:latin typeface="Nunito Sans"/>
              </a:rPr>
              <a:t> and that </a:t>
            </a:r>
            <a:r>
              <a:rPr lang="en-GB" b="0" i="0" dirty="0" smtClean="0">
                <a:solidFill>
                  <a:srgbClr val="FF0000"/>
                </a:solidFill>
                <a:effectLst/>
                <a:latin typeface="Nunito Sans"/>
              </a:rPr>
              <a:t>Lucy’s method would have been no better for the clones in the long run.</a:t>
            </a:r>
            <a:r>
              <a:rPr lang="en-GB" b="0" i="0" dirty="0" smtClean="0">
                <a:solidFill>
                  <a:srgbClr val="181919"/>
                </a:solidFill>
                <a:effectLst/>
                <a:latin typeface="Nunito Sans"/>
              </a:rPr>
              <a:t> When Kathy complains that Madame always found the clones “repulsive,” Emily defends her, saying </a:t>
            </a:r>
            <a:r>
              <a:rPr lang="en-GB" b="0" i="0" dirty="0" smtClean="0">
                <a:solidFill>
                  <a:srgbClr val="FF0000"/>
                </a:solidFill>
                <a:effectLst/>
                <a:latin typeface="Nunito Sans"/>
              </a:rPr>
              <a:t>Madame “gave her life” for the clones, and that she (Emily) was also “repulsed” by the students—it </a:t>
            </a:r>
            <a:r>
              <a:rPr lang="en-GB" b="0" i="0" dirty="0" smtClean="0">
                <a:solidFill>
                  <a:srgbClr val="181919"/>
                </a:solidFill>
                <a:effectLst/>
                <a:latin typeface="Nunito Sans"/>
              </a:rPr>
              <a:t>took all her efforts to repress her distaste for them, even as she wanted dearly to help them—since cloning seemed unnatural to all non-cloned humans, no matter how sympathetic they were.</a:t>
            </a:r>
            <a:endParaRPr lang="en-GB" dirty="0"/>
          </a:p>
        </p:txBody>
      </p:sp>
    </p:spTree>
    <p:extLst>
      <p:ext uri="{BB962C8B-B14F-4D97-AF65-F5344CB8AC3E}">
        <p14:creationId xmlns:p14="http://schemas.microsoft.com/office/powerpoint/2010/main" val="20645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Consequences on Chapter 22</a:t>
            </a:r>
            <a:endParaRPr lang="en-GB" dirty="0"/>
          </a:p>
        </p:txBody>
      </p:sp>
      <p:sp>
        <p:nvSpPr>
          <p:cNvPr id="5" name="Rectangle 4"/>
          <p:cNvSpPr/>
          <p:nvPr/>
        </p:nvSpPr>
        <p:spPr>
          <a:xfrm>
            <a:off x="565236" y="5805752"/>
            <a:ext cx="10956098" cy="830997"/>
          </a:xfrm>
          <a:prstGeom prst="rect">
            <a:avLst/>
          </a:prstGeom>
        </p:spPr>
        <p:txBody>
          <a:bodyPr wrap="square">
            <a:spAutoFit/>
          </a:bodyPr>
          <a:lstStyle/>
          <a:p>
            <a:pPr marL="285750" indent="-285750">
              <a:buFont typeface="Arial" panose="020B0604020202020204" pitchFamily="34" charset="0"/>
              <a:buChar char="•"/>
            </a:pPr>
            <a:r>
              <a:rPr lang="en-GB" sz="1600" b="0" i="0" dirty="0" smtClean="0">
                <a:solidFill>
                  <a:srgbClr val="181919"/>
                </a:solidFill>
                <a:effectLst/>
                <a:latin typeface="Nunito Sans"/>
              </a:rPr>
              <a:t>But this time, Kathy’s response to Tommy and his tantrum is different. Kathy tells Tommy that, “back at </a:t>
            </a:r>
            <a:r>
              <a:rPr lang="en-GB" sz="1600" b="0" i="0" dirty="0" err="1" smtClean="0">
                <a:solidFill>
                  <a:srgbClr val="181919"/>
                </a:solidFill>
                <a:effectLst/>
                <a:latin typeface="Nunito Sans"/>
              </a:rPr>
              <a:t>Hailsham</a:t>
            </a:r>
            <a:r>
              <a:rPr lang="en-GB" sz="1600" b="0" i="0" dirty="0" smtClean="0">
                <a:solidFill>
                  <a:srgbClr val="181919"/>
                </a:solidFill>
                <a:effectLst/>
                <a:latin typeface="Nunito Sans"/>
              </a:rPr>
              <a:t>” when Tommy would have tantrums, perhaps it wasn’t </a:t>
            </a:r>
            <a:r>
              <a:rPr lang="en-GB" sz="1600" b="0" i="0" dirty="0" smtClean="0">
                <a:solidFill>
                  <a:srgbClr val="FF0000"/>
                </a:solidFill>
                <a:effectLst/>
                <a:latin typeface="Nunito Sans"/>
              </a:rPr>
              <a:t>because he was immature, but because </a:t>
            </a:r>
            <a:r>
              <a:rPr lang="en-GB" sz="1600" b="0" i="0" dirty="0" smtClean="0">
                <a:solidFill>
                  <a:srgbClr val="181919"/>
                </a:solidFill>
                <a:effectLst/>
                <a:latin typeface="Nunito Sans"/>
              </a:rPr>
              <a:t>“he knew something that the other students didn’t” about the unfairness of the world into which they would soon be released. </a:t>
            </a:r>
            <a:endParaRPr lang="en-GB" sz="1600" dirty="0"/>
          </a:p>
        </p:txBody>
      </p:sp>
      <p:sp>
        <p:nvSpPr>
          <p:cNvPr id="6" name="Rectangle 5"/>
          <p:cNvSpPr/>
          <p:nvPr/>
        </p:nvSpPr>
        <p:spPr>
          <a:xfrm>
            <a:off x="565236" y="4359202"/>
            <a:ext cx="11068833" cy="1077218"/>
          </a:xfrm>
          <a:prstGeom prst="rect">
            <a:avLst/>
          </a:prstGeom>
        </p:spPr>
        <p:txBody>
          <a:bodyPr wrap="square">
            <a:spAutoFit/>
          </a:bodyPr>
          <a:lstStyle/>
          <a:p>
            <a:pPr marL="285750" indent="-285750">
              <a:buFont typeface="Arial" panose="020B0604020202020204" pitchFamily="34" charset="0"/>
              <a:buChar char="•"/>
            </a:pPr>
            <a:r>
              <a:rPr lang="en-GB" sz="1600" b="0" i="0" dirty="0" smtClean="0">
                <a:solidFill>
                  <a:srgbClr val="181919"/>
                </a:solidFill>
                <a:effectLst/>
                <a:latin typeface="Nunito Sans"/>
              </a:rPr>
              <a:t>On the drive back, Tommy asks Kathy to stop the car. Tommy gets out into the dark, and then Kathy hears “three screams.” She rushes into the field to find Tommy having one of his </a:t>
            </a:r>
            <a:r>
              <a:rPr lang="en-GB" sz="1600" b="0" i="0" dirty="0" smtClean="0">
                <a:solidFill>
                  <a:srgbClr val="FF0000"/>
                </a:solidFill>
                <a:effectLst/>
                <a:latin typeface="Nunito Sans"/>
              </a:rPr>
              <a:t>tantrums, </a:t>
            </a:r>
            <a:r>
              <a:rPr lang="en-GB" sz="1600" b="0" i="0" dirty="0" smtClean="0">
                <a:solidFill>
                  <a:srgbClr val="181919"/>
                </a:solidFill>
                <a:effectLst/>
                <a:latin typeface="Nunito Sans"/>
              </a:rPr>
              <a:t>just like he did when he was in </a:t>
            </a:r>
            <a:r>
              <a:rPr lang="en-GB" sz="1600" b="0" i="0" dirty="0" err="1" smtClean="0">
                <a:solidFill>
                  <a:srgbClr val="181919"/>
                </a:solidFill>
                <a:effectLst/>
                <a:latin typeface="Nunito Sans"/>
              </a:rPr>
              <a:t>Hailsham</a:t>
            </a:r>
            <a:r>
              <a:rPr lang="en-GB" sz="1600" b="0" i="0" dirty="0" smtClean="0">
                <a:solidFill>
                  <a:srgbClr val="181919"/>
                </a:solidFill>
                <a:effectLst/>
                <a:latin typeface="Nunito Sans"/>
              </a:rPr>
              <a:t>. Kathy this time manages to grab hold of Tommy and calm him down, and Tommy apologizes for his outburst, and gets back into the car covered in mud from his flailing and kicking.</a:t>
            </a:r>
            <a:endParaRPr lang="en-GB" sz="1600" dirty="0"/>
          </a:p>
        </p:txBody>
      </p:sp>
      <p:sp>
        <p:nvSpPr>
          <p:cNvPr id="7" name="Rectangle 6"/>
          <p:cNvSpPr/>
          <p:nvPr/>
        </p:nvSpPr>
        <p:spPr>
          <a:xfrm>
            <a:off x="565236" y="2666431"/>
            <a:ext cx="11061527" cy="1569660"/>
          </a:xfrm>
          <a:prstGeom prst="rect">
            <a:avLst/>
          </a:prstGeom>
        </p:spPr>
        <p:txBody>
          <a:bodyPr wrap="square">
            <a:spAutoFit/>
          </a:bodyPr>
          <a:lstStyle/>
          <a:p>
            <a:pPr marL="285750" indent="-285750">
              <a:buFont typeface="Arial" panose="020B0604020202020204" pitchFamily="34" charset="0"/>
              <a:buChar char="•"/>
            </a:pPr>
            <a:r>
              <a:rPr lang="en-GB" sz="1600" b="0" i="0" dirty="0" smtClean="0">
                <a:solidFill>
                  <a:srgbClr val="181919"/>
                </a:solidFill>
                <a:effectLst/>
                <a:latin typeface="Nunito Sans"/>
              </a:rPr>
              <a:t>Kathy explains her fantasy regarding the child in her arms, and Madame counters that, although she didn’t necessarily she that version of the fantasy, she (Madame) nevertheless detected that </a:t>
            </a:r>
            <a:r>
              <a:rPr lang="en-GB" sz="1600" b="0" i="0" dirty="0" smtClean="0">
                <a:solidFill>
                  <a:srgbClr val="FF0000"/>
                </a:solidFill>
                <a:effectLst/>
                <a:latin typeface="Nunito Sans"/>
              </a:rPr>
              <a:t>Kathy was trying to cling to an “old kind world” with her slow dance,</a:t>
            </a:r>
            <a:r>
              <a:rPr lang="en-GB" sz="1600" b="0" i="0" dirty="0" smtClean="0">
                <a:solidFill>
                  <a:srgbClr val="181919"/>
                </a:solidFill>
                <a:effectLst/>
                <a:latin typeface="Nunito Sans"/>
              </a:rPr>
              <a:t> a world that no longer existed—and that the song seemed to reference. This is what made her weep. At this, Madame calls Tommy and Kathy</a:t>
            </a:r>
            <a:r>
              <a:rPr lang="en-GB" sz="1600" b="0" i="0" dirty="0" smtClean="0">
                <a:solidFill>
                  <a:srgbClr val="FF0000"/>
                </a:solidFill>
                <a:effectLst/>
                <a:latin typeface="Nunito Sans"/>
              </a:rPr>
              <a:t> “poor creatures,” </a:t>
            </a:r>
            <a:r>
              <a:rPr lang="en-GB" sz="1600" b="0" i="0" dirty="0" smtClean="0">
                <a:solidFill>
                  <a:srgbClr val="181919"/>
                </a:solidFill>
                <a:effectLst/>
                <a:latin typeface="Nunito Sans"/>
              </a:rPr>
              <a:t>gets choked up again, and touches Kathy on the cheek, saying “</a:t>
            </a:r>
            <a:r>
              <a:rPr lang="en-GB" sz="1600" b="0" i="0" dirty="0" smtClean="0">
                <a:solidFill>
                  <a:srgbClr val="FF0000"/>
                </a:solidFill>
                <a:effectLst/>
                <a:latin typeface="Nunito Sans"/>
              </a:rPr>
              <a:t>she wishes she could help. But now they are by themselves.” </a:t>
            </a:r>
            <a:r>
              <a:rPr lang="en-GB" sz="1600" b="0" i="0" dirty="0" smtClean="0">
                <a:solidFill>
                  <a:srgbClr val="181919"/>
                </a:solidFill>
                <a:effectLst/>
                <a:latin typeface="Nunito Sans"/>
              </a:rPr>
              <a:t>Madame then goes back inside, and Kathy and Tommy return to Kingsfield.</a:t>
            </a:r>
            <a:endParaRPr lang="en-GB" sz="1600" dirty="0"/>
          </a:p>
        </p:txBody>
      </p:sp>
      <p:sp>
        <p:nvSpPr>
          <p:cNvPr id="8" name="Rectangle 7"/>
          <p:cNvSpPr/>
          <p:nvPr/>
        </p:nvSpPr>
        <p:spPr>
          <a:xfrm>
            <a:off x="523482" y="1690688"/>
            <a:ext cx="11039605" cy="830997"/>
          </a:xfrm>
          <a:prstGeom prst="rect">
            <a:avLst/>
          </a:prstGeom>
        </p:spPr>
        <p:txBody>
          <a:bodyPr wrap="square">
            <a:spAutoFit/>
          </a:bodyPr>
          <a:lstStyle/>
          <a:p>
            <a:pPr marL="285750" indent="-285750">
              <a:buFont typeface="Arial" panose="020B0604020202020204" pitchFamily="34" charset="0"/>
              <a:buChar char="•"/>
            </a:pPr>
            <a:r>
              <a:rPr lang="en-GB" sz="1600" b="0" i="0" dirty="0" smtClean="0">
                <a:solidFill>
                  <a:srgbClr val="181919"/>
                </a:solidFill>
                <a:effectLst/>
                <a:latin typeface="Nunito Sans"/>
              </a:rPr>
              <a:t>Madame and Kathy have a final </a:t>
            </a:r>
            <a:r>
              <a:rPr lang="en-GB" sz="1600" b="0" i="0" dirty="0" smtClean="0">
                <a:solidFill>
                  <a:srgbClr val="FF0000"/>
                </a:solidFill>
                <a:effectLst/>
                <a:latin typeface="Nunito Sans"/>
              </a:rPr>
              <a:t>conversation about Kathy dancing.  </a:t>
            </a:r>
            <a:r>
              <a:rPr lang="en-GB" sz="1600" b="0" i="0" dirty="0" smtClean="0">
                <a:solidFill>
                  <a:srgbClr val="181919"/>
                </a:solidFill>
                <a:effectLst/>
                <a:latin typeface="Nunito Sans"/>
              </a:rPr>
              <a:t>She marvels that Kathy remembers so vividly, and that Kathy seemed even then to understand what was going through Madame’s mind as she wept while watching Kathy dance.</a:t>
            </a:r>
            <a:endParaRPr lang="en-GB" sz="1600" dirty="0"/>
          </a:p>
        </p:txBody>
      </p:sp>
    </p:spTree>
    <p:extLst>
      <p:ext uri="{BB962C8B-B14F-4D97-AF65-F5344CB8AC3E}">
        <p14:creationId xmlns:p14="http://schemas.microsoft.com/office/powerpoint/2010/main" val="280765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2582" r="1" b="17896"/>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655320" y="365125"/>
            <a:ext cx="5120114" cy="1692794"/>
          </a:xfrm>
        </p:spPr>
        <p:txBody>
          <a:bodyPr>
            <a:normAutofit/>
          </a:bodyPr>
          <a:lstStyle/>
          <a:p>
            <a:r>
              <a:rPr lang="en-GB" dirty="0"/>
              <a:t>What Makes Us Human?</a:t>
            </a:r>
          </a:p>
        </p:txBody>
      </p:sp>
      <p:sp>
        <p:nvSpPr>
          <p:cNvPr id="3" name="Content Placeholder 2"/>
          <p:cNvSpPr>
            <a:spLocks noGrp="1"/>
          </p:cNvSpPr>
          <p:nvPr>
            <p:ph idx="1"/>
          </p:nvPr>
        </p:nvSpPr>
        <p:spPr>
          <a:xfrm>
            <a:off x="655321" y="2575034"/>
            <a:ext cx="5120113" cy="3462228"/>
          </a:xfrm>
        </p:spPr>
        <p:txBody>
          <a:bodyPr>
            <a:normAutofit/>
          </a:bodyPr>
          <a:lstStyle/>
          <a:p>
            <a:r>
              <a:rPr lang="en-GB" sz="1800"/>
              <a:t>Presence of a soul</a:t>
            </a:r>
          </a:p>
          <a:p>
            <a:r>
              <a:rPr lang="en-GB" sz="1800"/>
              <a:t>Writing, creativity, culture</a:t>
            </a:r>
          </a:p>
          <a:p>
            <a:r>
              <a:rPr lang="en-GB" sz="1800"/>
              <a:t>Self-awareness</a:t>
            </a:r>
          </a:p>
          <a:p>
            <a:r>
              <a:rPr lang="en-GB" sz="1800"/>
              <a:t>Abstract thinking</a:t>
            </a:r>
          </a:p>
          <a:p>
            <a:r>
              <a:rPr lang="en-GB" sz="1800"/>
              <a:t>Thinking laterally/making connections</a:t>
            </a:r>
          </a:p>
          <a:p>
            <a:r>
              <a:rPr lang="en-GB" sz="1800"/>
              <a:t>Morality</a:t>
            </a:r>
          </a:p>
          <a:p>
            <a:r>
              <a:rPr lang="en-GB" sz="1800"/>
              <a:t>Empathy</a:t>
            </a:r>
          </a:p>
          <a:p>
            <a:r>
              <a:rPr lang="en-GB" sz="1800"/>
              <a:t>Ability to love</a:t>
            </a:r>
          </a:p>
          <a:p>
            <a:r>
              <a:rPr lang="en-GB" sz="1800"/>
              <a:t>Understanding of the consequences/ the future</a:t>
            </a:r>
          </a:p>
        </p:txBody>
      </p:sp>
    </p:spTree>
    <p:extLst>
      <p:ext uri="{BB962C8B-B14F-4D97-AF65-F5344CB8AC3E}">
        <p14:creationId xmlns:p14="http://schemas.microsoft.com/office/powerpoint/2010/main" val="137463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Two Sets of Words:  Which ones are taken from </a:t>
            </a:r>
            <a:r>
              <a:rPr lang="en-GB" i="1" dirty="0"/>
              <a:t>Never Let Me Go</a:t>
            </a:r>
            <a:r>
              <a:rPr lang="en-GB" dirty="0"/>
              <a:t>?</a:t>
            </a:r>
          </a:p>
        </p:txBody>
      </p:sp>
      <p:sp>
        <p:nvSpPr>
          <p:cNvPr id="3" name="Content Placeholder 2"/>
          <p:cNvSpPr>
            <a:spLocks noGrp="1"/>
          </p:cNvSpPr>
          <p:nvPr>
            <p:ph idx="1"/>
          </p:nvPr>
        </p:nvSpPr>
        <p:spPr/>
        <p:txBody>
          <a:bodyPr/>
          <a:lstStyle/>
          <a:p>
            <a:pPr marL="0" indent="0">
              <a:buNone/>
            </a:pPr>
            <a:r>
              <a:rPr lang="en-GB" dirty="0"/>
              <a:t>Fierce                       wind                          reason         fury      clouds     </a:t>
            </a:r>
          </a:p>
          <a:p>
            <a:pPr marL="0" indent="0">
              <a:buNone/>
            </a:pPr>
            <a:r>
              <a:rPr lang="en-GB" dirty="0"/>
              <a:t>                                                               blackness               </a:t>
            </a:r>
          </a:p>
          <a:p>
            <a:pPr marL="0" indent="0">
              <a:buNone/>
            </a:pPr>
            <a:r>
              <a:rPr lang="en-GB" dirty="0"/>
              <a:t>insanity                  powerful                         gust                   moon  </a:t>
            </a:r>
          </a:p>
          <a:p>
            <a:pPr marL="0" indent="0">
              <a:buNone/>
            </a:pPr>
            <a:endParaRPr lang="en-GB" dirty="0"/>
          </a:p>
          <a:p>
            <a:pPr marL="0" indent="0">
              <a:buNone/>
            </a:pPr>
            <a:r>
              <a:rPr lang="en-GB" dirty="0"/>
              <a:t>horizon    moonlight         fury               village          night            cottage </a:t>
            </a:r>
          </a:p>
          <a:p>
            <a:pPr marL="0" indent="0">
              <a:buNone/>
            </a:pPr>
            <a:r>
              <a:rPr lang="en-GB" dirty="0"/>
              <a:t>                             reflection                                 moon  </a:t>
            </a:r>
          </a:p>
          <a:p>
            <a:pPr marL="0" indent="0">
              <a:buNone/>
            </a:pPr>
            <a:r>
              <a:rPr lang="en-GB" dirty="0"/>
              <a:t>              raging                                 shouting                                              face </a:t>
            </a:r>
          </a:p>
        </p:txBody>
      </p:sp>
    </p:spTree>
    <p:extLst>
      <p:ext uri="{BB962C8B-B14F-4D97-AF65-F5344CB8AC3E}">
        <p14:creationId xmlns:p14="http://schemas.microsoft.com/office/powerpoint/2010/main" val="3339703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Look at these two extracts:  what relationship do they have with one another?</a:t>
            </a:r>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935182" y="1925782"/>
            <a:ext cx="4620491" cy="3693319"/>
          </a:xfrm>
          <a:prstGeom prst="rect">
            <a:avLst/>
          </a:prstGeom>
          <a:noFill/>
        </p:spPr>
        <p:txBody>
          <a:bodyPr wrap="square" rtlCol="0">
            <a:spAutoFit/>
          </a:bodyPr>
          <a:lstStyle/>
          <a:p>
            <a:r>
              <a:rPr lang="en-GB" dirty="0"/>
              <a:t>I was in a field that slope down steeply not far in front of me, and I could see the lights of some village way below in the valley. The wind here was really powerful, and a gust pulled at me so hard, I had to reach for the fence post.  The moon wasn’t quite full, but it was bright enough, and I could make out in the mid-distance, near where the field began to fall away, Tommy’s figure, raging, shouting, flinging his fists and kicking out…. He slipped and fell out of view in the blackness.  … I caught a glimpse of his face in the moonlight, caked in mud and distorted with fury…”</a:t>
            </a:r>
          </a:p>
        </p:txBody>
      </p:sp>
      <p:sp>
        <p:nvSpPr>
          <p:cNvPr id="5" name="TextBox 4"/>
          <p:cNvSpPr txBox="1"/>
          <p:nvPr/>
        </p:nvSpPr>
        <p:spPr>
          <a:xfrm>
            <a:off x="6400801" y="1925781"/>
            <a:ext cx="4772891" cy="3693319"/>
          </a:xfrm>
          <a:prstGeom prst="rect">
            <a:avLst/>
          </a:prstGeom>
          <a:noFill/>
        </p:spPr>
        <p:txBody>
          <a:bodyPr wrap="square" rtlCol="0">
            <a:spAutoFit/>
          </a:bodyPr>
          <a:lstStyle/>
          <a:p>
            <a:r>
              <a:rPr lang="en-GB" dirty="0"/>
              <a:t>“As the night advanced, a fierce wind arose from the woods, and quickly dispersed the clouds that had loitered in the heavens:  the blast tore along like a mighty avalanche, and produced a kind of insanity in my spirits that burst all bounds of reason and reflection.  I lighted the dry branch of a tree, and danced with fury around the devoted cottage, my eyes still fixed on the western horizon, the edge of which the moon nearly touched.  A part of its orb was at length hid, and I waved my brand; it sunk, and, with a loud scream, I fired the straw, and heath, and bushes, which I had collected.”</a:t>
            </a:r>
          </a:p>
        </p:txBody>
      </p:sp>
    </p:spTree>
    <p:extLst>
      <p:ext uri="{BB962C8B-B14F-4D97-AF65-F5344CB8AC3E}">
        <p14:creationId xmlns:p14="http://schemas.microsoft.com/office/powerpoint/2010/main" val="2795488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Ideas….</a:t>
            </a:r>
          </a:p>
        </p:txBody>
      </p:sp>
      <p:sp>
        <p:nvSpPr>
          <p:cNvPr id="3" name="Content Placeholder 2"/>
          <p:cNvSpPr>
            <a:spLocks noGrp="1"/>
          </p:cNvSpPr>
          <p:nvPr>
            <p:ph idx="1"/>
          </p:nvPr>
        </p:nvSpPr>
        <p:spPr/>
        <p:txBody>
          <a:bodyPr>
            <a:normAutofit fontScale="92500" lnSpcReduction="20000"/>
          </a:bodyPr>
          <a:lstStyle/>
          <a:p>
            <a:r>
              <a:rPr lang="en-GB" dirty="0"/>
              <a:t>The vulnerability of the characters against a more powerful, dangerous force (the wind, the image of the avalanche </a:t>
            </a:r>
            <a:r>
              <a:rPr lang="en-GB" dirty="0" err="1"/>
              <a:t>etc</a:t>
            </a:r>
            <a:r>
              <a:rPr lang="en-GB" dirty="0"/>
              <a:t>)  symbolic function of the weather and setting</a:t>
            </a:r>
          </a:p>
          <a:p>
            <a:r>
              <a:rPr lang="en-GB" dirty="0"/>
              <a:t>The rejection of both characters by a surrogate parent figure, and the relinquishing of any hope</a:t>
            </a:r>
          </a:p>
          <a:p>
            <a:r>
              <a:rPr lang="en-GB" dirty="0"/>
              <a:t>The moment when both characters finally reject any positive connection with wider society (Tommy embraces the identity of a donor and therefore his death, the creature seeks isolation and revenge)</a:t>
            </a:r>
          </a:p>
          <a:p>
            <a:r>
              <a:rPr lang="en-GB" dirty="0"/>
              <a:t>The analogical function of the weather:  the fury of both characters captured in the wind</a:t>
            </a:r>
          </a:p>
          <a:p>
            <a:r>
              <a:rPr lang="en-GB" dirty="0"/>
              <a:t>The sense of civilisation (the village/cottage) visible but inaccessible to the characters etc.</a:t>
            </a:r>
          </a:p>
        </p:txBody>
      </p:sp>
    </p:spTree>
    <p:extLst>
      <p:ext uri="{BB962C8B-B14F-4D97-AF65-F5344CB8AC3E}">
        <p14:creationId xmlns:p14="http://schemas.microsoft.com/office/powerpoint/2010/main" val="422338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257" y="4525347"/>
            <a:ext cx="6939722" cy="1737360"/>
          </a:xfrm>
        </p:spPr>
        <p:txBody>
          <a:bodyPr anchor="ctr">
            <a:normAutofit/>
          </a:bodyPr>
          <a:lstStyle/>
          <a:p>
            <a:pPr algn="r"/>
            <a:r>
              <a:rPr lang="en-GB" i="1" dirty="0"/>
              <a:t>Frankenstein</a:t>
            </a:r>
          </a:p>
        </p:txBody>
      </p:sp>
      <p:sp>
        <p:nvSpPr>
          <p:cNvPr id="3" name="Subtitle 2"/>
          <p:cNvSpPr>
            <a:spLocks noGrp="1"/>
          </p:cNvSpPr>
          <p:nvPr>
            <p:ph type="subTitle" idx="1"/>
          </p:nvPr>
        </p:nvSpPr>
        <p:spPr>
          <a:xfrm>
            <a:off x="8050762" y="4525347"/>
            <a:ext cx="3211288" cy="1737360"/>
          </a:xfrm>
        </p:spPr>
        <p:txBody>
          <a:bodyPr anchor="ctr">
            <a:normAutofit/>
          </a:bodyPr>
          <a:lstStyle/>
          <a:p>
            <a:pPr algn="l"/>
            <a:r>
              <a:rPr lang="en-GB" dirty="0"/>
              <a:t>Week one:  </a:t>
            </a:r>
            <a:r>
              <a:rPr lang="en-GB" dirty="0" smtClean="0"/>
              <a:t>overview.</a:t>
            </a:r>
            <a:endParaRPr lang="en-GB" dirty="0"/>
          </a:p>
        </p:txBody>
      </p:sp>
      <p:pic>
        <p:nvPicPr>
          <p:cNvPr id="4" name="Picture 3" descr="Mary Shelley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117" y="674317"/>
            <a:ext cx="3529455" cy="4427862"/>
          </a:xfrm>
          <a:prstGeom prst="rect">
            <a:avLst/>
          </a:prstGeom>
        </p:spPr>
      </p:pic>
      <p:pic>
        <p:nvPicPr>
          <p:cNvPr id="5" name="Picture 4" descr="Technophobia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1979" y="584107"/>
            <a:ext cx="3528213" cy="44263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11460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3168</Words>
  <Application>Microsoft Office PowerPoint</Application>
  <PresentationFormat>Widescreen</PresentationFormat>
  <Paragraphs>136</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Nunito Sans</vt:lpstr>
      <vt:lpstr>Office Theme</vt:lpstr>
      <vt:lpstr>Ending Never Let Me Go and Starting Frankenstein</vt:lpstr>
      <vt:lpstr>Consequences on Chapter 22</vt:lpstr>
      <vt:lpstr>Consequences on Chapter 22</vt:lpstr>
      <vt:lpstr>Consequences on Chapter 22</vt:lpstr>
      <vt:lpstr>What Makes Us Human?</vt:lpstr>
      <vt:lpstr>Two Sets of Words:  Which ones are taken from Never Let Me Go?</vt:lpstr>
      <vt:lpstr>Look at these two extracts:  what relationship do they have with one another?</vt:lpstr>
      <vt:lpstr>Some Ideas….</vt:lpstr>
      <vt:lpstr>Frankenstein</vt:lpstr>
      <vt:lpstr>Ordering the story</vt:lpstr>
      <vt:lpstr>There are three events out of place… what are they?</vt:lpstr>
      <vt:lpstr>Any surprises?</vt:lpstr>
      <vt:lpstr>What is going on?</vt:lpstr>
      <vt:lpstr>What has happened?</vt:lpstr>
      <vt:lpstr>The story of Prometheus</vt:lpstr>
      <vt:lpstr>What are the links?</vt:lpstr>
      <vt:lpstr>Possible links: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Never Let Me Go and Frankenstein</dc:title>
  <dc:creator>Juliet Harrison</dc:creator>
  <cp:lastModifiedBy>Juliet Harrison</cp:lastModifiedBy>
  <cp:revision>7</cp:revision>
  <dcterms:created xsi:type="dcterms:W3CDTF">2020-11-24T09:46:41Z</dcterms:created>
  <dcterms:modified xsi:type="dcterms:W3CDTF">2020-11-24T10:30:12Z</dcterms:modified>
</cp:coreProperties>
</file>