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80" r:id="rId3"/>
    <p:sldId id="281" r:id="rId4"/>
    <p:sldId id="282" r:id="rId5"/>
    <p:sldId id="258" r:id="rId6"/>
    <p:sldId id="259" r:id="rId7"/>
    <p:sldId id="260" r:id="rId8"/>
    <p:sldId id="274" r:id="rId9"/>
    <p:sldId id="276" r:id="rId10"/>
    <p:sldId id="262" r:id="rId11"/>
    <p:sldId id="263" r:id="rId12"/>
    <p:sldId id="264" r:id="rId13"/>
    <p:sldId id="265" r:id="rId14"/>
    <p:sldId id="266" r:id="rId15"/>
    <p:sldId id="267" r:id="rId16"/>
    <p:sldId id="268" r:id="rId17"/>
    <p:sldId id="277" r:id="rId18"/>
    <p:sldId id="278" r:id="rId19"/>
    <p:sldId id="269" r:id="rId20"/>
    <p:sldId id="270" r:id="rId21"/>
    <p:sldId id="271" r:id="rId22"/>
    <p:sldId id="272"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B78CD-D3E0-4735-BAA8-343F2F070398}" type="datetimeFigureOut">
              <a:rPr lang="en-GB" smtClean="0"/>
              <a:t>07/12/2020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3A54B-0FEF-4679-BFDD-E52315E69E95}" type="slidenum">
              <a:rPr lang="en-GB" smtClean="0"/>
              <a:t>‹#›</a:t>
            </a:fld>
            <a:endParaRPr lang="en-GB"/>
          </a:p>
        </p:txBody>
      </p:sp>
    </p:spTree>
    <p:extLst>
      <p:ext uri="{BB962C8B-B14F-4D97-AF65-F5344CB8AC3E}">
        <p14:creationId xmlns:p14="http://schemas.microsoft.com/office/powerpoint/2010/main" val="102651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C3A9A4-25CA-4812-B472-F84ACDBDC390}" type="slidenum">
              <a:rPr lang="en-GB" smtClean="0"/>
              <a:t>2</a:t>
            </a:fld>
            <a:endParaRPr lang="en-GB"/>
          </a:p>
        </p:txBody>
      </p:sp>
    </p:spTree>
    <p:extLst>
      <p:ext uri="{BB962C8B-B14F-4D97-AF65-F5344CB8AC3E}">
        <p14:creationId xmlns:p14="http://schemas.microsoft.com/office/powerpoint/2010/main" val="86355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non-fiction</a:t>
            </a:r>
            <a:r>
              <a:rPr lang="en-GB" baseline="0" dirty="0"/>
              <a:t> might be possible?  All suggestions on board – wipe off those that would not enable them to reach the higher grades (posters, advice sheets)</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12</a:t>
            </a:fld>
            <a:endParaRPr lang="en-GB"/>
          </a:p>
        </p:txBody>
      </p:sp>
    </p:spTree>
    <p:extLst>
      <p:ext uri="{BB962C8B-B14F-4D97-AF65-F5344CB8AC3E}">
        <p14:creationId xmlns:p14="http://schemas.microsoft.com/office/powerpoint/2010/main" val="126888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13</a:t>
            </a:fld>
            <a:endParaRPr lang="en-GB"/>
          </a:p>
        </p:txBody>
      </p:sp>
    </p:spTree>
    <p:extLst>
      <p:ext uri="{BB962C8B-B14F-4D97-AF65-F5344CB8AC3E}">
        <p14:creationId xmlns:p14="http://schemas.microsoft.com/office/powerpoint/2010/main" val="167178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0DC0A8-A4BB-4ACF-9D9C-7D3996E8EABC}" type="slidenum">
              <a:rPr lang="en-GB" smtClean="0"/>
              <a:t>14</a:t>
            </a:fld>
            <a:endParaRPr lang="en-GB"/>
          </a:p>
        </p:txBody>
      </p:sp>
    </p:spTree>
    <p:extLst>
      <p:ext uri="{BB962C8B-B14F-4D97-AF65-F5344CB8AC3E}">
        <p14:creationId xmlns:p14="http://schemas.microsoft.com/office/powerpoint/2010/main" val="70624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0DC0A8-A4BB-4ACF-9D9C-7D3996E8EABC}" type="slidenum">
              <a:rPr lang="en-GB" smtClean="0"/>
              <a:t>15</a:t>
            </a:fld>
            <a:endParaRPr lang="en-GB"/>
          </a:p>
        </p:txBody>
      </p:sp>
    </p:spTree>
    <p:extLst>
      <p:ext uri="{BB962C8B-B14F-4D97-AF65-F5344CB8AC3E}">
        <p14:creationId xmlns:p14="http://schemas.microsoft.com/office/powerpoint/2010/main" val="241937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students to respond to</a:t>
            </a:r>
            <a:r>
              <a:rPr lang="en-GB" baseline="0" dirty="0"/>
              <a:t> these questions.  Discussion about what attitudes the reader has towards Madonna.  Is this a diary?  Or a diary being used to achieve something else?</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16</a:t>
            </a:fld>
            <a:endParaRPr lang="en-GB"/>
          </a:p>
        </p:txBody>
      </p:sp>
    </p:spTree>
    <p:extLst>
      <p:ext uri="{BB962C8B-B14F-4D97-AF65-F5344CB8AC3E}">
        <p14:creationId xmlns:p14="http://schemas.microsoft.com/office/powerpoint/2010/main" val="263710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Aspects they might analyse:</a:t>
            </a:r>
            <a:r>
              <a:rPr lang="en-GB" baseline="0" dirty="0"/>
              <a:t>  lexis being used to entertain (repetition, hyperbole, litotes, </a:t>
            </a:r>
            <a:r>
              <a:rPr lang="en-GB" baseline="0" dirty="0" err="1"/>
              <a:t>etc</a:t>
            </a:r>
            <a:r>
              <a:rPr lang="en-GB" baseline="0" dirty="0"/>
              <a:t> </a:t>
            </a:r>
            <a:r>
              <a:rPr lang="en-GB" baseline="0" dirty="0" err="1"/>
              <a:t>etc</a:t>
            </a:r>
            <a:r>
              <a:rPr lang="en-GB" baseline="0" dirty="0"/>
              <a:t>)</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19</a:t>
            </a:fld>
            <a:endParaRPr lang="en-GB"/>
          </a:p>
        </p:txBody>
      </p:sp>
    </p:spTree>
    <p:extLst>
      <p:ext uri="{BB962C8B-B14F-4D97-AF65-F5344CB8AC3E}">
        <p14:creationId xmlns:p14="http://schemas.microsoft.com/office/powerpoint/2010/main" val="2037504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to think about syntax</a:t>
            </a:r>
          </a:p>
        </p:txBody>
      </p:sp>
      <p:sp>
        <p:nvSpPr>
          <p:cNvPr id="4" name="Slide Number Placeholder 3"/>
          <p:cNvSpPr>
            <a:spLocks noGrp="1"/>
          </p:cNvSpPr>
          <p:nvPr>
            <p:ph type="sldNum" sz="quarter" idx="10"/>
          </p:nvPr>
        </p:nvSpPr>
        <p:spPr/>
        <p:txBody>
          <a:bodyPr/>
          <a:lstStyle/>
          <a:p>
            <a:fld id="{BB0DC0A8-A4BB-4ACF-9D9C-7D3996E8EABC}" type="slidenum">
              <a:rPr lang="en-GB" smtClean="0"/>
              <a:t>20</a:t>
            </a:fld>
            <a:endParaRPr lang="en-GB"/>
          </a:p>
        </p:txBody>
      </p:sp>
    </p:spTree>
    <p:extLst>
      <p:ext uri="{BB962C8B-B14F-4D97-AF65-F5344CB8AC3E}">
        <p14:creationId xmlns:p14="http://schemas.microsoft.com/office/powerpoint/2010/main" val="1661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the students add to their notes</a:t>
            </a:r>
            <a:r>
              <a:rPr lang="en-GB" baseline="0" dirty="0"/>
              <a:t> as these slides are shown</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21</a:t>
            </a:fld>
            <a:endParaRPr lang="en-GB"/>
          </a:p>
        </p:txBody>
      </p:sp>
    </p:spTree>
    <p:extLst>
      <p:ext uri="{BB962C8B-B14F-4D97-AF65-F5344CB8AC3E}">
        <p14:creationId xmlns:p14="http://schemas.microsoft.com/office/powerpoint/2010/main" val="1349762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Reveal of parody genre – work in pairs</a:t>
            </a:r>
            <a:r>
              <a:rPr lang="en-GB" baseline="0" dirty="0"/>
              <a:t> to find evidence of the idea that this is a parody</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22</a:t>
            </a:fld>
            <a:endParaRPr lang="en-GB"/>
          </a:p>
        </p:txBody>
      </p:sp>
    </p:spTree>
    <p:extLst>
      <p:ext uri="{BB962C8B-B14F-4D97-AF65-F5344CB8AC3E}">
        <p14:creationId xmlns:p14="http://schemas.microsoft.com/office/powerpoint/2010/main" val="2951195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0DC0A8-A4BB-4ACF-9D9C-7D3996E8EABC}" type="slidenum">
              <a:rPr lang="en-GB" smtClean="0"/>
              <a:t>23</a:t>
            </a:fld>
            <a:endParaRPr lang="en-GB"/>
          </a:p>
        </p:txBody>
      </p:sp>
    </p:spTree>
    <p:extLst>
      <p:ext uri="{BB962C8B-B14F-4D97-AF65-F5344CB8AC3E}">
        <p14:creationId xmlns:p14="http://schemas.microsoft.com/office/powerpoint/2010/main" val="403340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C3A9A4-25CA-4812-B472-F84ACDBDC390}" type="slidenum">
              <a:rPr lang="en-GB" smtClean="0"/>
              <a:t>3</a:t>
            </a:fld>
            <a:endParaRPr lang="en-GB"/>
          </a:p>
        </p:txBody>
      </p:sp>
    </p:spTree>
    <p:extLst>
      <p:ext uri="{BB962C8B-B14F-4D97-AF65-F5344CB8AC3E}">
        <p14:creationId xmlns:p14="http://schemas.microsoft.com/office/powerpoint/2010/main" val="390190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C3A9A4-25CA-4812-B472-F84ACDBDC390}" type="slidenum">
              <a:rPr lang="en-GB" smtClean="0"/>
              <a:t>4</a:t>
            </a:fld>
            <a:endParaRPr lang="en-GB"/>
          </a:p>
        </p:txBody>
      </p:sp>
    </p:spTree>
    <p:extLst>
      <p:ext uri="{BB962C8B-B14F-4D97-AF65-F5344CB8AC3E}">
        <p14:creationId xmlns:p14="http://schemas.microsoft.com/office/powerpoint/2010/main" val="278425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Contrasting</a:t>
            </a:r>
            <a:r>
              <a:rPr lang="en-GB" baseline="0" dirty="0"/>
              <a:t> ideas are handed out to students – they should find quotes and evidence to support their point.  10 mins Run the debate across the class.  The rest of the class should vote on which side wins. 10 mins</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5</a:t>
            </a:fld>
            <a:endParaRPr lang="en-GB"/>
          </a:p>
        </p:txBody>
      </p:sp>
    </p:spTree>
    <p:extLst>
      <p:ext uri="{BB962C8B-B14F-4D97-AF65-F5344CB8AC3E}">
        <p14:creationId xmlns:p14="http://schemas.microsoft.com/office/powerpoint/2010/main" val="285497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pair</a:t>
            </a:r>
            <a:r>
              <a:rPr lang="en-GB" baseline="0" dirty="0"/>
              <a:t> has a white board and stand.  They each write their analysis on the white board, as the sentences are revealed.  The most popular is displayed at the front of the class.  15 mins</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6</a:t>
            </a:fld>
            <a:endParaRPr lang="en-GB"/>
          </a:p>
        </p:txBody>
      </p:sp>
    </p:spTree>
    <p:extLst>
      <p:ext uri="{BB962C8B-B14F-4D97-AF65-F5344CB8AC3E}">
        <p14:creationId xmlns:p14="http://schemas.microsoft.com/office/powerpoint/2010/main" val="9328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groups:  one are the stylistics experts, one the dramatic</a:t>
            </a:r>
            <a:r>
              <a:rPr lang="en-GB" baseline="0" dirty="0"/>
              <a:t> experts, one the context experts – the rest of the students can ask them questions about what they could include.  20 mins  Read on to the end.</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7</a:t>
            </a:fld>
            <a:endParaRPr lang="en-GB"/>
          </a:p>
        </p:txBody>
      </p:sp>
    </p:spTree>
    <p:extLst>
      <p:ext uri="{BB962C8B-B14F-4D97-AF65-F5344CB8AC3E}">
        <p14:creationId xmlns:p14="http://schemas.microsoft.com/office/powerpoint/2010/main" val="146325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that</a:t>
            </a:r>
            <a:r>
              <a:rPr lang="en-GB" baseline="0" dirty="0"/>
              <a:t> this will be used next year for the up-coming cohort.  Preparation for next week:  the setting of the benchmark.  </a:t>
            </a:r>
            <a:endParaRPr lang="en-GB" dirty="0"/>
          </a:p>
        </p:txBody>
      </p:sp>
      <p:sp>
        <p:nvSpPr>
          <p:cNvPr id="4" name="Slide Number Placeholder 3"/>
          <p:cNvSpPr>
            <a:spLocks noGrp="1"/>
          </p:cNvSpPr>
          <p:nvPr>
            <p:ph type="sldNum" sz="quarter" idx="10"/>
          </p:nvPr>
        </p:nvSpPr>
        <p:spPr/>
        <p:txBody>
          <a:bodyPr/>
          <a:lstStyle/>
          <a:p>
            <a:fld id="{43C3A9A4-25CA-4812-B472-F84ACDBDC390}" type="slidenum">
              <a:rPr lang="en-GB" smtClean="0"/>
              <a:t>9</a:t>
            </a:fld>
            <a:endParaRPr lang="en-GB"/>
          </a:p>
        </p:txBody>
      </p:sp>
    </p:spTree>
    <p:extLst>
      <p:ext uri="{BB962C8B-B14F-4D97-AF65-F5344CB8AC3E}">
        <p14:creationId xmlns:p14="http://schemas.microsoft.com/office/powerpoint/2010/main" val="269191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they know about it?  Compare</a:t>
            </a:r>
            <a:r>
              <a:rPr lang="en-GB" baseline="0" dirty="0"/>
              <a:t> to next slide.</a:t>
            </a:r>
          </a:p>
        </p:txBody>
      </p:sp>
      <p:sp>
        <p:nvSpPr>
          <p:cNvPr id="4" name="Slide Number Placeholder 3"/>
          <p:cNvSpPr>
            <a:spLocks noGrp="1"/>
          </p:cNvSpPr>
          <p:nvPr>
            <p:ph type="sldNum" sz="quarter" idx="10"/>
          </p:nvPr>
        </p:nvSpPr>
        <p:spPr/>
        <p:txBody>
          <a:bodyPr/>
          <a:lstStyle/>
          <a:p>
            <a:fld id="{BB0DC0A8-A4BB-4ACF-9D9C-7D3996E8EABC}" type="slidenum">
              <a:rPr lang="en-GB" smtClean="0"/>
              <a:t>10</a:t>
            </a:fld>
            <a:endParaRPr lang="en-GB"/>
          </a:p>
        </p:txBody>
      </p:sp>
    </p:spTree>
    <p:extLst>
      <p:ext uri="{BB962C8B-B14F-4D97-AF65-F5344CB8AC3E}">
        <p14:creationId xmlns:p14="http://schemas.microsoft.com/office/powerpoint/2010/main" val="159496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0DC0A8-A4BB-4ACF-9D9C-7D3996E8EABC}" type="slidenum">
              <a:rPr lang="en-GB" smtClean="0"/>
              <a:t>11</a:t>
            </a:fld>
            <a:endParaRPr lang="en-GB"/>
          </a:p>
        </p:txBody>
      </p:sp>
    </p:spTree>
    <p:extLst>
      <p:ext uri="{BB962C8B-B14F-4D97-AF65-F5344CB8AC3E}">
        <p14:creationId xmlns:p14="http://schemas.microsoft.com/office/powerpoint/2010/main" val="3969216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Jerusalem</a:t>
            </a:r>
            <a:endParaRPr lang="en-GB" i="1" dirty="0"/>
          </a:p>
        </p:txBody>
      </p:sp>
      <p:sp>
        <p:nvSpPr>
          <p:cNvPr id="3" name="Subtitle 2"/>
          <p:cNvSpPr>
            <a:spLocks noGrp="1"/>
          </p:cNvSpPr>
          <p:nvPr>
            <p:ph type="subTitle" idx="1"/>
          </p:nvPr>
        </p:nvSpPr>
        <p:spPr/>
        <p:txBody>
          <a:bodyPr/>
          <a:lstStyle/>
          <a:p>
            <a:r>
              <a:rPr lang="en-GB" dirty="0" smtClean="0"/>
              <a:t>Week 12</a:t>
            </a:r>
            <a:endParaRPr lang="en-GB" dirty="0"/>
          </a:p>
        </p:txBody>
      </p:sp>
      <p:pic>
        <p:nvPicPr>
          <p:cNvPr id="4" name="Content Placeholder 3" descr="File:Ludlow Green Man misericord.jpg - Wikipedia, the free ..."/>
          <p:cNvPicPr>
            <a:picLocks noChangeAspect="1"/>
          </p:cNvPicPr>
          <p:nvPr/>
        </p:nvPicPr>
        <p:blipFill>
          <a:blip r:embed="rId2"/>
          <a:stretch>
            <a:fillRect/>
          </a:stretch>
        </p:blipFill>
        <p:spPr>
          <a:xfrm>
            <a:off x="5105938" y="4587873"/>
            <a:ext cx="2226942" cy="2000247"/>
          </a:xfrm>
          <a:prstGeom prst="rect">
            <a:avLst/>
          </a:prstGeom>
        </p:spPr>
      </p:pic>
    </p:spTree>
    <p:extLst>
      <p:ext uri="{BB962C8B-B14F-4D97-AF65-F5344CB8AC3E}">
        <p14:creationId xmlns:p14="http://schemas.microsoft.com/office/powerpoint/2010/main" val="37409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Non-fiction writing</a:t>
            </a:r>
          </a:p>
        </p:txBody>
      </p:sp>
      <p:sp>
        <p:nvSpPr>
          <p:cNvPr id="3" name="Subtitle 2"/>
          <p:cNvSpPr>
            <a:spLocks noGrp="1"/>
          </p:cNvSpPr>
          <p:nvPr>
            <p:ph type="subTitle" idx="1"/>
          </p:nvPr>
        </p:nvSpPr>
        <p:spPr/>
        <p:txBody>
          <a:bodyPr/>
          <a:lstStyle/>
          <a:p>
            <a:r>
              <a:rPr lang="en-GB" dirty="0"/>
              <a:t>Assessment, choices</a:t>
            </a:r>
          </a:p>
        </p:txBody>
      </p:sp>
    </p:spTree>
    <p:extLst>
      <p:ext uri="{BB962C8B-B14F-4D97-AF65-F5344CB8AC3E}">
        <p14:creationId xmlns:p14="http://schemas.microsoft.com/office/powerpoint/2010/main" val="156930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Independent study: analysing and producing texts (04)</a:t>
            </a:r>
          </a:p>
        </p:txBody>
      </p:sp>
      <p:sp>
        <p:nvSpPr>
          <p:cNvPr id="3" name="Content Placeholder 2"/>
          <p:cNvSpPr>
            <a:spLocks noGrp="1"/>
          </p:cNvSpPr>
          <p:nvPr>
            <p:ph idx="1"/>
          </p:nvPr>
        </p:nvSpPr>
        <p:spPr/>
        <p:txBody>
          <a:bodyPr/>
          <a:lstStyle/>
          <a:p>
            <a:r>
              <a:rPr lang="en-GB" dirty="0"/>
              <a:t>Your task:  to produce a piece of original non-fiction writing.  </a:t>
            </a:r>
          </a:p>
          <a:p>
            <a:endParaRPr lang="en-GB" dirty="0"/>
          </a:p>
          <a:p>
            <a:r>
              <a:rPr lang="en-GB" dirty="0"/>
              <a:t>Non examined assessment of both tasks: 40 marks 20% of total A level</a:t>
            </a:r>
          </a:p>
        </p:txBody>
      </p:sp>
    </p:spTree>
    <p:extLst>
      <p:ext uri="{BB962C8B-B14F-4D97-AF65-F5344CB8AC3E}">
        <p14:creationId xmlns:p14="http://schemas.microsoft.com/office/powerpoint/2010/main" val="225559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t>
            </a:r>
          </a:p>
        </p:txBody>
      </p:sp>
      <p:sp>
        <p:nvSpPr>
          <p:cNvPr id="3" name="Content Placeholder 2"/>
          <p:cNvSpPr>
            <a:spLocks noGrp="1"/>
          </p:cNvSpPr>
          <p:nvPr>
            <p:ph idx="1"/>
          </p:nvPr>
        </p:nvSpPr>
        <p:spPr/>
        <p:txBody>
          <a:bodyPr>
            <a:normAutofit/>
          </a:bodyPr>
          <a:lstStyle/>
          <a:p>
            <a:r>
              <a:rPr lang="en-GB" dirty="0"/>
              <a:t>approximately 1000–1200 words with a 150-word introduction. </a:t>
            </a:r>
          </a:p>
          <a:p>
            <a:r>
              <a:rPr lang="en-GB" dirty="0"/>
              <a:t>could take the form of travel writing, memoir, speeches, digital texts, multi-modal texts or any other text in a non-fiction genre.   Suggestion – draw on the anthology</a:t>
            </a:r>
          </a:p>
        </p:txBody>
      </p:sp>
    </p:spTree>
    <p:extLst>
      <p:ext uri="{BB962C8B-B14F-4D97-AF65-F5344CB8AC3E}">
        <p14:creationId xmlns:p14="http://schemas.microsoft.com/office/powerpoint/2010/main" val="293414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commentary</a:t>
            </a:r>
          </a:p>
        </p:txBody>
      </p:sp>
      <p:sp>
        <p:nvSpPr>
          <p:cNvPr id="3" name="Content Placeholder 2"/>
          <p:cNvSpPr>
            <a:spLocks noGrp="1"/>
          </p:cNvSpPr>
          <p:nvPr>
            <p:ph idx="1"/>
          </p:nvPr>
        </p:nvSpPr>
        <p:spPr/>
        <p:txBody>
          <a:bodyPr>
            <a:normAutofit fontScale="85000" lnSpcReduction="20000"/>
          </a:bodyPr>
          <a:lstStyle/>
          <a:p>
            <a:r>
              <a:rPr lang="en-GB" dirty="0"/>
              <a:t>You need to identify some key elements of their original writing, showing the way in which their writing reveals understanding of their chosen genre and use of literary and linguistic techniques. </a:t>
            </a:r>
          </a:p>
          <a:p>
            <a:r>
              <a:rPr lang="en-GB" dirty="0"/>
              <a:t>Learners should be able to: </a:t>
            </a:r>
          </a:p>
          <a:p>
            <a:r>
              <a:rPr lang="en-GB" dirty="0"/>
              <a:t>use a range of techniques to produce and evaluate texts for different audiences and purposes, informed by wide reading </a:t>
            </a:r>
          </a:p>
          <a:p>
            <a:r>
              <a:rPr lang="en-GB" dirty="0"/>
              <a:t>use English appropriately, accurately and creatively </a:t>
            </a:r>
          </a:p>
          <a:p>
            <a:r>
              <a:rPr lang="en-GB" dirty="0"/>
              <a:t>synthesise and reflect on their knowledge and understanding of some elements of linguistic and literary methods and concepts </a:t>
            </a:r>
          </a:p>
          <a:p>
            <a:r>
              <a:rPr lang="en-GB" dirty="0"/>
              <a:t>demonstrate knowledge and understanding of how language choices shape meanings in text.</a:t>
            </a:r>
          </a:p>
          <a:p>
            <a:endParaRPr lang="en-GB" dirty="0"/>
          </a:p>
        </p:txBody>
      </p:sp>
    </p:spTree>
    <p:extLst>
      <p:ext uri="{BB962C8B-B14F-4D97-AF65-F5344CB8AC3E}">
        <p14:creationId xmlns:p14="http://schemas.microsoft.com/office/powerpoint/2010/main" val="425465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Examiners will be looking to see if you… </a:t>
            </a:r>
            <a:br>
              <a:rPr lang="en-GB" dirty="0"/>
            </a:br>
            <a:endParaRPr lang="en-GB" dirty="0"/>
          </a:p>
        </p:txBody>
      </p:sp>
      <p:sp>
        <p:nvSpPr>
          <p:cNvPr id="3" name="Content Placeholder 2"/>
          <p:cNvSpPr>
            <a:spLocks noGrp="1"/>
          </p:cNvSpPr>
          <p:nvPr>
            <p:ph idx="1"/>
          </p:nvPr>
        </p:nvSpPr>
        <p:spPr/>
        <p:txBody>
          <a:bodyPr/>
          <a:lstStyle/>
          <a:p>
            <a:r>
              <a:rPr lang="en-GB" dirty="0"/>
              <a:t>use a range of techniques to produce and evaluate texts for different audiences and purposes, informed by wide reading </a:t>
            </a:r>
          </a:p>
          <a:p>
            <a:r>
              <a:rPr lang="en-GB" dirty="0"/>
              <a:t>use English appropriately, accurately and creatively </a:t>
            </a:r>
          </a:p>
          <a:p>
            <a:r>
              <a:rPr lang="en-GB" dirty="0"/>
              <a:t>synthesise and reflect on your knowledge and understanding of some elements of linguistic and literary methods and concepts </a:t>
            </a:r>
          </a:p>
          <a:p>
            <a:r>
              <a:rPr lang="en-GB" dirty="0"/>
              <a:t>demonstrate knowledge and understanding of how language choices shape meanings in text.</a:t>
            </a:r>
          </a:p>
          <a:p>
            <a:endParaRPr lang="en-GB" dirty="0"/>
          </a:p>
        </p:txBody>
      </p:sp>
    </p:spTree>
    <p:extLst>
      <p:ext uri="{BB962C8B-B14F-4D97-AF65-F5344CB8AC3E}">
        <p14:creationId xmlns:p14="http://schemas.microsoft.com/office/powerpoint/2010/main" val="391547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“boring” details</a:t>
            </a:r>
          </a:p>
        </p:txBody>
      </p:sp>
      <p:sp>
        <p:nvSpPr>
          <p:cNvPr id="3" name="Content Placeholder 2"/>
          <p:cNvSpPr>
            <a:spLocks noGrp="1"/>
          </p:cNvSpPr>
          <p:nvPr>
            <p:ph idx="1"/>
          </p:nvPr>
        </p:nvSpPr>
        <p:spPr/>
        <p:txBody>
          <a:bodyPr/>
          <a:lstStyle/>
          <a:p>
            <a:r>
              <a:rPr lang="en-GB" dirty="0"/>
              <a:t>AO weightings for Original writing non-fiction. AO2 – 2%, AO5 – 6%, Total – 8% </a:t>
            </a:r>
          </a:p>
          <a:p>
            <a:r>
              <a:rPr lang="en-GB" dirty="0"/>
              <a:t>The dominant assessment objective is AO5: Demonstrate expertise and creativity in the use of English to communicate in different ways. </a:t>
            </a:r>
          </a:p>
          <a:p>
            <a:r>
              <a:rPr lang="en-GB" dirty="0"/>
              <a:t>Answers should also demonstrate understanding of how meanings are shaped in their original writing (AO2). </a:t>
            </a:r>
          </a:p>
        </p:txBody>
      </p:sp>
    </p:spTree>
    <p:extLst>
      <p:ext uri="{BB962C8B-B14F-4D97-AF65-F5344CB8AC3E}">
        <p14:creationId xmlns:p14="http://schemas.microsoft.com/office/powerpoint/2010/main" val="3645898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Madonna’s Diary</a:t>
            </a:r>
          </a:p>
        </p:txBody>
      </p:sp>
      <p:sp>
        <p:nvSpPr>
          <p:cNvPr id="3" name="Content Placeholder 2"/>
          <p:cNvSpPr>
            <a:spLocks noGrp="1"/>
          </p:cNvSpPr>
          <p:nvPr>
            <p:ph idx="1"/>
          </p:nvPr>
        </p:nvSpPr>
        <p:spPr/>
        <p:txBody>
          <a:bodyPr/>
          <a:lstStyle/>
          <a:p>
            <a:r>
              <a:rPr lang="en-GB" dirty="0"/>
              <a:t>Who has written/delivered/presented this text? Evidence</a:t>
            </a:r>
          </a:p>
          <a:p>
            <a:r>
              <a:rPr lang="en-GB" dirty="0"/>
              <a:t>What genre is it? </a:t>
            </a:r>
          </a:p>
          <a:p>
            <a:r>
              <a:rPr lang="en-GB" dirty="0"/>
              <a:t>When was it produced? Evidence</a:t>
            </a:r>
          </a:p>
          <a:p>
            <a:r>
              <a:rPr lang="en-GB" dirty="0"/>
              <a:t>Who is the audience?  How do you know?  Are there examples of subject-specific lexis, for example?  What does this tell you about the audience?</a:t>
            </a:r>
          </a:p>
          <a:p>
            <a:r>
              <a:rPr lang="en-GB" dirty="0"/>
              <a:t>Remember:  </a:t>
            </a:r>
            <a:r>
              <a:rPr lang="en-GB" dirty="0">
                <a:solidFill>
                  <a:srgbClr val="FF0000"/>
                </a:solidFill>
              </a:rPr>
              <a:t>C</a:t>
            </a:r>
            <a:r>
              <a:rPr lang="en-GB" dirty="0"/>
              <a:t>ontext, </a:t>
            </a:r>
            <a:r>
              <a:rPr lang="en-GB" dirty="0">
                <a:solidFill>
                  <a:srgbClr val="FF0000"/>
                </a:solidFill>
              </a:rPr>
              <a:t>L</a:t>
            </a:r>
            <a:r>
              <a:rPr lang="en-GB" dirty="0"/>
              <a:t>exis and syntax, </a:t>
            </a:r>
            <a:r>
              <a:rPr lang="en-GB" dirty="0">
                <a:solidFill>
                  <a:srgbClr val="FF0000"/>
                </a:solidFill>
              </a:rPr>
              <a:t>I</a:t>
            </a:r>
            <a:r>
              <a:rPr lang="en-GB" dirty="0"/>
              <a:t>nteractional and </a:t>
            </a:r>
            <a:r>
              <a:rPr lang="en-GB" dirty="0">
                <a:solidFill>
                  <a:srgbClr val="FF0000"/>
                </a:solidFill>
              </a:rPr>
              <a:t>P</a:t>
            </a:r>
            <a:r>
              <a:rPr lang="en-GB" dirty="0"/>
              <a:t>honological features, </a:t>
            </a:r>
            <a:r>
              <a:rPr lang="en-GB" dirty="0">
                <a:solidFill>
                  <a:srgbClr val="FF0000"/>
                </a:solidFill>
              </a:rPr>
              <a:t>O</a:t>
            </a:r>
            <a:r>
              <a:rPr lang="en-GB" dirty="0"/>
              <a:t>verview</a:t>
            </a:r>
          </a:p>
        </p:txBody>
      </p:sp>
    </p:spTree>
    <p:extLst>
      <p:ext uri="{BB962C8B-B14F-4D97-AF65-F5344CB8AC3E}">
        <p14:creationId xmlns:p14="http://schemas.microsoft.com/office/powerpoint/2010/main" val="351665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dirty="0"/>
          </a:p>
        </p:txBody>
      </p:sp>
      <p:pic>
        <p:nvPicPr>
          <p:cNvPr id="6" name="Picture 5"/>
          <p:cNvPicPr>
            <a:picLocks noChangeAspect="1"/>
          </p:cNvPicPr>
          <p:nvPr/>
        </p:nvPicPr>
        <p:blipFill>
          <a:blip r:embed="rId2"/>
          <a:stretch>
            <a:fillRect/>
          </a:stretch>
        </p:blipFill>
        <p:spPr>
          <a:xfrm>
            <a:off x="2409919" y="0"/>
            <a:ext cx="6530794" cy="6831211"/>
          </a:xfrm>
          <a:prstGeom prst="rect">
            <a:avLst/>
          </a:prstGeom>
        </p:spPr>
      </p:pic>
    </p:spTree>
    <p:extLst>
      <p:ext uri="{BB962C8B-B14F-4D97-AF65-F5344CB8AC3E}">
        <p14:creationId xmlns:p14="http://schemas.microsoft.com/office/powerpoint/2010/main" val="2346225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018773" y="-107120"/>
            <a:ext cx="5198301" cy="7055760"/>
          </a:xfrm>
          <a:prstGeom prst="rect">
            <a:avLst/>
          </a:prstGeom>
        </p:spPr>
      </p:pic>
    </p:spTree>
    <p:extLst>
      <p:ext uri="{BB962C8B-B14F-4D97-AF65-F5344CB8AC3E}">
        <p14:creationId xmlns:p14="http://schemas.microsoft.com/office/powerpoint/2010/main" val="409042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Lexis</a:t>
            </a:r>
          </a:p>
        </p:txBody>
      </p:sp>
      <p:sp>
        <p:nvSpPr>
          <p:cNvPr id="3" name="Content Placeholder 2"/>
          <p:cNvSpPr>
            <a:spLocks noGrp="1"/>
          </p:cNvSpPr>
          <p:nvPr>
            <p:ph idx="1"/>
          </p:nvPr>
        </p:nvSpPr>
        <p:spPr/>
        <p:txBody>
          <a:bodyPr/>
          <a:lstStyle/>
          <a:p>
            <a:r>
              <a:rPr lang="en-GB" dirty="0"/>
              <a:t>Are there repetitions of particular words?  If so, why?</a:t>
            </a:r>
          </a:p>
          <a:p>
            <a:r>
              <a:rPr lang="en-GB" dirty="0"/>
              <a:t>Are there particular words that you would only expect to find in a spoken text?  Words that you would expect to find in a written text?</a:t>
            </a:r>
          </a:p>
          <a:p>
            <a:r>
              <a:rPr lang="en-GB" dirty="0"/>
              <a:t>Are there examples of figurative language?  Are they metaphors/similes/clichés?</a:t>
            </a:r>
          </a:p>
          <a:p>
            <a:r>
              <a:rPr lang="en-GB" dirty="0"/>
              <a:t>Are there any examples of lexical contrasts?  If so, why?</a:t>
            </a:r>
          </a:p>
        </p:txBody>
      </p:sp>
    </p:spTree>
    <p:extLst>
      <p:ext uri="{BB962C8B-B14F-4D97-AF65-F5344CB8AC3E}">
        <p14:creationId xmlns:p14="http://schemas.microsoft.com/office/powerpoint/2010/main" val="3269154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20000"/>
          </a:bodyPr>
          <a:lstStyle/>
          <a:p>
            <a:r>
              <a:rPr lang="en-GB" dirty="0"/>
              <a:t>“Hurry up.  Time’s running out.”  symbolic reference to Byron’s waning power (repeated references to time – it’s five to six, till six o’clock </a:t>
            </a:r>
            <a:r>
              <a:rPr lang="en-GB" dirty="0" err="1" smtClean="0"/>
              <a:t>etc</a:t>
            </a:r>
            <a:r>
              <a:rPr lang="en-GB" dirty="0" smtClean="0"/>
              <a:t>) p 101</a:t>
            </a:r>
            <a:endParaRPr lang="en-GB" dirty="0"/>
          </a:p>
          <a:p>
            <a:r>
              <a:rPr lang="en-GB" dirty="0"/>
              <a:t>“I’ve seen a lot of strange things in this wood.”  lyrical poetic language, echoing the green man of the woods archetype – mythical and </a:t>
            </a:r>
            <a:r>
              <a:rPr lang="en-GB" dirty="0" smtClean="0"/>
              <a:t>timeless p 102</a:t>
            </a:r>
            <a:endParaRPr lang="en-GB" dirty="0"/>
          </a:p>
          <a:p>
            <a:r>
              <a:rPr lang="en-GB" dirty="0"/>
              <a:t>“I can’t believe that’s one year ago… Now I’ve only got five minutes”:  moving from the past to the present:  both characters have been avoiding talking about the present – or the future</a:t>
            </a:r>
            <a:r>
              <a:rPr lang="en-GB" dirty="0" smtClean="0"/>
              <a:t>. p103</a:t>
            </a:r>
            <a:endParaRPr lang="en-GB" dirty="0"/>
          </a:p>
          <a:p>
            <a:r>
              <a:rPr lang="en-GB" dirty="0"/>
              <a:t>“Johnny stretches his arms wide, smiling” stage directions suggest a Christ-like pose – supported by proxemics in the original production.  Ginger also turns from him – rejecting him</a:t>
            </a:r>
            <a:r>
              <a:rPr lang="en-GB" dirty="0" smtClean="0"/>
              <a:t>. P 104</a:t>
            </a:r>
            <a:endParaRPr lang="en-GB" dirty="0"/>
          </a:p>
          <a:p>
            <a:endParaRPr lang="en-GB" dirty="0"/>
          </a:p>
        </p:txBody>
      </p:sp>
    </p:spTree>
    <p:extLst>
      <p:ext uri="{BB962C8B-B14F-4D97-AF65-F5344CB8AC3E}">
        <p14:creationId xmlns:p14="http://schemas.microsoft.com/office/powerpoint/2010/main" val="59568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Syntax</a:t>
            </a:r>
          </a:p>
        </p:txBody>
      </p:sp>
      <p:sp>
        <p:nvSpPr>
          <p:cNvPr id="3" name="Content Placeholder 2"/>
          <p:cNvSpPr>
            <a:spLocks noGrp="1"/>
          </p:cNvSpPr>
          <p:nvPr>
            <p:ph idx="1"/>
          </p:nvPr>
        </p:nvSpPr>
        <p:spPr/>
        <p:txBody>
          <a:bodyPr/>
          <a:lstStyle/>
          <a:p>
            <a:r>
              <a:rPr lang="en-GB" dirty="0"/>
              <a:t>What kind of sentences are most often used?  (simple/compound/complex/minor), where and why?</a:t>
            </a:r>
          </a:p>
          <a:p>
            <a:r>
              <a:rPr lang="en-GB" dirty="0"/>
              <a:t>Are the sentences mainly statements (declarative), questions (interrogative) or exclamations (exclamatory)?  Why?</a:t>
            </a:r>
          </a:p>
          <a:p>
            <a:r>
              <a:rPr lang="en-GB" dirty="0"/>
              <a:t>Are there examples of changing the order of the words in a sentence to create a particular effect?  If so where and why?</a:t>
            </a:r>
          </a:p>
          <a:p>
            <a:r>
              <a:rPr lang="en-GB" dirty="0"/>
              <a:t>Are there any punctuation marks that are used more than others, if so, why?</a:t>
            </a:r>
          </a:p>
        </p:txBody>
      </p:sp>
    </p:spTree>
    <p:extLst>
      <p:ext uri="{BB962C8B-B14F-4D97-AF65-F5344CB8AC3E}">
        <p14:creationId xmlns:p14="http://schemas.microsoft.com/office/powerpoint/2010/main" val="3812097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Interactional and phonological features</a:t>
            </a:r>
          </a:p>
        </p:txBody>
      </p:sp>
      <p:sp>
        <p:nvSpPr>
          <p:cNvPr id="3" name="Content Placeholder 2"/>
          <p:cNvSpPr>
            <a:spLocks noGrp="1"/>
          </p:cNvSpPr>
          <p:nvPr>
            <p:ph idx="1"/>
          </p:nvPr>
        </p:nvSpPr>
        <p:spPr/>
        <p:txBody>
          <a:bodyPr/>
          <a:lstStyle/>
          <a:p>
            <a:r>
              <a:rPr lang="en-GB" dirty="0"/>
              <a:t>How does the text interact with the audience?  </a:t>
            </a:r>
          </a:p>
          <a:p>
            <a:r>
              <a:rPr lang="en-GB" dirty="0"/>
              <a:t>Does it address the audience using the second person pronoun?</a:t>
            </a:r>
          </a:p>
          <a:p>
            <a:r>
              <a:rPr lang="en-GB" dirty="0"/>
              <a:t>Does it use “deictic language”?  If so, where, and why?</a:t>
            </a:r>
          </a:p>
          <a:p>
            <a:r>
              <a:rPr lang="en-GB" dirty="0"/>
              <a:t>Are there any sound effects utilised by the text?  If so, where and why?  (Non-verbal sounds, alliteration, consonance, onomatopoeia, phonetic spelling, assonance?)</a:t>
            </a:r>
          </a:p>
        </p:txBody>
      </p:sp>
    </p:spTree>
    <p:extLst>
      <p:ext uri="{BB962C8B-B14F-4D97-AF65-F5344CB8AC3E}">
        <p14:creationId xmlns:p14="http://schemas.microsoft.com/office/powerpoint/2010/main" val="355836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Parody – written by Craig </a:t>
            </a:r>
            <a:r>
              <a:rPr lang="en-GB" dirty="0" smtClean="0"/>
              <a:t>Brown, </a:t>
            </a:r>
            <a:r>
              <a:rPr lang="en-GB" dirty="0"/>
              <a:t>from </a:t>
            </a:r>
            <a:r>
              <a:rPr lang="en-GB" i="1" dirty="0"/>
              <a:t>Private </a:t>
            </a:r>
            <a:r>
              <a:rPr lang="en-GB" i="1" dirty="0" smtClean="0"/>
              <a:t>Eye </a:t>
            </a:r>
            <a:r>
              <a:rPr lang="en-GB" i="1" dirty="0"/>
              <a:t>R</a:t>
            </a:r>
            <a:r>
              <a:rPr lang="en-GB" i="1" dirty="0" smtClean="0"/>
              <a:t>ear </a:t>
            </a:r>
            <a:r>
              <a:rPr lang="en-GB" i="1" dirty="0"/>
              <a:t>C</a:t>
            </a:r>
            <a:r>
              <a:rPr lang="en-GB" i="1" dirty="0" smtClean="0"/>
              <a:t>olumns </a:t>
            </a:r>
            <a:r>
              <a:rPr lang="en-GB" i="1" dirty="0"/>
              <a:t>C</a:t>
            </a:r>
            <a:r>
              <a:rPr lang="en-GB" i="1" dirty="0" smtClean="0"/>
              <a:t>ollected </a:t>
            </a:r>
            <a:r>
              <a:rPr lang="en-GB" i="1" dirty="0"/>
              <a:t>Diaries of the </a:t>
            </a:r>
            <a:r>
              <a:rPr lang="en-GB" i="1" dirty="0" smtClean="0"/>
              <a:t>Famous</a:t>
            </a:r>
            <a:r>
              <a:rPr lang="en-GB" dirty="0"/>
              <a:t>, 1992</a:t>
            </a:r>
          </a:p>
        </p:txBody>
      </p:sp>
      <p:sp>
        <p:nvSpPr>
          <p:cNvPr id="3" name="Content Placeholder 2"/>
          <p:cNvSpPr>
            <a:spLocks noGrp="1"/>
          </p:cNvSpPr>
          <p:nvPr>
            <p:ph idx="1"/>
          </p:nvPr>
        </p:nvSpPr>
        <p:spPr/>
        <p:txBody>
          <a:bodyPr>
            <a:normAutofit fontScale="92500" lnSpcReduction="10000"/>
          </a:bodyPr>
          <a:lstStyle/>
          <a:p>
            <a:endParaRPr lang="en-GB" dirty="0"/>
          </a:p>
          <a:p>
            <a:endParaRPr lang="en-GB" dirty="0"/>
          </a:p>
          <a:p>
            <a:r>
              <a:rPr lang="en-GB" dirty="0"/>
              <a:t>Parody is mimicry of someone’s style in a humorous or satirical way.</a:t>
            </a:r>
          </a:p>
          <a:p>
            <a:r>
              <a:rPr lang="en-GB" dirty="0"/>
              <a:t>Look again at the lexis and syntax, and see if you can find evidence for the way in which Madonna’s way of speaking</a:t>
            </a:r>
            <a:r>
              <a:rPr lang="en-GB"/>
              <a:t>, </a:t>
            </a:r>
            <a:r>
              <a:rPr lang="en-GB" smtClean="0"/>
              <a:t>subjects </a:t>
            </a:r>
            <a:r>
              <a:rPr lang="en-GB" dirty="0"/>
              <a:t>she discusses, her lyrics, her publicity strategies.</a:t>
            </a:r>
          </a:p>
          <a:p>
            <a:r>
              <a:rPr lang="en-GB" dirty="0"/>
              <a:t>Think of the features of comedic language (repetition, hyperbole, litotes, repetition </a:t>
            </a:r>
            <a:r>
              <a:rPr lang="en-GB" dirty="0" err="1"/>
              <a:t>etc</a:t>
            </a:r>
            <a:r>
              <a:rPr lang="en-GB" dirty="0"/>
              <a:t> </a:t>
            </a:r>
            <a:r>
              <a:rPr lang="en-GB" dirty="0" err="1"/>
              <a:t>etc</a:t>
            </a:r>
            <a:r>
              <a:rPr lang="en-GB" dirty="0"/>
              <a:t>)</a:t>
            </a:r>
          </a:p>
        </p:txBody>
      </p:sp>
    </p:spTree>
    <p:extLst>
      <p:ext uri="{BB962C8B-B14F-4D97-AF65-F5344CB8AC3E}">
        <p14:creationId xmlns:p14="http://schemas.microsoft.com/office/powerpoint/2010/main" val="104219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try your own</a:t>
            </a:r>
          </a:p>
        </p:txBody>
      </p:sp>
      <p:sp>
        <p:nvSpPr>
          <p:cNvPr id="3" name="Content Placeholder 2"/>
          <p:cNvSpPr>
            <a:spLocks noGrp="1"/>
          </p:cNvSpPr>
          <p:nvPr>
            <p:ph idx="1"/>
          </p:nvPr>
        </p:nvSpPr>
        <p:spPr/>
        <p:txBody>
          <a:bodyPr/>
          <a:lstStyle/>
          <a:p>
            <a:r>
              <a:rPr lang="en-GB" dirty="0"/>
              <a:t>Write the first paragraph of a parody of a diary of a close </a:t>
            </a:r>
            <a:r>
              <a:rPr lang="en-GB"/>
              <a:t>friend or relative</a:t>
            </a:r>
            <a:r>
              <a:rPr lang="en-GB" dirty="0"/>
              <a:t>.</a:t>
            </a:r>
          </a:p>
        </p:txBody>
      </p:sp>
    </p:spTree>
    <p:extLst>
      <p:ext uri="{BB962C8B-B14F-4D97-AF65-F5344CB8AC3E}">
        <p14:creationId xmlns:p14="http://schemas.microsoft.com/office/powerpoint/2010/main" val="420302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“Away, I said, I </a:t>
            </a:r>
            <a:r>
              <a:rPr lang="en-GB" dirty="0" err="1"/>
              <a:t>ain’t</a:t>
            </a:r>
            <a:r>
              <a:rPr lang="en-GB" dirty="0"/>
              <a:t> fooling, boy.  Get away.”:  sacrificing his friendship with Ginger:  Johnny has to finish alone</a:t>
            </a:r>
            <a:r>
              <a:rPr lang="en-GB" dirty="0" smtClean="0"/>
              <a:t>. P 106</a:t>
            </a:r>
            <a:endParaRPr lang="en-GB" dirty="0"/>
          </a:p>
          <a:p>
            <a:r>
              <a:rPr lang="en-GB" dirty="0"/>
              <a:t>“I give ‘</a:t>
            </a:r>
            <a:r>
              <a:rPr lang="en-GB" dirty="0" err="1"/>
              <a:t>em</a:t>
            </a:r>
            <a:r>
              <a:rPr lang="en-GB" dirty="0"/>
              <a:t> a pint of my blood.  And they give me six hundred pound”: to the end of the play, we are left questioning the truth of Johnny’s stories.  Is it possible that this is where he gets his money, rather than from drug dealing</a:t>
            </a:r>
            <a:r>
              <a:rPr lang="en-GB" dirty="0" smtClean="0"/>
              <a:t>? p107</a:t>
            </a:r>
            <a:endParaRPr lang="en-GB" dirty="0"/>
          </a:p>
          <a:p>
            <a:r>
              <a:rPr lang="en-GB" dirty="0"/>
              <a:t>“Lie. Cheat.  Steal.  Fight to the death.  Don’t give up.  Show me your teeth”:  rhetorical style of speech here, seen in the use of triples</a:t>
            </a:r>
            <a:r>
              <a:rPr lang="en-GB" dirty="0" smtClean="0"/>
              <a:t>. p107</a:t>
            </a:r>
            <a:endParaRPr lang="en-GB" dirty="0"/>
          </a:p>
          <a:p>
            <a:endParaRPr lang="en-GB" dirty="0"/>
          </a:p>
        </p:txBody>
      </p:sp>
    </p:spTree>
    <p:extLst>
      <p:ext uri="{BB962C8B-B14F-4D97-AF65-F5344CB8AC3E}">
        <p14:creationId xmlns:p14="http://schemas.microsoft.com/office/powerpoint/2010/main" val="29415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a:t>“A spitfire flies over…” the official, empirical history of Britain, merging with the ancient, mythic </a:t>
            </a:r>
            <a:r>
              <a:rPr lang="en-GB" dirty="0" smtClean="0"/>
              <a:t>history. p108 </a:t>
            </a:r>
            <a:endParaRPr lang="en-GB" dirty="0"/>
          </a:p>
          <a:p>
            <a:r>
              <a:rPr lang="en-GB" dirty="0"/>
              <a:t>I, Rooster John Byron…” repetition from Act 1, p 50 – the power of language, here used to curse – the power of repetition (never, never, and may, and may </a:t>
            </a:r>
            <a:r>
              <a:rPr lang="en-GB" dirty="0" err="1"/>
              <a:t>etc</a:t>
            </a:r>
            <a:r>
              <a:rPr lang="en-GB" dirty="0" smtClean="0"/>
              <a:t>”) p 108</a:t>
            </a:r>
            <a:endParaRPr lang="en-GB" dirty="0"/>
          </a:p>
          <a:p>
            <a:r>
              <a:rPr lang="en-GB" dirty="0"/>
              <a:t>“Relentlessly, he beats the drum….” The echoes of the drum have been heard throughout the play (“beat”) – natural culmination and climax – in the production you hear the sound of the giants – in the text, it is left ambiguous (ellipses</a:t>
            </a:r>
            <a:r>
              <a:rPr lang="en-GB" dirty="0" smtClean="0"/>
              <a:t>). P 109</a:t>
            </a:r>
            <a:endParaRPr lang="en-GB" dirty="0"/>
          </a:p>
          <a:p>
            <a:endParaRPr lang="en-GB" dirty="0"/>
          </a:p>
        </p:txBody>
      </p:sp>
    </p:spTree>
    <p:extLst>
      <p:ext uri="{BB962C8B-B14F-4D97-AF65-F5344CB8AC3E}">
        <p14:creationId xmlns:p14="http://schemas.microsoft.com/office/powerpoint/2010/main" val="187334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3" y="364065"/>
            <a:ext cx="10092265" cy="1303867"/>
          </a:xfrm>
        </p:spPr>
        <p:txBody>
          <a:bodyPr>
            <a:normAutofit/>
          </a:bodyPr>
          <a:lstStyle/>
          <a:p>
            <a:r>
              <a:rPr lang="en-GB" sz="3600" dirty="0" smtClean="0"/>
              <a:t>In Pairs:  you are given one statement.  Argue your case</a:t>
            </a:r>
            <a:endParaRPr lang="en-GB" sz="3600" dirty="0"/>
          </a:p>
        </p:txBody>
      </p:sp>
      <p:sp>
        <p:nvSpPr>
          <p:cNvPr id="3" name="Content Placeholder 2"/>
          <p:cNvSpPr>
            <a:spLocks noGrp="1"/>
          </p:cNvSpPr>
          <p:nvPr>
            <p:ph idx="1"/>
          </p:nvPr>
        </p:nvSpPr>
        <p:spPr/>
        <p:txBody>
          <a:bodyPr numCol="1">
            <a:normAutofit/>
          </a:bodyPr>
          <a:lstStyle/>
          <a:p>
            <a:pPr marL="0" indent="0">
              <a:buNone/>
            </a:pPr>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199312456"/>
              </p:ext>
            </p:extLst>
          </p:nvPr>
        </p:nvGraphicFramePr>
        <p:xfrm>
          <a:off x="977900" y="1399540"/>
          <a:ext cx="10422466" cy="4668520"/>
        </p:xfrm>
        <a:graphic>
          <a:graphicData uri="http://schemas.openxmlformats.org/drawingml/2006/table">
            <a:tbl>
              <a:tblPr firstRow="1" bandRow="1">
                <a:tableStyleId>{5C22544A-7EE6-4342-B048-85BDC9FD1C3A}</a:tableStyleId>
              </a:tblPr>
              <a:tblGrid>
                <a:gridCol w="5211233">
                  <a:extLst>
                    <a:ext uri="{9D8B030D-6E8A-4147-A177-3AD203B41FA5}">
                      <a16:colId xmlns:a16="http://schemas.microsoft.com/office/drawing/2014/main" val="20000"/>
                    </a:ext>
                  </a:extLst>
                </a:gridCol>
                <a:gridCol w="5211233">
                  <a:extLst>
                    <a:ext uri="{9D8B030D-6E8A-4147-A177-3AD203B41FA5}">
                      <a16:colId xmlns:a16="http://schemas.microsoft.com/office/drawing/2014/main" val="20001"/>
                    </a:ext>
                  </a:extLst>
                </a:gridCol>
              </a:tblGrid>
              <a:tr h="370840">
                <a:tc>
                  <a:txBody>
                    <a:bodyPr/>
                    <a:lstStyle/>
                    <a:p>
                      <a:pPr marL="0" indent="0">
                        <a:buFont typeface="+mj-lt"/>
                        <a:buNone/>
                      </a:pPr>
                      <a:r>
                        <a:rPr lang="en-GB" dirty="0" smtClean="0"/>
                        <a:t>Either….</a:t>
                      </a:r>
                    </a:p>
                  </a:txBody>
                  <a:tcPr/>
                </a:tc>
                <a:tc>
                  <a:txBody>
                    <a:bodyPr/>
                    <a:lstStyle/>
                    <a:p>
                      <a:r>
                        <a:rPr lang="en-GB" dirty="0" smtClean="0"/>
                        <a:t>Or….</a:t>
                      </a:r>
                      <a:endParaRPr lang="en-GB" dirty="0"/>
                    </a:p>
                  </a:txBody>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This extract portrays Phaedra as being in control</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This extract portrays Johnny as being in control</a:t>
                      </a:r>
                    </a:p>
                    <a:p>
                      <a:endParaRPr lang="en-GB" dirty="0"/>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This extract includes the introduction of Phaedra’s voice, thus representing a sense of change and hope</a:t>
                      </a:r>
                    </a:p>
                    <a:p>
                      <a:endParaRPr lang="en-GB" dirty="0"/>
                    </a:p>
                  </a:txBody>
                  <a:tcPr/>
                </a:tc>
                <a:tc>
                  <a:txBody>
                    <a:bodyPr/>
                    <a:lstStyle/>
                    <a:p>
                      <a:r>
                        <a:rPr lang="en-GB" dirty="0" smtClean="0"/>
                        <a:t>This extract represents the final stages of the play – sense of resolution</a:t>
                      </a:r>
                      <a:r>
                        <a:rPr lang="en-GB" b="1" dirty="0" smtClean="0">
                          <a:solidFill>
                            <a:schemeClr val="accent5">
                              <a:lumMod val="75000"/>
                            </a:schemeClr>
                          </a:solidFill>
                        </a:rPr>
                        <a:t> </a:t>
                      </a:r>
                      <a:endParaRPr lang="en-GB" dirty="0"/>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 this extract the declarative sentence form indicates Johnny’s certainty </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 this extract the Johnny’s vaguer, quieter tone suggesting uncertainty</a:t>
                      </a:r>
                    </a:p>
                    <a:p>
                      <a:endParaRPr lang="en-GB" dirty="0"/>
                    </a:p>
                  </a:txBody>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 this extract the goldfish is simply a powerful, physical object on the stage </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 this extract the goldfish has a highly charged symbolic significance</a:t>
                      </a:r>
                    </a:p>
                    <a:p>
                      <a:endParaRPr lang="en-GB" dirty="0"/>
                    </a:p>
                  </a:txBody>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This extract portrays equality in the discourse (examples of co-operative principles in action)</a:t>
                      </a:r>
                    </a:p>
                    <a:p>
                      <a:endParaRPr lang="en-GB" dirty="0"/>
                    </a:p>
                  </a:txBody>
                  <a:tcPr/>
                </a:tc>
                <a:tc>
                  <a:txBody>
                    <a:bodyPr/>
                    <a:lstStyle/>
                    <a:p>
                      <a:r>
                        <a:rPr lang="en-GB" dirty="0" smtClean="0"/>
                        <a:t>This extract portrays a child-adult relationship (power imbalance) </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1180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Three quotes – your analysis in one sentence</a:t>
            </a:r>
          </a:p>
        </p:txBody>
      </p:sp>
      <p:sp>
        <p:nvSpPr>
          <p:cNvPr id="3" name="Content Placeholder 2"/>
          <p:cNvSpPr>
            <a:spLocks noGrp="1"/>
          </p:cNvSpPr>
          <p:nvPr>
            <p:ph idx="1"/>
          </p:nvPr>
        </p:nvSpPr>
        <p:spPr/>
        <p:txBody>
          <a:bodyPr/>
          <a:lstStyle/>
          <a:p>
            <a:r>
              <a:rPr lang="en-GB" dirty="0"/>
              <a:t>“Just swimming back and forth”</a:t>
            </a:r>
          </a:p>
          <a:p>
            <a:endParaRPr lang="en-GB" dirty="0"/>
          </a:p>
          <a:p>
            <a:r>
              <a:rPr lang="en-GB" dirty="0"/>
              <a:t>“Time’s running out.”</a:t>
            </a:r>
          </a:p>
          <a:p>
            <a:endParaRPr lang="en-GB" dirty="0"/>
          </a:p>
          <a:p>
            <a:r>
              <a:rPr lang="en-GB" dirty="0"/>
              <a:t>“Everything needs a name.”</a:t>
            </a:r>
          </a:p>
        </p:txBody>
      </p:sp>
    </p:spTree>
    <p:extLst>
      <p:ext uri="{BB962C8B-B14F-4D97-AF65-F5344CB8AC3E}">
        <p14:creationId xmlns:p14="http://schemas.microsoft.com/office/powerpoint/2010/main" val="34555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ideas to start you off…</a:t>
            </a:r>
          </a:p>
        </p:txBody>
      </p:sp>
      <p:sp>
        <p:nvSpPr>
          <p:cNvPr id="3" name="Content Placeholder 2"/>
          <p:cNvSpPr>
            <a:spLocks noGrp="1"/>
          </p:cNvSpPr>
          <p:nvPr>
            <p:ph idx="1"/>
          </p:nvPr>
        </p:nvSpPr>
        <p:spPr/>
        <p:txBody>
          <a:bodyPr>
            <a:normAutofit fontScale="85000" lnSpcReduction="20000"/>
          </a:bodyPr>
          <a:lstStyle/>
          <a:p>
            <a:r>
              <a:rPr lang="en-GB" b="1" dirty="0">
                <a:solidFill>
                  <a:schemeClr val="accent5">
                    <a:lumMod val="75000"/>
                  </a:schemeClr>
                </a:solidFill>
              </a:rPr>
              <a:t>Context:  </a:t>
            </a:r>
            <a:r>
              <a:rPr lang="en-GB" dirty="0"/>
              <a:t>position in the play; first spoken words of Phaedra; first interaction between Phaedra and Johnny; “moving on” comments from Rylance interview; “escaping” comments in Paul Mason review; breaking from structure of comic genre in the sense of foreboding </a:t>
            </a:r>
            <a:r>
              <a:rPr lang="en-GB" dirty="0" err="1"/>
              <a:t>etc</a:t>
            </a:r>
            <a:endParaRPr lang="en-GB" dirty="0"/>
          </a:p>
          <a:p>
            <a:r>
              <a:rPr lang="en-GB" b="1" dirty="0">
                <a:solidFill>
                  <a:schemeClr val="accent5">
                    <a:lumMod val="75000"/>
                  </a:schemeClr>
                </a:solidFill>
              </a:rPr>
              <a:t>Stylistics:  </a:t>
            </a:r>
            <a:r>
              <a:rPr lang="en-GB" dirty="0"/>
              <a:t>repeated interrogatives (Phaedra); Johnny’s declarative, often simple sentences; shifting verb use from “given” to “left”; lexical clusters of stasis; lexical repetition of “name” </a:t>
            </a:r>
            <a:r>
              <a:rPr lang="en-GB" dirty="0" err="1"/>
              <a:t>etc</a:t>
            </a:r>
            <a:endParaRPr lang="en-GB" dirty="0"/>
          </a:p>
          <a:p>
            <a:r>
              <a:rPr lang="en-GB" b="1" dirty="0">
                <a:solidFill>
                  <a:schemeClr val="accent5">
                    <a:lumMod val="75000"/>
                  </a:schemeClr>
                </a:solidFill>
              </a:rPr>
              <a:t>Dramatic:  </a:t>
            </a:r>
            <a:r>
              <a:rPr lang="en-GB" dirty="0"/>
              <a:t>different register for Johnny; use of adjacency pairs; parody of official language; repetition of verb “shivers” in stage directions; goldfish imbued with physical and symbolic significance (revealing an aspect of Johnny’s character); sense of foreboding – nearing the end of the play, sense of reaching a climax/resolution; connection between stage directions and Phaedra’s “What you stick here for, anyway?” </a:t>
            </a:r>
            <a:r>
              <a:rPr lang="en-GB" dirty="0" err="1"/>
              <a:t>etc</a:t>
            </a:r>
            <a:r>
              <a:rPr lang="en-GB" dirty="0"/>
              <a:t> </a:t>
            </a:r>
          </a:p>
        </p:txBody>
      </p:sp>
    </p:spTree>
    <p:extLst>
      <p:ext uri="{BB962C8B-B14F-4D97-AF65-F5344CB8AC3E}">
        <p14:creationId xmlns:p14="http://schemas.microsoft.com/office/powerpoint/2010/main" val="16639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1934"/>
            <a:ext cx="9601196" cy="1634066"/>
          </a:xfrm>
        </p:spPr>
        <p:txBody>
          <a:bodyPr>
            <a:normAutofit fontScale="90000"/>
          </a:bodyPr>
          <a:lstStyle/>
          <a:p>
            <a:r>
              <a:rPr lang="en-GB" sz="2200" dirty="0" smtClean="0"/>
              <a:t>Benchmark Cohort B:  Explore </a:t>
            </a:r>
            <a:r>
              <a:rPr lang="en-GB" sz="2200" dirty="0"/>
              <a:t>how Butterworth presents Johnny’s storytelling in this extract from </a:t>
            </a:r>
            <a:r>
              <a:rPr lang="en-GB" sz="2200" i="1" dirty="0"/>
              <a:t>Jerusalem</a:t>
            </a:r>
            <a:r>
              <a:rPr lang="en-GB" sz="2200" dirty="0"/>
              <a:t>.  From:  Johnny:  You don’t want to believe everything you hear, now, girls …… to “until he was off in the distance like a pylon.” (Act 2, pp 56-58)</a:t>
            </a:r>
            <a:r>
              <a:rPr lang="en-GB" dirty="0"/>
              <a:t/>
            </a:r>
            <a:br>
              <a:rPr lang="en-GB" dirty="0"/>
            </a:br>
            <a:endParaRPr lang="en-GB" dirty="0"/>
          </a:p>
        </p:txBody>
      </p:sp>
      <p:sp>
        <p:nvSpPr>
          <p:cNvPr id="3" name="Content Placeholder 2"/>
          <p:cNvSpPr>
            <a:spLocks noGrp="1"/>
          </p:cNvSpPr>
          <p:nvPr>
            <p:ph idx="1"/>
          </p:nvPr>
        </p:nvSpPr>
        <p:spPr>
          <a:xfrm>
            <a:off x="1295402" y="1617132"/>
            <a:ext cx="9601196" cy="3318936"/>
          </a:xfrm>
        </p:spPr>
        <p:txBody>
          <a:bodyPr>
            <a:normAutofit fontScale="25000" lnSpcReduction="20000"/>
          </a:bodyPr>
          <a:lstStyle/>
          <a:p>
            <a:pPr marL="0" indent="0" algn="ctr">
              <a:buNone/>
            </a:pPr>
            <a:r>
              <a:rPr lang="en-GB" sz="4900" b="1" dirty="0"/>
              <a:t>POSSIBLE STRUCTURE FOR YOUR </a:t>
            </a:r>
            <a:r>
              <a:rPr lang="en-GB" sz="4900" b="1" i="1" dirty="0"/>
              <a:t>JERUSALEM</a:t>
            </a:r>
            <a:r>
              <a:rPr lang="en-GB" sz="4900" b="1" dirty="0"/>
              <a:t> ESSAY:</a:t>
            </a:r>
            <a:endParaRPr lang="en-GB" sz="4900" dirty="0"/>
          </a:p>
          <a:p>
            <a:pPr marL="0" indent="0" algn="ctr">
              <a:buNone/>
            </a:pPr>
            <a:r>
              <a:rPr lang="en-GB" sz="4900" b="1" dirty="0"/>
              <a:t>One Hour – 32 Marks</a:t>
            </a:r>
            <a:endParaRPr lang="en-GB" sz="4900" dirty="0"/>
          </a:p>
          <a:p>
            <a:pPr marL="0" lvl="0" indent="0" algn="ctr">
              <a:buNone/>
            </a:pPr>
            <a:r>
              <a:rPr lang="en-GB" sz="4900" dirty="0"/>
              <a:t>Explore how Butterworth presents Johnny’s storytelling in this extract from </a:t>
            </a:r>
            <a:r>
              <a:rPr lang="en-GB" sz="4900" i="1" dirty="0"/>
              <a:t>Jerusalem</a:t>
            </a:r>
            <a:r>
              <a:rPr lang="en-GB" sz="4900" dirty="0"/>
              <a:t>.  From:  Johnny:  You don’t want to believe everything you hear, now, girls …… to “until he was off in the distance like a pylon.” (Act 2, pp 56-58) </a:t>
            </a:r>
            <a:endParaRPr lang="en-GB" sz="4900" dirty="0" smtClean="0"/>
          </a:p>
          <a:p>
            <a:pPr marL="0" lvl="0" indent="0" algn="ctr">
              <a:buNone/>
            </a:pPr>
            <a:r>
              <a:rPr lang="en-GB" sz="4900" b="1" dirty="0" smtClean="0"/>
              <a:t>You </a:t>
            </a:r>
            <a:r>
              <a:rPr lang="en-GB" sz="4900" b="1" dirty="0"/>
              <a:t>should consider the use of dramatic and stylistic techniques in the extract, its significance within the play and any other relevant dramatic or other contexts</a:t>
            </a:r>
            <a:endParaRPr lang="en-GB" sz="4900" dirty="0"/>
          </a:p>
          <a:p>
            <a:r>
              <a:rPr lang="en-GB" sz="4900" b="1" dirty="0"/>
              <a:t>Open:</a:t>
            </a:r>
            <a:r>
              <a:rPr lang="en-GB" sz="4900" dirty="0"/>
              <a:t>  with </a:t>
            </a:r>
            <a:r>
              <a:rPr lang="en-GB" sz="4900" b="1" i="1" dirty="0"/>
              <a:t>setting the scene in context</a:t>
            </a:r>
            <a:r>
              <a:rPr lang="en-GB" sz="4900" dirty="0"/>
              <a:t>:  where does it appear in the play?  What function does it have?  What is it doing in terms of structure?  Explain your conceptualised response to the theme/focus named in the question, and its relevance to the play as a whole.</a:t>
            </a:r>
          </a:p>
          <a:p>
            <a:r>
              <a:rPr lang="en-GB" sz="4900" b="1" dirty="0"/>
              <a:t>First Section:</a:t>
            </a:r>
            <a:r>
              <a:rPr lang="en-GB" sz="4900" dirty="0"/>
              <a:t>  give an analysis that is focused on </a:t>
            </a:r>
            <a:r>
              <a:rPr lang="en-GB" sz="4900" b="1" i="1" dirty="0"/>
              <a:t>dramatic features</a:t>
            </a:r>
            <a:r>
              <a:rPr lang="en-GB" sz="4900" dirty="0"/>
              <a:t>- the use of a prop to symbolise a theme, for example; the detailed analysis of stage directions and what they reveal about theme/character </a:t>
            </a:r>
            <a:r>
              <a:rPr lang="en-GB" sz="4900" dirty="0" err="1"/>
              <a:t>etc</a:t>
            </a:r>
            <a:r>
              <a:rPr lang="en-GB" sz="4900" dirty="0"/>
              <a:t>:  each time giving specific examples, and analysing their use with reference to the theme/focus named in the exam question.  Link your analysis to the wider context – another point in the play (the characteristic use of this feature by Butterworth) – an observation about the original production – a link to a reviewer’s comment, or one made by Butterworth/Rylance etc.  Return to the question and hook into the next paragraph.</a:t>
            </a:r>
          </a:p>
          <a:p>
            <a:r>
              <a:rPr lang="en-GB" sz="4900" b="1" dirty="0" smtClean="0"/>
              <a:t>Second </a:t>
            </a:r>
            <a:r>
              <a:rPr lang="en-GB" sz="4900" b="1" dirty="0"/>
              <a:t>Section:</a:t>
            </a:r>
            <a:r>
              <a:rPr lang="en-GB" sz="4900" dirty="0"/>
              <a:t>  add to your argument with a </a:t>
            </a:r>
            <a:r>
              <a:rPr lang="en-GB" sz="4900" b="1" i="1" dirty="0"/>
              <a:t>stylistic analysis,</a:t>
            </a:r>
            <a:r>
              <a:rPr lang="en-GB" sz="4900" dirty="0"/>
              <a:t> looking at syntactical parallelism, lexical repetitions/oppositions/clusters.  Each time give a specific example, and analyse it.  Consider the syntactical use in the extract:  the choice of sentence types and moods and how they might shape the meaning of the play, in terms of the theme/focus named in the exam question. Link your analysis to the wider context – another point in the play (the characteristic use of this feature by Butterworth) – an observation about the original production – a link to a reviewer’s comment, or one made by Butterworth/Rylance etc.  Return to the question and hook into the next paragraph.</a:t>
            </a:r>
          </a:p>
          <a:p>
            <a:r>
              <a:rPr lang="en-GB" sz="4900" b="1" dirty="0"/>
              <a:t>Third Section:</a:t>
            </a:r>
            <a:r>
              <a:rPr lang="en-GB" sz="4900" dirty="0"/>
              <a:t>  focus on </a:t>
            </a:r>
            <a:r>
              <a:rPr lang="en-GB" sz="4900" b="1" i="1" dirty="0"/>
              <a:t>discourse </a:t>
            </a:r>
            <a:r>
              <a:rPr lang="en-GB" sz="4900" dirty="0"/>
              <a:t>– on the features of power in terms of the language; on the supportive or </a:t>
            </a:r>
            <a:r>
              <a:rPr lang="en-GB" sz="4900" dirty="0" err="1"/>
              <a:t>combatative</a:t>
            </a:r>
            <a:r>
              <a:rPr lang="en-GB" sz="4900" dirty="0"/>
              <a:t> communication; on how the discourse features shape the character, or the theme.   Link your analysis to the wider context – another point in the play (the characteristic use of this feature by Butterworth) – an observation about the original production – a link to a reviewer’s comment, or one made by Butterworth/Rylance etc.  Return to the question and hook into the next paragraph.</a:t>
            </a:r>
          </a:p>
          <a:p>
            <a:r>
              <a:rPr lang="en-GB" sz="4900" b="1" dirty="0"/>
              <a:t>Conclusion:</a:t>
            </a:r>
            <a:r>
              <a:rPr lang="en-GB" sz="4900" dirty="0"/>
              <a:t>  give a </a:t>
            </a:r>
            <a:r>
              <a:rPr lang="en-GB" sz="4900" b="1" i="1" dirty="0"/>
              <a:t>conceptualised analysis of the focus of the question</a:t>
            </a:r>
            <a:r>
              <a:rPr lang="en-GB" sz="4900" dirty="0"/>
              <a:t>:  an overview of way in which the lexical/syntactical use; the dramatic features shapes our understanding of this extract and of the play as a whole.</a:t>
            </a:r>
          </a:p>
          <a:p>
            <a:endParaRPr lang="en-GB" dirty="0"/>
          </a:p>
        </p:txBody>
      </p:sp>
    </p:spTree>
    <p:extLst>
      <p:ext uri="{BB962C8B-B14F-4D97-AF65-F5344CB8AC3E}">
        <p14:creationId xmlns:p14="http://schemas.microsoft.com/office/powerpoint/2010/main" val="2975819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accent6">
                    <a:lumMod val="75000"/>
                  </a:schemeClr>
                </a:solidFill>
              </a:rPr>
              <a:t>Cohort A:  </a:t>
            </a:r>
            <a:r>
              <a:rPr lang="en-GB" dirty="0" smtClean="0"/>
              <a:t>Write </a:t>
            </a:r>
            <a:r>
              <a:rPr lang="en-GB" dirty="0"/>
              <a:t>your own guidance</a:t>
            </a:r>
          </a:p>
        </p:txBody>
      </p:sp>
      <p:sp>
        <p:nvSpPr>
          <p:cNvPr id="3" name="Content Placeholder 2"/>
          <p:cNvSpPr>
            <a:spLocks noGrp="1"/>
          </p:cNvSpPr>
          <p:nvPr>
            <p:ph idx="1"/>
          </p:nvPr>
        </p:nvSpPr>
        <p:spPr/>
        <p:txBody>
          <a:bodyPr>
            <a:normAutofit fontScale="92500" lnSpcReduction="10000"/>
          </a:bodyPr>
          <a:lstStyle/>
          <a:p>
            <a:r>
              <a:rPr lang="en-GB" dirty="0">
                <a:solidFill>
                  <a:srgbClr val="0070C0"/>
                </a:solidFill>
              </a:rPr>
              <a:t>Your task is to complete an advice sheet on which you are advising first year A Level English Language and Literature students on how to approach the drama paper.</a:t>
            </a:r>
          </a:p>
          <a:p>
            <a:r>
              <a:rPr lang="en-GB" dirty="0">
                <a:solidFill>
                  <a:schemeClr val="accent6">
                    <a:lumMod val="75000"/>
                  </a:schemeClr>
                </a:solidFill>
              </a:rPr>
              <a:t>Consider:</a:t>
            </a:r>
          </a:p>
          <a:p>
            <a:r>
              <a:rPr lang="en-GB" dirty="0" smtClean="0"/>
              <a:t>What aspects you need to tackle (Stylistic, dramatic, contextual) and what each mean</a:t>
            </a:r>
            <a:endParaRPr lang="en-GB" dirty="0"/>
          </a:p>
          <a:p>
            <a:r>
              <a:rPr lang="en-GB" dirty="0" smtClean="0"/>
              <a:t>What you should do</a:t>
            </a:r>
          </a:p>
          <a:p>
            <a:r>
              <a:rPr lang="en-GB" dirty="0" smtClean="0"/>
              <a:t>What you shouldn't do</a:t>
            </a:r>
          </a:p>
          <a:p>
            <a:r>
              <a:rPr lang="en-GB" dirty="0" smtClean="0"/>
              <a:t>What the examiners want. </a:t>
            </a:r>
            <a:r>
              <a:rPr lang="en-GB" dirty="0" err="1" smtClean="0"/>
              <a:t>eg</a:t>
            </a:r>
            <a:r>
              <a:rPr lang="en-GB" dirty="0" smtClean="0"/>
              <a:t>:</a:t>
            </a:r>
          </a:p>
          <a:p>
            <a:endParaRPr lang="en-GB" dirty="0"/>
          </a:p>
        </p:txBody>
      </p:sp>
      <p:pic>
        <p:nvPicPr>
          <p:cNvPr id="4" name="Picture 3"/>
          <p:cNvPicPr>
            <a:picLocks noChangeAspect="1"/>
          </p:cNvPicPr>
          <p:nvPr/>
        </p:nvPicPr>
        <p:blipFill>
          <a:blip r:embed="rId3"/>
          <a:stretch>
            <a:fillRect/>
          </a:stretch>
        </p:blipFill>
        <p:spPr>
          <a:xfrm>
            <a:off x="6019798" y="4454771"/>
            <a:ext cx="5257802" cy="2338670"/>
          </a:xfrm>
          <a:prstGeom prst="rect">
            <a:avLst/>
          </a:prstGeom>
        </p:spPr>
      </p:pic>
    </p:spTree>
    <p:extLst>
      <p:ext uri="{BB962C8B-B14F-4D97-AF65-F5344CB8AC3E}">
        <p14:creationId xmlns:p14="http://schemas.microsoft.com/office/powerpoint/2010/main" val="409523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335</TotalTime>
  <Words>2344</Words>
  <Application>Microsoft Office PowerPoint</Application>
  <PresentationFormat>Widescreen</PresentationFormat>
  <Paragraphs>136</Paragraphs>
  <Slides>23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Garamond</vt:lpstr>
      <vt:lpstr>Organic</vt:lpstr>
      <vt:lpstr>Jerusalem</vt:lpstr>
      <vt:lpstr>PowerPoint Presentation</vt:lpstr>
      <vt:lpstr>PowerPoint Presentation</vt:lpstr>
      <vt:lpstr>PowerPoint Presentation</vt:lpstr>
      <vt:lpstr>In Pairs:  you are given one statement.  Argue your case</vt:lpstr>
      <vt:lpstr>Three quotes – your analysis in one sentence</vt:lpstr>
      <vt:lpstr>Some ideas to start you off…</vt:lpstr>
      <vt:lpstr>Benchmark Cohort B:  Explore how Butterworth presents Johnny’s storytelling in this extract from Jerusalem.  From:  Johnny:  You don’t want to believe everything you hear, now, girls …… to “until he was off in the distance like a pylon.” (Act 2, pp 56-58) </vt:lpstr>
      <vt:lpstr>Cohort A:  Write your own guidance</vt:lpstr>
      <vt:lpstr>Non-fiction writing</vt:lpstr>
      <vt:lpstr>Independent study: analysing and producing texts (04)</vt:lpstr>
      <vt:lpstr>What? </vt:lpstr>
      <vt:lpstr>Your commentary</vt:lpstr>
      <vt:lpstr>Examiners will be looking to see if you…  </vt:lpstr>
      <vt:lpstr>The “boring” details</vt:lpstr>
      <vt:lpstr>Read Madonna’s Diary</vt:lpstr>
      <vt:lpstr>PowerPoint Presentation</vt:lpstr>
      <vt:lpstr>PowerPoint Presentation</vt:lpstr>
      <vt:lpstr>Lexis</vt:lpstr>
      <vt:lpstr>Syntax</vt:lpstr>
      <vt:lpstr>Interactional and phonological features</vt:lpstr>
      <vt:lpstr>Parody – written by Craig Brown, from Private Eye Rear Columns Collected Diaries of the Famous, 1992</vt:lpstr>
      <vt:lpstr>Now try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Jerusalem</dc:title>
  <dc:creator>David Kinder</dc:creator>
  <cp:lastModifiedBy>Juliet Harrison</cp:lastModifiedBy>
  <cp:revision>7</cp:revision>
  <dcterms:created xsi:type="dcterms:W3CDTF">2020-11-24T17:34:35Z</dcterms:created>
  <dcterms:modified xsi:type="dcterms:W3CDTF">2020-12-07T13:43:12Z</dcterms:modified>
</cp:coreProperties>
</file>