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9"/>
  </p:handoutMasterIdLst>
  <p:sldIdLst>
    <p:sldId id="256" r:id="rId5"/>
    <p:sldId id="257" r:id="rId6"/>
    <p:sldId id="258" r:id="rId7"/>
    <p:sldId id="259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D78CFA2-51A0-4725-A26E-8C784F213FB8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99A22104-97C2-4E2E-8B05-0463E8B6C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3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2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5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86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92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56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9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80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74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3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33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014D-740C-4CC0-AFEE-3635527399C8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8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 smtClean="0"/>
              <a:t>Merit &amp; Distinction 8.1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24520" y="1700808"/>
            <a:ext cx="8094959" cy="468052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2400" b="1" i="1" dirty="0" smtClean="0">
                <a:solidFill>
                  <a:schemeClr val="tx1"/>
                </a:solidFill>
              </a:rPr>
              <a:t>Recruitment </a:t>
            </a:r>
            <a:r>
              <a:rPr lang="en-GB" sz="2400" b="1" i="1" dirty="0">
                <a:solidFill>
                  <a:schemeClr val="tx1"/>
                </a:solidFill>
              </a:rPr>
              <a:t>Planning Methods</a:t>
            </a: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Job analysis: explain why this is necessary/good and how it leads to </a:t>
            </a: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Job description – do they do this well? Why is it important to get this right? (Can it be used again? What if someone isn’t doing the job? Is this a useful tool?)</a:t>
            </a: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Are these methods different for different levels of job and why?</a:t>
            </a:r>
          </a:p>
          <a:p>
            <a:pPr algn="l"/>
            <a:r>
              <a:rPr lang="en-GB" sz="2400" b="1" i="1" dirty="0">
                <a:solidFill>
                  <a:schemeClr val="tx1"/>
                </a:solidFill>
              </a:rPr>
              <a:t>What if these methods were not done well?</a:t>
            </a: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Would the wrong candidates be hired? What might the implications of this be? (consider training costs and requirements, staff </a:t>
            </a:r>
            <a:r>
              <a:rPr lang="en-GB" sz="2400" dirty="0" smtClean="0">
                <a:solidFill>
                  <a:schemeClr val="tx2"/>
                </a:solidFill>
              </a:rPr>
              <a:t>turnover</a:t>
            </a:r>
          </a:p>
        </p:txBody>
      </p:sp>
    </p:spTree>
    <p:extLst>
      <p:ext uri="{BB962C8B-B14F-4D97-AF65-F5344CB8AC3E}">
        <p14:creationId xmlns:p14="http://schemas.microsoft.com/office/powerpoint/2010/main" val="40944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 smtClean="0"/>
              <a:t>Merit &amp; Distinction 8.1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24520" y="1700808"/>
            <a:ext cx="8094959" cy="468052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en-GB" sz="2400" b="1" i="1" dirty="0">
                <a:solidFill>
                  <a:schemeClr val="tx1"/>
                </a:solidFill>
              </a:rPr>
              <a:t>The </a:t>
            </a:r>
            <a:r>
              <a:rPr lang="en-GB" sz="2400" b="1" i="1" dirty="0" smtClean="0">
                <a:solidFill>
                  <a:schemeClr val="tx1"/>
                </a:solidFill>
              </a:rPr>
              <a:t>Recruitment Process</a:t>
            </a:r>
            <a:endParaRPr lang="en-GB" sz="2400" i="1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How they recruit – (advertisements and online)</a:t>
            </a: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Advertisements – in different places for </a:t>
            </a:r>
            <a:r>
              <a:rPr lang="en-GB" sz="2400" b="1" dirty="0">
                <a:solidFill>
                  <a:schemeClr val="tx2"/>
                </a:solidFill>
              </a:rPr>
              <a:t>different levels </a:t>
            </a:r>
            <a:r>
              <a:rPr lang="en-GB" sz="2400" dirty="0">
                <a:solidFill>
                  <a:schemeClr val="tx2"/>
                </a:solidFill>
              </a:rPr>
              <a:t>of job? Why?</a:t>
            </a: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Consider cost and level of detail, which papers the advertisements might go in and why, how far afield are they trying to attract people from (and why)</a:t>
            </a: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What do you think about the forms that get filled in? Are they fit for purpose? Any advantages/disadvantages of the Tesco system? Is it the same for all jobs</a:t>
            </a:r>
            <a:r>
              <a:rPr lang="en-GB" sz="2400" dirty="0" smtClean="0">
                <a:solidFill>
                  <a:schemeClr val="tx2"/>
                </a:solidFill>
              </a:rPr>
              <a:t>?</a:t>
            </a:r>
          </a:p>
          <a:p>
            <a:pPr algn="l"/>
            <a:endParaRPr lang="en-GB" sz="2400" dirty="0">
              <a:solidFill>
                <a:schemeClr val="tx2"/>
              </a:solidFill>
            </a:endParaRPr>
          </a:p>
          <a:p>
            <a:pPr algn="l"/>
            <a:r>
              <a:rPr lang="en-GB" sz="2400" b="1" i="1" dirty="0">
                <a:solidFill>
                  <a:schemeClr val="tx1"/>
                </a:solidFill>
              </a:rPr>
              <a:t>What would happened if the recruitment process was not appropriate?</a:t>
            </a:r>
            <a:endParaRPr lang="en-GB" sz="2400" i="1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Would Tesco make decisions based on insufficient information or even inaccurate information?</a:t>
            </a:r>
          </a:p>
        </p:txBody>
      </p:sp>
    </p:spTree>
    <p:extLst>
      <p:ext uri="{BB962C8B-B14F-4D97-AF65-F5344CB8AC3E}">
        <p14:creationId xmlns:p14="http://schemas.microsoft.com/office/powerpoint/2010/main" val="7335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/>
              <a:t>Merit &amp; Distinction </a:t>
            </a:r>
            <a:r>
              <a:rPr lang="en-GB" dirty="0" smtClean="0"/>
              <a:t>8.1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24520" y="1700808"/>
            <a:ext cx="8094959" cy="4680520"/>
          </a:xfrm>
          <a:ln>
            <a:noFill/>
          </a:ln>
        </p:spPr>
        <p:txBody>
          <a:bodyPr>
            <a:normAutofit fontScale="92500"/>
          </a:bodyPr>
          <a:lstStyle/>
          <a:p>
            <a:pPr algn="l"/>
            <a:r>
              <a:rPr lang="en-GB" sz="2400" b="1" i="1" dirty="0">
                <a:solidFill>
                  <a:schemeClr val="tx1"/>
                </a:solidFill>
              </a:rPr>
              <a:t>The </a:t>
            </a:r>
            <a:r>
              <a:rPr lang="en-GB" sz="2400" b="1" i="1" dirty="0" smtClean="0">
                <a:solidFill>
                  <a:schemeClr val="tx1"/>
                </a:solidFill>
              </a:rPr>
              <a:t>Selection Process</a:t>
            </a: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What is </a:t>
            </a:r>
            <a:r>
              <a:rPr lang="en-GB" sz="2400" dirty="0" smtClean="0">
                <a:solidFill>
                  <a:schemeClr val="tx2"/>
                </a:solidFill>
              </a:rPr>
              <a:t>it? How </a:t>
            </a:r>
            <a:r>
              <a:rPr lang="en-GB" sz="2400" dirty="0">
                <a:solidFill>
                  <a:schemeClr val="tx2"/>
                </a:solidFill>
              </a:rPr>
              <a:t>do they go about it? – </a:t>
            </a:r>
            <a:r>
              <a:rPr lang="en-GB" sz="2400" b="1" dirty="0">
                <a:solidFill>
                  <a:schemeClr val="tx2"/>
                </a:solidFill>
              </a:rPr>
              <a:t>Shortlisting</a:t>
            </a:r>
            <a:r>
              <a:rPr lang="en-GB" sz="2400" dirty="0">
                <a:solidFill>
                  <a:schemeClr val="tx2"/>
                </a:solidFill>
              </a:rPr>
              <a:t> – how do they grade candidates, what are the strengths of the methods they use?</a:t>
            </a:r>
          </a:p>
          <a:p>
            <a:pPr algn="l"/>
            <a:r>
              <a:rPr lang="en-GB" sz="2400" b="1" dirty="0">
                <a:solidFill>
                  <a:schemeClr val="tx2"/>
                </a:solidFill>
              </a:rPr>
              <a:t>Psychometric</a:t>
            </a:r>
            <a:r>
              <a:rPr lang="en-GB" sz="2400" dirty="0">
                <a:solidFill>
                  <a:schemeClr val="tx2"/>
                </a:solidFill>
              </a:rPr>
              <a:t> testing as part of the online form – why? (skills versus attitudes)</a:t>
            </a:r>
          </a:p>
          <a:p>
            <a:pPr algn="l"/>
            <a:r>
              <a:rPr lang="en-GB" sz="2400" b="1" dirty="0">
                <a:solidFill>
                  <a:schemeClr val="tx2"/>
                </a:solidFill>
              </a:rPr>
              <a:t>Assessment centres </a:t>
            </a:r>
            <a:r>
              <a:rPr lang="en-GB" sz="2400" dirty="0">
                <a:solidFill>
                  <a:schemeClr val="tx2"/>
                </a:solidFill>
              </a:rPr>
              <a:t>– used for all levels? Why not? Why are they used at all? Consider the different types of jobs in Tesco and why they might need different approaches/testing before </a:t>
            </a:r>
            <a:r>
              <a:rPr lang="en-GB" sz="2400" dirty="0" smtClean="0">
                <a:solidFill>
                  <a:schemeClr val="tx2"/>
                </a:solidFill>
              </a:rPr>
              <a:t>selection</a:t>
            </a:r>
          </a:p>
          <a:p>
            <a:pPr algn="l"/>
            <a:endParaRPr lang="en-GB" sz="2400" dirty="0">
              <a:solidFill>
                <a:schemeClr val="tx2"/>
              </a:solidFill>
            </a:endParaRPr>
          </a:p>
          <a:p>
            <a:pPr algn="l"/>
            <a:r>
              <a:rPr lang="en-GB" sz="2400" b="1" i="1" dirty="0">
                <a:solidFill>
                  <a:schemeClr val="tx1"/>
                </a:solidFill>
              </a:rPr>
              <a:t>Do Tesco have a good system?</a:t>
            </a: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What would be the </a:t>
            </a:r>
            <a:r>
              <a:rPr lang="en-GB" sz="2400" b="1" dirty="0">
                <a:solidFill>
                  <a:schemeClr val="tx2"/>
                </a:solidFill>
              </a:rPr>
              <a:t>impact</a:t>
            </a:r>
            <a:r>
              <a:rPr lang="en-GB" sz="2400" dirty="0">
                <a:solidFill>
                  <a:schemeClr val="tx2"/>
                </a:solidFill>
              </a:rPr>
              <a:t> of poor selection choices? (Cost, time, retraining or having to move/lose staff etc)</a:t>
            </a:r>
          </a:p>
        </p:txBody>
      </p:sp>
    </p:spTree>
    <p:extLst>
      <p:ext uri="{BB962C8B-B14F-4D97-AF65-F5344CB8AC3E}">
        <p14:creationId xmlns:p14="http://schemas.microsoft.com/office/powerpoint/2010/main" val="21824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 smtClean="0"/>
              <a:t>Distinction 8.1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24520" y="1700808"/>
            <a:ext cx="8094959" cy="468052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solidFill>
                  <a:schemeClr val="tx2"/>
                </a:solidFill>
              </a:rPr>
              <a:t>Conclusion</a:t>
            </a:r>
            <a:r>
              <a:rPr lang="en-GB" sz="2400" dirty="0" smtClean="0">
                <a:solidFill>
                  <a:schemeClr val="tx2"/>
                </a:solidFill>
              </a:rPr>
              <a:t>: make </a:t>
            </a:r>
            <a:r>
              <a:rPr lang="en-GB" sz="2400" dirty="0">
                <a:solidFill>
                  <a:schemeClr val="tx2"/>
                </a:solidFill>
              </a:rPr>
              <a:t>a judgement </a:t>
            </a:r>
            <a:r>
              <a:rPr lang="en-GB" sz="2400" dirty="0" smtClean="0">
                <a:solidFill>
                  <a:schemeClr val="tx2"/>
                </a:solidFill>
              </a:rPr>
              <a:t>as </a:t>
            </a:r>
            <a:r>
              <a:rPr lang="en-GB" sz="2400" dirty="0">
                <a:solidFill>
                  <a:schemeClr val="tx2"/>
                </a:solidFill>
              </a:rPr>
              <a:t>to how effective Tesco’s recruitment and selection processes are. </a:t>
            </a:r>
            <a:endParaRPr lang="en-GB" sz="2400" dirty="0" smtClean="0">
              <a:solidFill>
                <a:schemeClr val="tx2"/>
              </a:solidFill>
            </a:endParaRPr>
          </a:p>
          <a:p>
            <a:pPr algn="l"/>
            <a:endParaRPr lang="en-GB" sz="2400" dirty="0">
              <a:solidFill>
                <a:schemeClr val="tx2"/>
              </a:solidFill>
            </a:endParaRPr>
          </a:p>
          <a:p>
            <a:pPr algn="l"/>
            <a:r>
              <a:rPr lang="en-GB" sz="2400" dirty="0">
                <a:solidFill>
                  <a:schemeClr val="tx2"/>
                </a:solidFill>
              </a:rPr>
              <a:t>This must be supported by evidence and make insightful reference to how the processes are </a:t>
            </a:r>
            <a:r>
              <a:rPr lang="en-GB" sz="2400" b="1" dirty="0">
                <a:solidFill>
                  <a:schemeClr val="tx2"/>
                </a:solidFill>
              </a:rPr>
              <a:t>linked to the success of Tesco</a:t>
            </a:r>
            <a:r>
              <a:rPr lang="en-GB" sz="2400" dirty="0">
                <a:solidFill>
                  <a:schemeClr val="tx2"/>
                </a:solidFill>
              </a:rPr>
              <a:t> and how having a professional recruitment process leads to </a:t>
            </a:r>
            <a:r>
              <a:rPr lang="en-GB" sz="2400" b="1" dirty="0">
                <a:solidFill>
                  <a:schemeClr val="tx2"/>
                </a:solidFill>
              </a:rPr>
              <a:t>efficient staff integration</a:t>
            </a:r>
            <a:r>
              <a:rPr lang="en-GB" sz="2400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200" b="1" i="1" dirty="0">
                <a:solidFill>
                  <a:schemeClr val="tx1"/>
                </a:solidFill>
              </a:rPr>
              <a:t>DATA REQUIRED: </a:t>
            </a:r>
            <a:r>
              <a:rPr lang="en-GB" sz="2200" i="1" dirty="0">
                <a:solidFill>
                  <a:schemeClr val="tx1"/>
                </a:solidFill>
              </a:rPr>
              <a:t>Year on year data including profits, growth of staff numbers, staff turnover, no of stores, market outlook </a:t>
            </a:r>
            <a:r>
              <a:rPr lang="en-GB" sz="2200" i="1" dirty="0" smtClean="0">
                <a:solidFill>
                  <a:schemeClr val="tx1"/>
                </a:solidFill>
              </a:rPr>
              <a:t>etc – see data and links on Godalming Online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2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269F1-E073-4C57-9AD2-85BEF2A7C0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04836D-0DC5-40B8-8FE0-38983CA7D44B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A80B1B-6ABF-44DE-B8B5-889AD15C9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348</TotalTime>
  <Words>424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Merit &amp; Distinction 8.1</vt:lpstr>
      <vt:lpstr>Merit &amp; Distinction 8.1</vt:lpstr>
      <vt:lpstr>Merit &amp; Distinction 8.1</vt:lpstr>
      <vt:lpstr>Distinction 8.1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 Business Functions</dc:title>
  <dc:creator>Beverley A Whitlock</dc:creator>
  <cp:lastModifiedBy>Ailsa W Waters</cp:lastModifiedBy>
  <cp:revision>24</cp:revision>
  <cp:lastPrinted>2013-01-10T13:04:08Z</cp:lastPrinted>
  <dcterms:created xsi:type="dcterms:W3CDTF">2012-01-10T13:36:43Z</dcterms:created>
  <dcterms:modified xsi:type="dcterms:W3CDTF">2019-01-28T11:34:19Z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