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1"/>
  </p:notesMasterIdLst>
  <p:handoutMasterIdLst>
    <p:handoutMasterId r:id="rId12"/>
  </p:handoutMasterIdLst>
  <p:sldIdLst>
    <p:sldId id="267" r:id="rId5"/>
    <p:sldId id="258" r:id="rId6"/>
    <p:sldId id="259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580" autoAdjust="0"/>
  </p:normalViewPr>
  <p:slideViewPr>
    <p:cSldViewPr snapToGrid="0">
      <p:cViewPr varScale="1">
        <p:scale>
          <a:sx n="97" d="100"/>
          <a:sy n="9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638B8-3F14-417E-8AAC-A4F909DFDB5F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7816-8526-49D4-B506-49D7077A7A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57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B1235-6626-43F3-9475-96EA4717C260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68F0E-445B-46F8-B6CC-E1DC157DF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2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/>
              <a:t>Ask students – does anyone have a part time job? </a:t>
            </a:r>
          </a:p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7DED2E-B526-4E4E-9263-8339C4F4D0FE}" type="slidenum">
              <a:rPr lang="en-GB" altLang="en-US" smtClean="0">
                <a:solidFill>
                  <a:prstClr val="black"/>
                </a:solidFill>
              </a:rPr>
              <a:pPr/>
              <a:t>2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9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C28B98-11EE-4B72-83C5-24FF7A96C72C}" type="slidenum">
              <a:rPr lang="en-GB" altLang="en-US" smtClean="0">
                <a:solidFill>
                  <a:prstClr val="black"/>
                </a:solidFill>
              </a:rPr>
              <a:pPr/>
              <a:t>3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4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Introduce</a:t>
            </a:r>
            <a:r>
              <a:rPr lang="en-GB" baseline="0" dirty="0" smtClean="0"/>
              <a:t> the concept of internal vs external. </a:t>
            </a:r>
          </a:p>
          <a:p>
            <a:r>
              <a:rPr lang="en-GB" baseline="0" dirty="0" smtClean="0"/>
              <a:t>Briefly introduce methods of recruitment and selection to enable students to carry out research task. Explain that these will be discussed in more detail next week,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68F0E-445B-46F8-B6CC-E1DC157DF0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0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68F0E-445B-46F8-B6CC-E1DC157DF00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9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D6FD4-E53D-4BE9-8C38-C369CED6AFD3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23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67F7B-8E88-40FC-9FA2-6AA6F1FBF58D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6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A0399-56BB-4A11-A4AB-5236A82C00A4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49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1897F-3208-46F1-8FF7-56D194B9FF3F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1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E5C5A-AEF7-486B-A391-C75D8FD823A0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39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88232-B917-4188-A58E-F4471968D225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6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4B48A-4FAC-44B9-8B26-EE7EC73F69BB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0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8978E-D4F3-45D9-A9B4-A8490327540A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7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583A-CBFD-441C-9B97-90E4CD1A9F43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3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7AC73-3EA8-466C-8EBC-224F9EEE8C67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9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B311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CD83B-1036-497D-B909-6DD1C38E8B73}" type="slidenum">
              <a:rPr lang="en-GB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57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B31166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B31166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5F1F77-8D03-4F8C-9F7B-352490D6A14E}" type="slidenum">
              <a:rPr lang="en-GB" altLang="en-US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72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5229225"/>
            <a:ext cx="4406900" cy="1316038"/>
          </a:xfrm>
        </p:spPr>
        <p:txBody>
          <a:bodyPr>
            <a:noAutofit/>
          </a:bodyPr>
          <a:lstStyle/>
          <a:p>
            <a:pPr defTabSz="914377">
              <a:defRPr/>
            </a:pPr>
            <a:r>
              <a:rPr lang="en-GB" altLang="en-US" sz="2400" dirty="0"/>
              <a:t>Assignment 8.1</a:t>
            </a:r>
            <a:br>
              <a:rPr lang="en-GB" altLang="en-US" sz="2400" dirty="0"/>
            </a:br>
            <a:r>
              <a:rPr lang="en-GB" altLang="en-US" sz="2400" dirty="0"/>
              <a:t>Recruitment and selection at Tesco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4868863"/>
            <a:ext cx="28035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787629" y="1094863"/>
            <a:ext cx="8703390" cy="2089150"/>
          </a:xfrm>
          <a:prstGeom prst="rect">
            <a:avLst/>
          </a:prstGeom>
        </p:spPr>
        <p:txBody>
          <a:bodyPr anchor="ctr"/>
          <a:lstStyle>
            <a:lvl1pPr algn="r" defTabSz="912813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 kern="1200" cap="all" spc="200" baseline="0">
                <a:solidFill>
                  <a:srgbClr val="474233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2pPr>
            <a:lvl3pPr algn="l" defTabSz="912813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3pPr>
            <a:lvl4pPr algn="l" defTabSz="912813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4pPr>
            <a:lvl5pPr algn="l" defTabSz="912813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5pPr>
            <a:lvl6pPr marL="457200" algn="l" defTabSz="912813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6pPr>
            <a:lvl7pPr marL="914400" algn="l" defTabSz="912813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7pPr>
            <a:lvl8pPr marL="1371600" algn="l" defTabSz="912813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8pPr>
            <a:lvl9pPr marL="1828800" algn="l" defTabSz="912813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474233"/>
                </a:solidFill>
                <a:latin typeface="Calibri" panose="020F0502020204030204" pitchFamily="34" charset="0"/>
              </a:defRPr>
            </a:lvl9pPr>
          </a:lstStyle>
          <a:p>
            <a:pPr algn="l" defTabSz="914377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chemeClr val="tx1"/>
                </a:solidFill>
              </a:rPr>
              <a:t>Introduction and research task methods of recruitment &amp; selection in a range of different organisations</a:t>
            </a:r>
            <a:endParaRPr lang="en-GB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67101" y="924643"/>
            <a:ext cx="9309286" cy="709613"/>
          </a:xfrm>
        </p:spPr>
        <p:txBody>
          <a:bodyPr>
            <a:normAutofit/>
          </a:bodyPr>
          <a:lstStyle/>
          <a:p>
            <a:r>
              <a:rPr lang="en-GB" altLang="en-US" sz="3200" b="1" dirty="0" smtClean="0"/>
              <a:t>What will you learn in this unit?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2205039"/>
            <a:ext cx="10744200" cy="4103687"/>
          </a:xfrm>
        </p:spPr>
        <p:txBody>
          <a:bodyPr/>
          <a:lstStyle/>
          <a:p>
            <a:pPr>
              <a:defRPr/>
            </a:pPr>
            <a:r>
              <a:rPr lang="en-GB" sz="2000" dirty="0"/>
              <a:t>That successful recruitment is key to maintaining the success of a business</a:t>
            </a:r>
            <a:r>
              <a:rPr lang="en-GB" sz="2000" dirty="0" smtClean="0"/>
              <a:t>.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learn about the different stages in the recruitment and selection process (both for the business and the candidate</a:t>
            </a:r>
            <a:r>
              <a:rPr lang="en-GB" sz="2000" dirty="0" smtClean="0"/>
              <a:t>)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explore the various selection tools and technologies used by businesses in the process</a:t>
            </a:r>
            <a:r>
              <a:rPr lang="en-GB" sz="2000" dirty="0" smtClean="0"/>
              <a:t>.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You will also have the opportunity, through role play, to take part in interviews. This will give you the foundation for progression to employment (e.g. in a human resources role), or to higher education.</a:t>
            </a:r>
          </a:p>
          <a:p>
            <a:pPr>
              <a:defRPr/>
            </a:pPr>
            <a:endParaRPr lang="en-GB" sz="2000" i="1" dirty="0"/>
          </a:p>
          <a:p>
            <a:pPr>
              <a:defRPr/>
            </a:pPr>
            <a:endParaRPr lang="en-GB" sz="2000" i="1" dirty="0"/>
          </a:p>
          <a:p>
            <a:pPr marL="0" indent="0" algn="r">
              <a:buNone/>
              <a:defRPr/>
            </a:pPr>
            <a:endParaRPr lang="en-GB" sz="1200" i="1" dirty="0"/>
          </a:p>
          <a:p>
            <a:pPr marL="0" indent="0" algn="r">
              <a:buNone/>
              <a:defRPr/>
            </a:pPr>
            <a:endParaRPr lang="en-GB" sz="1200" i="1" dirty="0"/>
          </a:p>
          <a:p>
            <a:pPr marL="0" indent="0" algn="r">
              <a:buNone/>
              <a:defRPr/>
            </a:pP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7201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01333" y="903979"/>
            <a:ext cx="6345237" cy="709613"/>
          </a:xfrm>
        </p:spPr>
        <p:txBody>
          <a:bodyPr>
            <a:normAutofit/>
          </a:bodyPr>
          <a:lstStyle/>
          <a:p>
            <a:r>
              <a:rPr lang="en-GB" altLang="en-US" sz="3200" b="1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903" y="2559001"/>
            <a:ext cx="10125313" cy="2701258"/>
          </a:xfrm>
        </p:spPr>
        <p:txBody>
          <a:bodyPr>
            <a:noAutofit/>
          </a:bodyPr>
          <a:lstStyle/>
          <a:p>
            <a:pPr marL="128016" lvl="1" indent="0">
              <a:buNone/>
              <a:defRPr/>
            </a:pP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</a:rPr>
              <a:t>Recruitment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</a:rPr>
              <a:t>Selection</a:t>
            </a:r>
          </a:p>
          <a:p>
            <a:pPr marL="128016" lvl="1" indent="0">
              <a:buNone/>
              <a:defRPr/>
            </a:pPr>
            <a:endParaRPr lang="en-GB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28016" lvl="1" indent="0">
              <a:buNone/>
              <a:defRPr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</a:rPr>
              <a:t>process of finding and hiring the best-qualified candidate (from within or outside of an organisation) for a job opening, in a timely and cost effective manner. </a:t>
            </a:r>
          </a:p>
          <a:p>
            <a:pPr marL="0" indent="0" algn="r">
              <a:buNone/>
              <a:defRPr/>
            </a:pPr>
            <a:r>
              <a:rPr lang="en-GB" sz="1600" i="1" dirty="0">
                <a:solidFill>
                  <a:schemeClr val="accent2">
                    <a:lumMod val="50000"/>
                  </a:schemeClr>
                </a:solidFill>
              </a:rPr>
              <a:t>Source: BusinessDictionary.com</a:t>
            </a:r>
          </a:p>
          <a:p>
            <a:pPr marL="0" indent="0" algn="r">
              <a:buNone/>
              <a:defRPr/>
            </a:pPr>
            <a:endParaRPr lang="en-GB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r">
              <a:buNone/>
              <a:defRPr/>
            </a:pPr>
            <a:endParaRPr lang="en-GB" sz="2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29274"/>
              </p:ext>
            </p:extLst>
          </p:nvPr>
        </p:nvGraphicFramePr>
        <p:xfrm>
          <a:off x="653141" y="529771"/>
          <a:ext cx="1089241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Methods</a:t>
                      </a:r>
                      <a:r>
                        <a:rPr lang="en-GB" baseline="0" dirty="0" smtClean="0"/>
                        <a:t> of RECRUITING staff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Methods</a:t>
                      </a:r>
                      <a:r>
                        <a:rPr lang="en-GB" baseline="0" dirty="0" smtClean="0"/>
                        <a:t> of SELECTING staff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Job adverts (online, in store, newspapers, industry journals)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Assessment centres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Job description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Psychometric tests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Person specification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Individual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Job Centres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Group</a:t>
                      </a:r>
                      <a:r>
                        <a:rPr lang="en-GB" baseline="0" dirty="0" smtClean="0"/>
                        <a:t> or team activity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r>
                        <a:rPr lang="en-GB" dirty="0" smtClean="0"/>
                        <a:t>Recruitment agencies / Headhunters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Panel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CV or application form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Telephone</a:t>
                      </a:r>
                      <a:r>
                        <a:rPr lang="en-GB" baseline="0" dirty="0" smtClean="0"/>
                        <a:t>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6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Letter of application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Presentation</a:t>
                      </a:r>
                      <a:r>
                        <a:rPr lang="en-GB" baseline="0" dirty="0" smtClean="0"/>
                        <a:t>s and tests at interviews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9349" y="5780782"/>
            <a:ext cx="525528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 smtClean="0"/>
              <a:t>Note: Online</a:t>
            </a:r>
            <a:r>
              <a:rPr lang="en-GB" sz="1600" dirty="0" smtClean="0"/>
              <a:t> can include the business’ own website or websites such as reed.co.uk or even newspapers websites.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53141" y="5780782"/>
            <a:ext cx="525528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dirty="0" smtClean="0"/>
              <a:t>Note: </a:t>
            </a:r>
            <a:r>
              <a:rPr lang="en-GB" sz="1600" dirty="0" smtClean="0"/>
              <a:t>Businesses can recruit internally or externally… what does this mean?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697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45" y="462118"/>
            <a:ext cx="11680141" cy="567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1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272" y="936931"/>
            <a:ext cx="9052054" cy="709865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2">
                    <a:lumMod val="50000"/>
                  </a:schemeClr>
                </a:solidFill>
              </a:rPr>
              <a:t>Today’s task</a:t>
            </a:r>
            <a:endParaRPr lang="en-GB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272" y="2464038"/>
            <a:ext cx="10735733" cy="3002698"/>
          </a:xfrm>
        </p:spPr>
        <p:txBody>
          <a:bodyPr/>
          <a:lstStyle/>
          <a:p>
            <a:r>
              <a:rPr lang="en-GB" sz="2400" b="1" dirty="0" smtClean="0"/>
              <a:t>Complete the Research log activity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On screen </a:t>
            </a:r>
            <a:r>
              <a:rPr lang="en-GB" sz="2400" dirty="0"/>
              <a:t>evidence of </a:t>
            </a:r>
            <a:r>
              <a:rPr lang="en-GB" sz="2400" dirty="0" smtClean="0"/>
              <a:t>your completed log </a:t>
            </a:r>
            <a:r>
              <a:rPr lang="en-GB" sz="2400" dirty="0" smtClean="0"/>
              <a:t>for </a:t>
            </a:r>
            <a:r>
              <a:rPr lang="en-GB" sz="2400" dirty="0" smtClean="0"/>
              <a:t>the lesson on </a:t>
            </a:r>
            <a:r>
              <a:rPr lang="en-GB" sz="2400" b="1" dirty="0" smtClean="0"/>
              <a:t>Monday 21st January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You need to finish the work </a:t>
            </a:r>
            <a:r>
              <a:rPr lang="en-GB" sz="2400" b="1" dirty="0" smtClean="0"/>
              <a:t>BEFORE</a:t>
            </a:r>
            <a:r>
              <a:rPr lang="en-GB" sz="2400" dirty="0" smtClean="0"/>
              <a:t> the lesson (not during) 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4971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FE287-D5A5-4A58-AC5F-7DEE719AF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C8A300-30E5-4B4D-8434-80E29DA18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D4B61A-2483-4477-8402-147D4899493B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137</TotalTime>
  <Words>332</Words>
  <Application>Microsoft Office PowerPoint</Application>
  <PresentationFormat>Widescreen</PresentationFormat>
  <Paragraphs>49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 3</vt:lpstr>
      <vt:lpstr>Integral</vt:lpstr>
      <vt:lpstr>Assignment 8.1 Recruitment and selection at Tesco</vt:lpstr>
      <vt:lpstr>What will you learn in this unit?</vt:lpstr>
      <vt:lpstr>Introduction</vt:lpstr>
      <vt:lpstr>PowerPoint Presentation</vt:lpstr>
      <vt:lpstr>PowerPoint Presentation</vt:lpstr>
      <vt:lpstr>Today’s 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– The Recruitment and Selection Process</dc:title>
  <dc:creator>Rebecca Crumpton</dc:creator>
  <cp:lastModifiedBy>Ailsa W Waters</cp:lastModifiedBy>
  <cp:revision>13</cp:revision>
  <cp:lastPrinted>2018-01-16T15:47:25Z</cp:lastPrinted>
  <dcterms:created xsi:type="dcterms:W3CDTF">2016-08-31T14:20:13Z</dcterms:created>
  <dcterms:modified xsi:type="dcterms:W3CDTF">2019-01-28T16:30:49Z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