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8" r:id="rId5"/>
    <p:sldId id="270" r:id="rId6"/>
    <p:sldId id="272" r:id="rId7"/>
    <p:sldId id="273" r:id="rId8"/>
    <p:sldId id="274" r:id="rId9"/>
    <p:sldId id="275" r:id="rId10"/>
    <p:sldId id="276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1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4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4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5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6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8AC9-3F00-4D30-BF51-D3DDB4816FB5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0C43-6876-45A7-B6C7-F50AE146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7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Frankenstein Week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Narrative and Women:  Letters and Chapter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18" y="4097583"/>
            <a:ext cx="3954607" cy="25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Your paragraph:  </a:t>
            </a:r>
            <a:r>
              <a:rPr lang="en-GB" dirty="0" smtClean="0">
                <a:solidFill>
                  <a:srgbClr val="FF0000"/>
                </a:solidFill>
              </a:rPr>
              <a:t>5 </a:t>
            </a:r>
            <a:r>
              <a:rPr lang="en-GB" dirty="0" smtClean="0"/>
              <a:t>minutes discussion, </a:t>
            </a:r>
            <a:r>
              <a:rPr lang="en-GB" dirty="0" smtClean="0">
                <a:solidFill>
                  <a:srgbClr val="FF0000"/>
                </a:solidFill>
              </a:rPr>
              <a:t>5 </a:t>
            </a:r>
            <a:r>
              <a:rPr lang="en-GB" dirty="0" smtClean="0"/>
              <a:t>minutes, planning, </a:t>
            </a:r>
            <a:r>
              <a:rPr lang="en-GB" dirty="0" smtClean="0">
                <a:solidFill>
                  <a:srgbClr val="FF0000"/>
                </a:solidFill>
              </a:rPr>
              <a:t>5 </a:t>
            </a:r>
            <a:r>
              <a:rPr lang="en-GB" dirty="0" smtClean="0"/>
              <a:t>minutes writing:  what </a:t>
            </a:r>
            <a:r>
              <a:rPr lang="en-GB" dirty="0"/>
              <a:t>does the opening of each novel reveal about the society depicted within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5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does the choice of narrative voice tell us about the depiction of society in each text?</a:t>
            </a:r>
          </a:p>
          <a:p>
            <a:r>
              <a:rPr lang="en-GB" dirty="0"/>
              <a:t>How does Kathy’s voice shape the meaning of the novel? (What clues are we given and how are we given them?)</a:t>
            </a:r>
          </a:p>
          <a:p>
            <a:r>
              <a:rPr lang="en-GB" dirty="0"/>
              <a:t>Quote and analyse.</a:t>
            </a:r>
          </a:p>
          <a:p>
            <a:r>
              <a:rPr lang="en-GB" dirty="0"/>
              <a:t>How does the use of letters shape the meaning of the novel? (What clues are we given and how are we given them?)</a:t>
            </a:r>
          </a:p>
          <a:p>
            <a:r>
              <a:rPr lang="en-GB" dirty="0"/>
              <a:t>Quote and analyse</a:t>
            </a:r>
          </a:p>
          <a:p>
            <a:r>
              <a:rPr lang="en-GB" dirty="0"/>
              <a:t>Conclusion about how the voice creates an unsettling depiction of society; adds a sense of veracity; serves to introduce certain themes; serves to introduce certain characters or terms that are important in the society of the novel.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36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Narrative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Epistolary: </a:t>
            </a:r>
          </a:p>
          <a:p>
            <a:r>
              <a:rPr lang="en-GB" dirty="0"/>
              <a:t>An </a:t>
            </a:r>
            <a:r>
              <a:rPr lang="en-GB" b="1" dirty="0"/>
              <a:t>epistolary</a:t>
            </a:r>
            <a:r>
              <a:rPr lang="en-GB" dirty="0"/>
              <a:t> novel is a novel written as a series of documents. The usual form is letters, although diary entries, newspaper clippings and other documents are sometimes used. </a:t>
            </a:r>
          </a:p>
          <a:p>
            <a:r>
              <a:rPr lang="en-GB" dirty="0"/>
              <a:t>Frame narrative:</a:t>
            </a:r>
          </a:p>
          <a:p>
            <a:r>
              <a:rPr lang="en-GB" dirty="0"/>
              <a:t>A </a:t>
            </a:r>
            <a:r>
              <a:rPr lang="en-GB" b="1" dirty="0"/>
              <a:t>frame narrative</a:t>
            </a:r>
            <a:r>
              <a:rPr lang="en-GB" dirty="0"/>
              <a:t> is a literary technique that sometimes serves as a companion piece to a </a:t>
            </a:r>
            <a:r>
              <a:rPr lang="en-GB" b="1" dirty="0"/>
              <a:t>story</a:t>
            </a:r>
            <a:r>
              <a:rPr lang="en-GB" dirty="0"/>
              <a:t> within a </a:t>
            </a:r>
            <a:r>
              <a:rPr lang="en-GB" b="1" dirty="0"/>
              <a:t>story</a:t>
            </a:r>
            <a:r>
              <a:rPr lang="en-GB" dirty="0"/>
              <a:t>, whereby an introductory or main </a:t>
            </a:r>
            <a:r>
              <a:rPr lang="en-GB" b="1" dirty="0"/>
              <a:t>narrative</a:t>
            </a:r>
            <a:r>
              <a:rPr lang="en-GB" dirty="0"/>
              <a:t> is presented, at least in part, for the purpose of setting the stage either for a second </a:t>
            </a:r>
            <a:r>
              <a:rPr lang="en-GB" b="1" dirty="0"/>
              <a:t>narrative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8" y="191366"/>
            <a:ext cx="3144982" cy="2070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26" y="4754483"/>
            <a:ext cx="1690255" cy="2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some more….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Embedded narrative</a:t>
            </a:r>
          </a:p>
          <a:p>
            <a:r>
              <a:rPr lang="en-GB" dirty="0"/>
              <a:t>Contained within a frame </a:t>
            </a:r>
            <a:r>
              <a:rPr lang="en-GB" b="1" dirty="0"/>
              <a:t>narrative</a:t>
            </a:r>
            <a:r>
              <a:rPr lang="en-GB" dirty="0"/>
              <a:t>, an </a:t>
            </a:r>
            <a:r>
              <a:rPr lang="en-GB" b="1" dirty="0"/>
              <a:t>embedded narrative</a:t>
            </a:r>
            <a:r>
              <a:rPr lang="en-GB" dirty="0"/>
              <a:t> hinges contextually on the framing </a:t>
            </a:r>
            <a:r>
              <a:rPr lang="en-GB" b="1" dirty="0"/>
              <a:t>narrative</a:t>
            </a:r>
            <a:r>
              <a:rPr lang="en-GB" dirty="0"/>
              <a:t>, while typically becoming the bulk of the story itself. In other words, the </a:t>
            </a:r>
            <a:r>
              <a:rPr lang="en-GB" b="1" dirty="0"/>
              <a:t>embedded narrative</a:t>
            </a:r>
            <a:r>
              <a:rPr lang="en-GB" dirty="0"/>
              <a:t> usually comprises the majority of the text, while the framing </a:t>
            </a:r>
            <a:r>
              <a:rPr lang="en-GB" b="1" dirty="0"/>
              <a:t>narrative</a:t>
            </a:r>
            <a:r>
              <a:rPr lang="en-GB" dirty="0"/>
              <a:t> occupies just the first and last few pages.</a:t>
            </a:r>
          </a:p>
          <a:p>
            <a:r>
              <a:rPr lang="en-GB" dirty="0"/>
              <a:t>Chinese box structure:</a:t>
            </a:r>
          </a:p>
          <a:p>
            <a:r>
              <a:rPr lang="en-GB" dirty="0"/>
              <a:t>refers to a novel where one narrative is told inside another, inside another (and so on), giving views from different perspectives.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80" y="781037"/>
            <a:ext cx="1960774" cy="977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63" y="5184500"/>
            <a:ext cx="2064327" cy="12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Choose your diagram – or create your own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564" y="2462718"/>
            <a:ext cx="2921035" cy="2247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163" y="2145001"/>
            <a:ext cx="2554143" cy="2565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839" y="2535236"/>
            <a:ext cx="3447961" cy="18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place these on your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Walton’s letters (dated December 11</a:t>
            </a:r>
            <a:r>
              <a:rPr lang="en-GB" baseline="30000" dirty="0"/>
              <a:t>th</a:t>
            </a:r>
            <a:r>
              <a:rPr lang="en-GB" dirty="0"/>
              <a:t>-August 19</a:t>
            </a:r>
            <a:r>
              <a:rPr lang="en-GB" baseline="30000" dirty="0"/>
              <a:t>th</a:t>
            </a:r>
            <a:r>
              <a:rPr lang="en-GB" dirty="0"/>
              <a:t>)</a:t>
            </a:r>
          </a:p>
          <a:p>
            <a:pPr lvl="0"/>
            <a:r>
              <a:rPr lang="en-GB" dirty="0"/>
              <a:t>frame narrative</a:t>
            </a:r>
          </a:p>
          <a:p>
            <a:pPr lvl="0"/>
            <a:r>
              <a:rPr lang="en-GB" dirty="0"/>
              <a:t>epistolary narrative</a:t>
            </a:r>
          </a:p>
          <a:p>
            <a:pPr lvl="0"/>
            <a:r>
              <a:rPr lang="en-GB" dirty="0"/>
              <a:t>Victor’s story related by Walton (Chapters 1-10) </a:t>
            </a:r>
          </a:p>
          <a:p>
            <a:pPr lvl="0"/>
            <a:r>
              <a:rPr lang="en-GB" dirty="0"/>
              <a:t>the creature’s story related by Victor, related by Walton</a:t>
            </a:r>
          </a:p>
          <a:p>
            <a:pPr lvl="0"/>
            <a:r>
              <a:rPr lang="en-GB" dirty="0" err="1"/>
              <a:t>Safie’s</a:t>
            </a:r>
            <a:r>
              <a:rPr lang="en-GB" dirty="0"/>
              <a:t> story, related by the creature, related by Victor, related by Victor (Chapters 11-16)</a:t>
            </a:r>
          </a:p>
          <a:p>
            <a:pPr lvl="0"/>
            <a:r>
              <a:rPr lang="en-GB" dirty="0"/>
              <a:t>Victor’s story related by Walton (Chapters 17-23)</a:t>
            </a:r>
          </a:p>
          <a:p>
            <a:pPr lvl="0"/>
            <a:r>
              <a:rPr lang="en-GB" dirty="0"/>
              <a:t>Walton’s letters – dated August 26</a:t>
            </a:r>
            <a:r>
              <a:rPr lang="en-GB" baseline="30000" dirty="0"/>
              <a:t>th</a:t>
            </a:r>
            <a:r>
              <a:rPr lang="en-GB" dirty="0"/>
              <a:t>- September 12th (Chapter 24.)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2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example:  a completed version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16" y="1825625"/>
            <a:ext cx="57987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purpose of the letters: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provide a reliable voice:  one that is not filtered through another character</a:t>
            </a:r>
          </a:p>
          <a:p>
            <a:r>
              <a:rPr lang="en-GB" dirty="0"/>
              <a:t>To add a sense of veracity:  these letters have recognisable forms, dates and place names</a:t>
            </a:r>
          </a:p>
          <a:p>
            <a:r>
              <a:rPr lang="en-GB" dirty="0"/>
              <a:t>Expository function:  introducing Walton’s early life; his current ambition; the creature and Victor</a:t>
            </a:r>
          </a:p>
          <a:p>
            <a:r>
              <a:rPr lang="en-GB" dirty="0"/>
              <a:t>Expository function:  introducing themes of loneliness, acquisition of knowledge, ambition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9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Autofit/>
          </a:bodyPr>
          <a:lstStyle/>
          <a:p>
            <a:endParaRPr lang="en-GB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6" t="4063" r="2509" b="1833"/>
          <a:stretch/>
        </p:blipFill>
        <p:spPr>
          <a:xfrm>
            <a:off x="4682066" y="59268"/>
            <a:ext cx="6283302" cy="6798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6200" y="1871133"/>
            <a:ext cx="322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Male or female:  are these quotes referring to male or female characters?  You decide….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55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deduce about the patterns you see in terms of the depiction of male and female characters?  </a:t>
            </a:r>
            <a:endParaRPr lang="en-GB" dirty="0"/>
          </a:p>
        </p:txBody>
      </p:sp>
      <p:pic>
        <p:nvPicPr>
          <p:cNvPr id="4" name="Content Placeholder 3" descr="Victor Frankenstein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50" y="2013515"/>
            <a:ext cx="6336900" cy="4351338"/>
          </a:xfrm>
        </p:spPr>
      </p:pic>
    </p:spTree>
    <p:extLst>
      <p:ext uri="{BB962C8B-B14F-4D97-AF65-F5344CB8AC3E}">
        <p14:creationId xmlns:p14="http://schemas.microsoft.com/office/powerpoint/2010/main" val="371289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Male v Female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199" y="803563"/>
          <a:ext cx="10661074" cy="553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153">
                <a:tc>
                  <a:txBody>
                    <a:bodyPr/>
                    <a:lstStyle/>
                    <a:p>
                      <a:r>
                        <a:rPr lang="en-GB" dirty="0"/>
                        <a:t>Women: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81"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restricted to the private sphere of domesticity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 the public sphere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imagery of religion associated with them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Possessing</a:t>
                      </a:r>
                      <a:r>
                        <a:rPr lang="en-GB" baseline="0" dirty="0"/>
                        <a:t> m</a:t>
                      </a:r>
                      <a:r>
                        <a:rPr lang="en-GB" dirty="0"/>
                        <a:t>oney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Nurturing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 pursuit of and in possession of knowledge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97">
                <a:tc>
                  <a:txBody>
                    <a:bodyPr/>
                    <a:lstStyle/>
                    <a:p>
                      <a:r>
                        <a:rPr lang="en-GB" dirty="0"/>
                        <a:t>imagery of child (Child, helpless)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freedom to move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simple work (plaiting straw)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Possessing a profession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imagery of tender plants (exotic, rose)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Power (over women, money </a:t>
                      </a:r>
                      <a:r>
                        <a:rPr lang="en-GB" dirty="0" err="1"/>
                        <a:t>etc</a:t>
                      </a:r>
                      <a:r>
                        <a:rPr lang="en-GB" dirty="0"/>
                        <a:t>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6281"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to be possessed by men</a:t>
                      </a:r>
                      <a:r>
                        <a:rPr lang="en-GB" baseline="0" dirty="0"/>
                        <a:t> (mine, mine, present)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8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on:  Chapter 1 p 33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 33 Use of the first person narrator – unnamed, but introduced by Walton.  Establishing his social position ("my family is one of the most distinguished…"</a:t>
            </a:r>
          </a:p>
          <a:p>
            <a:r>
              <a:rPr lang="en-GB" dirty="0" smtClean="0"/>
              <a:t>P 33 Worth noting how the father's role is very public and influential ("filled several public situations…"), contrasting with the female roles.  Beaufort cannot bear to "live in poverty and oblivion" – as, indeed, the majority of the women and the creature do.</a:t>
            </a:r>
          </a:p>
          <a:p>
            <a:r>
              <a:rPr lang="en-GB" dirty="0" smtClean="0"/>
              <a:t>P33 setting up of nurturing evident throughout the early part of this novel ("loved Beaufort with the truest friendship") – contrasting to Victor's care for the creature.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28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1 p 34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 34 Contrast of female role here – Caroline Beaufort "attended him" "plaited straw" – nurturing, private activities.</a:t>
            </a:r>
          </a:p>
          <a:p>
            <a:r>
              <a:rPr lang="en-GB" dirty="0" smtClean="0"/>
              <a:t>P 34 First instance of the death of a family member "leaving her an orphan and a beggar" – echoed throughout this novel, about the way in which Victor fails to care for the creature.  Seen again on p 36 ("her mother … had died on giving her birth…"  "his child became an orphan and a beggar")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34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1  p 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 35 </a:t>
            </a:r>
            <a:r>
              <a:rPr lang="en-GB" dirty="0" smtClean="0"/>
              <a:t>– wife as the vulnerable plant "fair exotic" – with the husband as the gardener (the protector).</a:t>
            </a:r>
          </a:p>
          <a:p>
            <a:r>
              <a:rPr lang="en-GB" dirty="0" smtClean="0"/>
              <a:t>P 35 – duties are repeated throughout ("they fulfilled their duties towards me"…)  as Victor is to fail to do.</a:t>
            </a:r>
          </a:p>
          <a:p>
            <a:r>
              <a:rPr lang="en-GB" dirty="0" smtClean="0"/>
              <a:t>P 35 - Reference </a:t>
            </a:r>
            <a:r>
              <a:rPr lang="en-GB" dirty="0"/>
              <a:t>to the "silken cord" that binds Victor to his family – sense of entrapment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70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1 p 36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 35-36 focus on the idealisation of femininity – the importance of physical beauty ("fairer than a pictured cherub… who seemed to shed radiance from her looks…")  Repeated imagery of the spiritual and heavenly – foregrounding the contrasting appearance of the creature.</a:t>
            </a:r>
          </a:p>
          <a:p>
            <a:r>
              <a:rPr lang="en-GB" dirty="0" smtClean="0"/>
              <a:t>P 36 – Darker tone at the close with the lexical repetition of "mine" (x3) – a possession to be owned.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26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986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Frankenstein Week 2</vt:lpstr>
      <vt:lpstr>The purpose of the letters:</vt:lpstr>
      <vt:lpstr>PowerPoint Presentation</vt:lpstr>
      <vt:lpstr>What do you deduce about the patterns you see in terms of the depiction of male and female characters?  </vt:lpstr>
      <vt:lpstr>Male v Female</vt:lpstr>
      <vt:lpstr>Reading on:  Chapter 1 p 33</vt:lpstr>
      <vt:lpstr>Chapter 1 p 34</vt:lpstr>
      <vt:lpstr>Chapter 1  p 35</vt:lpstr>
      <vt:lpstr>Chapter 1 p 36</vt:lpstr>
      <vt:lpstr>Your paragraph:  5 minutes discussion, 5 minutes, planning, 5 minutes writing:  what does the opening of each novel reveal about the society depicted within it?</vt:lpstr>
      <vt:lpstr>Some Narrative Terms</vt:lpstr>
      <vt:lpstr>And some more….</vt:lpstr>
      <vt:lpstr>Choose your diagram – or create your own</vt:lpstr>
      <vt:lpstr>Now place these on your diagram</vt:lpstr>
      <vt:lpstr>For example:  a completed version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Frankenstein Week 2</dc:title>
  <dc:creator>Juliet Harrison</dc:creator>
  <cp:lastModifiedBy>Juliet Harrison</cp:lastModifiedBy>
  <cp:revision>3</cp:revision>
  <dcterms:created xsi:type="dcterms:W3CDTF">2020-12-08T09:59:09Z</dcterms:created>
  <dcterms:modified xsi:type="dcterms:W3CDTF">2020-12-14T08:22:44Z</dcterms:modified>
</cp:coreProperties>
</file>