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01" r:id="rId5"/>
    <p:sldId id="257" r:id="rId6"/>
    <p:sldId id="258" r:id="rId7"/>
    <p:sldId id="259" r:id="rId8"/>
    <p:sldId id="262" r:id="rId9"/>
    <p:sldId id="263" r:id="rId10"/>
    <p:sldId id="261" r:id="rId11"/>
    <p:sldId id="264" r:id="rId12"/>
    <p:sldId id="266" r:id="rId13"/>
    <p:sldId id="265" r:id="rId14"/>
    <p:sldId id="267" r:id="rId15"/>
    <p:sldId id="268" r:id="rId16"/>
    <p:sldId id="270" r:id="rId17"/>
    <p:sldId id="269"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snapToGrid="0">
      <p:cViewPr varScale="1">
        <p:scale>
          <a:sx n="115" d="100"/>
          <a:sy n="115" d="100"/>
        </p:scale>
        <p:origin x="31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89E748-B354-4121-A743-8967664C704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4CEB7378-AFD4-4DB4-892D-454478A0FAD6}">
      <dgm:prSet phldrT="[Text]"/>
      <dgm:spPr/>
      <dgm:t>
        <a:bodyPr/>
        <a:lstStyle/>
        <a:p>
          <a:r>
            <a:rPr lang="en-GB" dirty="0"/>
            <a:t>Nature protection</a:t>
          </a:r>
        </a:p>
      </dgm:t>
    </dgm:pt>
    <dgm:pt modelId="{84D6C6B7-BA78-4961-AD7A-1B0DC5E3EE82}" type="parTrans" cxnId="{9277C43D-FCE8-4490-941C-7AD98767E83E}">
      <dgm:prSet/>
      <dgm:spPr/>
      <dgm:t>
        <a:bodyPr/>
        <a:lstStyle/>
        <a:p>
          <a:endParaRPr lang="en-GB"/>
        </a:p>
      </dgm:t>
    </dgm:pt>
    <dgm:pt modelId="{10DE8E69-91E9-49EE-944E-5A87B2F34E5E}" type="sibTrans" cxnId="{9277C43D-FCE8-4490-941C-7AD98767E83E}">
      <dgm:prSet/>
      <dgm:spPr/>
      <dgm:t>
        <a:bodyPr/>
        <a:lstStyle/>
        <a:p>
          <a:endParaRPr lang="en-GB"/>
        </a:p>
      </dgm:t>
    </dgm:pt>
    <dgm:pt modelId="{210F7829-8EBF-41B3-816F-315030F9D20E}">
      <dgm:prSet phldrT="[Text]"/>
      <dgm:spPr/>
      <dgm:t>
        <a:bodyPr/>
        <a:lstStyle/>
        <a:p>
          <a:r>
            <a:rPr lang="en-GB" dirty="0"/>
            <a:t>Aquaculture</a:t>
          </a:r>
        </a:p>
      </dgm:t>
    </dgm:pt>
    <dgm:pt modelId="{FBC25FEA-EA4C-4E60-BE7B-762414101205}" type="parTrans" cxnId="{4DAE67A6-E9AE-4E6A-89E7-BC47B5EADD09}">
      <dgm:prSet/>
      <dgm:spPr/>
      <dgm:t>
        <a:bodyPr/>
        <a:lstStyle/>
        <a:p>
          <a:endParaRPr lang="en-GB"/>
        </a:p>
      </dgm:t>
    </dgm:pt>
    <dgm:pt modelId="{CBB5F9A7-1694-4267-AB68-77E84F5CB44C}" type="sibTrans" cxnId="{4DAE67A6-E9AE-4E6A-89E7-BC47B5EADD09}">
      <dgm:prSet/>
      <dgm:spPr/>
      <dgm:t>
        <a:bodyPr/>
        <a:lstStyle/>
        <a:p>
          <a:endParaRPr lang="en-GB"/>
        </a:p>
      </dgm:t>
    </dgm:pt>
    <dgm:pt modelId="{AD8B2519-6368-40A8-8DC7-7CC239281950}">
      <dgm:prSet phldrT="[Text]"/>
      <dgm:spPr/>
      <dgm:t>
        <a:bodyPr/>
        <a:lstStyle/>
        <a:p>
          <a:r>
            <a:rPr lang="en-GB" dirty="0"/>
            <a:t>Fisheries</a:t>
          </a:r>
        </a:p>
      </dgm:t>
    </dgm:pt>
    <dgm:pt modelId="{AB9E8609-E4AD-40B8-B2D8-A03819189A6B}" type="parTrans" cxnId="{0FFF74A3-16D5-473D-8441-AAB2CBE048C2}">
      <dgm:prSet/>
      <dgm:spPr/>
      <dgm:t>
        <a:bodyPr/>
        <a:lstStyle/>
        <a:p>
          <a:endParaRPr lang="en-GB"/>
        </a:p>
      </dgm:t>
    </dgm:pt>
    <dgm:pt modelId="{A8F80D8A-59E5-4129-BDEB-4AB69A7A8EC2}" type="sibTrans" cxnId="{0FFF74A3-16D5-473D-8441-AAB2CBE048C2}">
      <dgm:prSet/>
      <dgm:spPr/>
      <dgm:t>
        <a:bodyPr/>
        <a:lstStyle/>
        <a:p>
          <a:endParaRPr lang="en-GB"/>
        </a:p>
      </dgm:t>
    </dgm:pt>
    <dgm:pt modelId="{FB49ECCA-E05F-4B81-89AA-7EBE9E78A7B1}">
      <dgm:prSet phldrT="[Text]"/>
      <dgm:spPr/>
      <dgm:t>
        <a:bodyPr/>
        <a:lstStyle/>
        <a:p>
          <a:r>
            <a:rPr lang="en-GB" dirty="0"/>
            <a:t>Agriculture</a:t>
          </a:r>
        </a:p>
      </dgm:t>
    </dgm:pt>
    <dgm:pt modelId="{EA1189B8-18DE-4FE3-BE98-E8D83DD78391}" type="parTrans" cxnId="{01F6631F-DD12-4BA4-A937-A986D45D6766}">
      <dgm:prSet/>
      <dgm:spPr/>
      <dgm:t>
        <a:bodyPr/>
        <a:lstStyle/>
        <a:p>
          <a:endParaRPr lang="en-GB"/>
        </a:p>
      </dgm:t>
    </dgm:pt>
    <dgm:pt modelId="{6BA996C7-BDE1-49EB-8406-AC324C5967F9}" type="sibTrans" cxnId="{01F6631F-DD12-4BA4-A937-A986D45D6766}">
      <dgm:prSet/>
      <dgm:spPr/>
      <dgm:t>
        <a:bodyPr/>
        <a:lstStyle/>
        <a:p>
          <a:endParaRPr lang="en-GB"/>
        </a:p>
      </dgm:t>
    </dgm:pt>
    <dgm:pt modelId="{8323A3D2-AAF9-4870-A772-3ECEBB36DA71}">
      <dgm:prSet phldrT="[Text]"/>
      <dgm:spPr/>
      <dgm:t>
        <a:bodyPr/>
        <a:lstStyle/>
        <a:p>
          <a:r>
            <a:rPr lang="en-GB" dirty="0"/>
            <a:t>Industry</a:t>
          </a:r>
        </a:p>
      </dgm:t>
    </dgm:pt>
    <dgm:pt modelId="{43F2EC14-33E2-439B-A142-C060F969A071}" type="parTrans" cxnId="{268B0188-B8C5-4718-9B34-89490770FAD9}">
      <dgm:prSet/>
      <dgm:spPr/>
      <dgm:t>
        <a:bodyPr/>
        <a:lstStyle/>
        <a:p>
          <a:endParaRPr lang="en-GB"/>
        </a:p>
      </dgm:t>
    </dgm:pt>
    <dgm:pt modelId="{8CA41121-E34A-49C5-A4A9-EE4D64B3490E}" type="sibTrans" cxnId="{268B0188-B8C5-4718-9B34-89490770FAD9}">
      <dgm:prSet/>
      <dgm:spPr/>
      <dgm:t>
        <a:bodyPr/>
        <a:lstStyle/>
        <a:p>
          <a:endParaRPr lang="en-GB"/>
        </a:p>
      </dgm:t>
    </dgm:pt>
    <dgm:pt modelId="{04A08A47-33EF-4885-BD1A-92A1EC70D9F3}">
      <dgm:prSet/>
      <dgm:spPr/>
      <dgm:t>
        <a:bodyPr/>
        <a:lstStyle/>
        <a:p>
          <a:r>
            <a:rPr lang="en-GB" dirty="0"/>
            <a:t>Offshore wind energy</a:t>
          </a:r>
        </a:p>
      </dgm:t>
    </dgm:pt>
    <dgm:pt modelId="{71DA6EB4-7B02-4591-86EF-6FAAD1F76381}" type="parTrans" cxnId="{7AC07849-7B3E-4B45-B374-5FA3D2C464D9}">
      <dgm:prSet/>
      <dgm:spPr/>
      <dgm:t>
        <a:bodyPr/>
        <a:lstStyle/>
        <a:p>
          <a:endParaRPr lang="en-GB"/>
        </a:p>
      </dgm:t>
    </dgm:pt>
    <dgm:pt modelId="{4D182F00-E2E2-456B-91E5-43DE786A6BD0}" type="sibTrans" cxnId="{7AC07849-7B3E-4B45-B374-5FA3D2C464D9}">
      <dgm:prSet/>
      <dgm:spPr/>
      <dgm:t>
        <a:bodyPr/>
        <a:lstStyle/>
        <a:p>
          <a:endParaRPr lang="en-GB"/>
        </a:p>
      </dgm:t>
    </dgm:pt>
    <dgm:pt modelId="{CE702942-B852-48E8-8E41-1FC8B14335CE}">
      <dgm:prSet/>
      <dgm:spPr/>
      <dgm:t>
        <a:bodyPr/>
        <a:lstStyle/>
        <a:p>
          <a:r>
            <a:rPr lang="en-GB" dirty="0"/>
            <a:t>Shipping</a:t>
          </a:r>
        </a:p>
      </dgm:t>
    </dgm:pt>
    <dgm:pt modelId="{622EADBB-8698-434E-9E9C-7B536560A0BC}" type="parTrans" cxnId="{8DE2674A-0556-485F-B20D-85769DA21628}">
      <dgm:prSet/>
      <dgm:spPr/>
      <dgm:t>
        <a:bodyPr/>
        <a:lstStyle/>
        <a:p>
          <a:endParaRPr lang="en-GB"/>
        </a:p>
      </dgm:t>
    </dgm:pt>
    <dgm:pt modelId="{96BFADA7-65C2-4D75-B322-D72ADC23B4AC}" type="sibTrans" cxnId="{8DE2674A-0556-485F-B20D-85769DA21628}">
      <dgm:prSet/>
      <dgm:spPr/>
      <dgm:t>
        <a:bodyPr/>
        <a:lstStyle/>
        <a:p>
          <a:endParaRPr lang="en-GB"/>
        </a:p>
      </dgm:t>
    </dgm:pt>
    <dgm:pt modelId="{C87237FB-0C00-4AAF-8C5F-436329BB262C}">
      <dgm:prSet/>
      <dgm:spPr/>
      <dgm:t>
        <a:bodyPr/>
        <a:lstStyle/>
        <a:p>
          <a:r>
            <a:rPr lang="en-GB" dirty="0"/>
            <a:t>Tourism</a:t>
          </a:r>
        </a:p>
      </dgm:t>
    </dgm:pt>
    <dgm:pt modelId="{367B59C8-282A-4AD1-86D0-A07ECE27B414}" type="parTrans" cxnId="{B1B38AEC-A4B7-4588-A1A0-801CD27D367D}">
      <dgm:prSet/>
      <dgm:spPr/>
      <dgm:t>
        <a:bodyPr/>
        <a:lstStyle/>
        <a:p>
          <a:endParaRPr lang="en-GB"/>
        </a:p>
      </dgm:t>
    </dgm:pt>
    <dgm:pt modelId="{4BEA3CAA-B0B6-4D8B-9914-199E6D2F726C}" type="sibTrans" cxnId="{B1B38AEC-A4B7-4588-A1A0-801CD27D367D}">
      <dgm:prSet/>
      <dgm:spPr/>
      <dgm:t>
        <a:bodyPr/>
        <a:lstStyle/>
        <a:p>
          <a:endParaRPr lang="en-GB"/>
        </a:p>
      </dgm:t>
    </dgm:pt>
    <dgm:pt modelId="{9A953D2D-37E3-4300-A889-74355EE31D50}">
      <dgm:prSet/>
      <dgm:spPr/>
      <dgm:t>
        <a:bodyPr/>
        <a:lstStyle/>
        <a:p>
          <a:r>
            <a:rPr lang="en-GB" dirty="0"/>
            <a:t>Development of infrastructure</a:t>
          </a:r>
        </a:p>
      </dgm:t>
    </dgm:pt>
    <dgm:pt modelId="{19C3C89F-2887-44D5-A56A-B52DDDD364F0}" type="parTrans" cxnId="{E6D44724-B1B4-4BD6-8516-03AA48D9E17A}">
      <dgm:prSet/>
      <dgm:spPr/>
      <dgm:t>
        <a:bodyPr/>
        <a:lstStyle/>
        <a:p>
          <a:endParaRPr lang="en-GB"/>
        </a:p>
      </dgm:t>
    </dgm:pt>
    <dgm:pt modelId="{92FAA2FD-5E7E-48BC-A3E6-9AE2CD03EA85}" type="sibTrans" cxnId="{E6D44724-B1B4-4BD6-8516-03AA48D9E17A}">
      <dgm:prSet/>
      <dgm:spPr/>
      <dgm:t>
        <a:bodyPr/>
        <a:lstStyle/>
        <a:p>
          <a:endParaRPr lang="en-GB"/>
        </a:p>
      </dgm:t>
    </dgm:pt>
    <dgm:pt modelId="{D5F4653C-5657-425D-A2AB-CC7BBA21DB25}">
      <dgm:prSet/>
      <dgm:spPr/>
      <dgm:t>
        <a:bodyPr/>
        <a:lstStyle/>
        <a:p>
          <a:r>
            <a:rPr lang="en-GB" dirty="0"/>
            <a:t>Adaptation to climate change</a:t>
          </a:r>
        </a:p>
      </dgm:t>
    </dgm:pt>
    <dgm:pt modelId="{EC95B5F8-FA32-4E03-8D67-4D0FF59F495B}" type="parTrans" cxnId="{958DF11E-97B6-432A-970C-11DC1B9CB0F4}">
      <dgm:prSet/>
      <dgm:spPr/>
      <dgm:t>
        <a:bodyPr/>
        <a:lstStyle/>
        <a:p>
          <a:endParaRPr lang="en-GB"/>
        </a:p>
      </dgm:t>
    </dgm:pt>
    <dgm:pt modelId="{A04CDC49-C3BC-4325-AD73-54B61624FE83}" type="sibTrans" cxnId="{958DF11E-97B6-432A-970C-11DC1B9CB0F4}">
      <dgm:prSet/>
      <dgm:spPr/>
      <dgm:t>
        <a:bodyPr/>
        <a:lstStyle/>
        <a:p>
          <a:endParaRPr lang="en-GB"/>
        </a:p>
      </dgm:t>
    </dgm:pt>
    <dgm:pt modelId="{8789DA29-CADE-419D-B536-2F7F57E8D83F}" type="pres">
      <dgm:prSet presAssocID="{6689E748-B354-4121-A743-8967664C7048}" presName="diagram" presStyleCnt="0">
        <dgm:presLayoutVars>
          <dgm:dir/>
          <dgm:resizeHandles val="exact"/>
        </dgm:presLayoutVars>
      </dgm:prSet>
      <dgm:spPr/>
      <dgm:t>
        <a:bodyPr/>
        <a:lstStyle/>
        <a:p>
          <a:endParaRPr lang="en-US"/>
        </a:p>
      </dgm:t>
    </dgm:pt>
    <dgm:pt modelId="{33C507CD-BDCF-4F63-B788-6541E7F57243}" type="pres">
      <dgm:prSet presAssocID="{4CEB7378-AFD4-4DB4-892D-454478A0FAD6}" presName="node" presStyleLbl="node1" presStyleIdx="0" presStyleCnt="10">
        <dgm:presLayoutVars>
          <dgm:bulletEnabled val="1"/>
        </dgm:presLayoutVars>
      </dgm:prSet>
      <dgm:spPr/>
      <dgm:t>
        <a:bodyPr/>
        <a:lstStyle/>
        <a:p>
          <a:endParaRPr lang="en-US"/>
        </a:p>
      </dgm:t>
    </dgm:pt>
    <dgm:pt modelId="{08924BC8-2126-4C88-A7C0-85F9F4D3EE51}" type="pres">
      <dgm:prSet presAssocID="{10DE8E69-91E9-49EE-944E-5A87B2F34E5E}" presName="sibTrans" presStyleCnt="0"/>
      <dgm:spPr/>
    </dgm:pt>
    <dgm:pt modelId="{B5D50093-34F0-4B16-887E-116F8411BD5C}" type="pres">
      <dgm:prSet presAssocID="{210F7829-8EBF-41B3-816F-315030F9D20E}" presName="node" presStyleLbl="node1" presStyleIdx="1" presStyleCnt="10">
        <dgm:presLayoutVars>
          <dgm:bulletEnabled val="1"/>
        </dgm:presLayoutVars>
      </dgm:prSet>
      <dgm:spPr/>
      <dgm:t>
        <a:bodyPr/>
        <a:lstStyle/>
        <a:p>
          <a:endParaRPr lang="en-US"/>
        </a:p>
      </dgm:t>
    </dgm:pt>
    <dgm:pt modelId="{45B01EB5-BCDC-4BAB-B826-006622F9E5E2}" type="pres">
      <dgm:prSet presAssocID="{CBB5F9A7-1694-4267-AB68-77E84F5CB44C}" presName="sibTrans" presStyleCnt="0"/>
      <dgm:spPr/>
    </dgm:pt>
    <dgm:pt modelId="{71EBDF2B-98C1-467C-999A-017836F37DD6}" type="pres">
      <dgm:prSet presAssocID="{AD8B2519-6368-40A8-8DC7-7CC239281950}" presName="node" presStyleLbl="node1" presStyleIdx="2" presStyleCnt="10">
        <dgm:presLayoutVars>
          <dgm:bulletEnabled val="1"/>
        </dgm:presLayoutVars>
      </dgm:prSet>
      <dgm:spPr/>
      <dgm:t>
        <a:bodyPr/>
        <a:lstStyle/>
        <a:p>
          <a:endParaRPr lang="en-US"/>
        </a:p>
      </dgm:t>
    </dgm:pt>
    <dgm:pt modelId="{49451643-302E-45F3-9618-64AD899267F5}" type="pres">
      <dgm:prSet presAssocID="{A8F80D8A-59E5-4129-BDEB-4AB69A7A8EC2}" presName="sibTrans" presStyleCnt="0"/>
      <dgm:spPr/>
    </dgm:pt>
    <dgm:pt modelId="{728AC50A-0CEE-49BF-9FF8-CAC4F1616AC6}" type="pres">
      <dgm:prSet presAssocID="{FB49ECCA-E05F-4B81-89AA-7EBE9E78A7B1}" presName="node" presStyleLbl="node1" presStyleIdx="3" presStyleCnt="10">
        <dgm:presLayoutVars>
          <dgm:bulletEnabled val="1"/>
        </dgm:presLayoutVars>
      </dgm:prSet>
      <dgm:spPr/>
      <dgm:t>
        <a:bodyPr/>
        <a:lstStyle/>
        <a:p>
          <a:endParaRPr lang="en-US"/>
        </a:p>
      </dgm:t>
    </dgm:pt>
    <dgm:pt modelId="{BB25E81C-790C-44A2-9FAA-F7F47556A846}" type="pres">
      <dgm:prSet presAssocID="{6BA996C7-BDE1-49EB-8406-AC324C5967F9}" presName="sibTrans" presStyleCnt="0"/>
      <dgm:spPr/>
    </dgm:pt>
    <dgm:pt modelId="{F7F39797-2171-489B-8633-93CAA40E5D2E}" type="pres">
      <dgm:prSet presAssocID="{8323A3D2-AAF9-4870-A772-3ECEBB36DA71}" presName="node" presStyleLbl="node1" presStyleIdx="4" presStyleCnt="10">
        <dgm:presLayoutVars>
          <dgm:bulletEnabled val="1"/>
        </dgm:presLayoutVars>
      </dgm:prSet>
      <dgm:spPr/>
      <dgm:t>
        <a:bodyPr/>
        <a:lstStyle/>
        <a:p>
          <a:endParaRPr lang="en-US"/>
        </a:p>
      </dgm:t>
    </dgm:pt>
    <dgm:pt modelId="{103C845A-5AD2-423A-AB8A-0D3F8695BFFE}" type="pres">
      <dgm:prSet presAssocID="{8CA41121-E34A-49C5-A4A9-EE4D64B3490E}" presName="sibTrans" presStyleCnt="0"/>
      <dgm:spPr/>
    </dgm:pt>
    <dgm:pt modelId="{AD715F01-2E8E-4D75-B1FA-A1219B1ADBB8}" type="pres">
      <dgm:prSet presAssocID="{04A08A47-33EF-4885-BD1A-92A1EC70D9F3}" presName="node" presStyleLbl="node1" presStyleIdx="5" presStyleCnt="10">
        <dgm:presLayoutVars>
          <dgm:bulletEnabled val="1"/>
        </dgm:presLayoutVars>
      </dgm:prSet>
      <dgm:spPr/>
      <dgm:t>
        <a:bodyPr/>
        <a:lstStyle/>
        <a:p>
          <a:endParaRPr lang="en-US"/>
        </a:p>
      </dgm:t>
    </dgm:pt>
    <dgm:pt modelId="{60EF4F26-5B0B-46EB-9FAE-12D785A9A360}" type="pres">
      <dgm:prSet presAssocID="{4D182F00-E2E2-456B-91E5-43DE786A6BD0}" presName="sibTrans" presStyleCnt="0"/>
      <dgm:spPr/>
    </dgm:pt>
    <dgm:pt modelId="{3B0A566F-10C1-4806-A014-AB0F582D1C6E}" type="pres">
      <dgm:prSet presAssocID="{CE702942-B852-48E8-8E41-1FC8B14335CE}" presName="node" presStyleLbl="node1" presStyleIdx="6" presStyleCnt="10">
        <dgm:presLayoutVars>
          <dgm:bulletEnabled val="1"/>
        </dgm:presLayoutVars>
      </dgm:prSet>
      <dgm:spPr/>
      <dgm:t>
        <a:bodyPr/>
        <a:lstStyle/>
        <a:p>
          <a:endParaRPr lang="en-US"/>
        </a:p>
      </dgm:t>
    </dgm:pt>
    <dgm:pt modelId="{42AF4A35-FDAE-4101-AB04-71801323B882}" type="pres">
      <dgm:prSet presAssocID="{96BFADA7-65C2-4D75-B322-D72ADC23B4AC}" presName="sibTrans" presStyleCnt="0"/>
      <dgm:spPr/>
    </dgm:pt>
    <dgm:pt modelId="{AB573139-C33A-4497-B9F0-42E7DB5638AD}" type="pres">
      <dgm:prSet presAssocID="{C87237FB-0C00-4AAF-8C5F-436329BB262C}" presName="node" presStyleLbl="node1" presStyleIdx="7" presStyleCnt="10">
        <dgm:presLayoutVars>
          <dgm:bulletEnabled val="1"/>
        </dgm:presLayoutVars>
      </dgm:prSet>
      <dgm:spPr/>
      <dgm:t>
        <a:bodyPr/>
        <a:lstStyle/>
        <a:p>
          <a:endParaRPr lang="en-US"/>
        </a:p>
      </dgm:t>
    </dgm:pt>
    <dgm:pt modelId="{DEC98CE1-9865-4B24-ACC3-C743670F670E}" type="pres">
      <dgm:prSet presAssocID="{4BEA3CAA-B0B6-4D8B-9914-199E6D2F726C}" presName="sibTrans" presStyleCnt="0"/>
      <dgm:spPr/>
    </dgm:pt>
    <dgm:pt modelId="{25566304-E171-48FF-9DEE-DA7F4CAB36F5}" type="pres">
      <dgm:prSet presAssocID="{9A953D2D-37E3-4300-A889-74355EE31D50}" presName="node" presStyleLbl="node1" presStyleIdx="8" presStyleCnt="10">
        <dgm:presLayoutVars>
          <dgm:bulletEnabled val="1"/>
        </dgm:presLayoutVars>
      </dgm:prSet>
      <dgm:spPr/>
      <dgm:t>
        <a:bodyPr/>
        <a:lstStyle/>
        <a:p>
          <a:endParaRPr lang="en-US"/>
        </a:p>
      </dgm:t>
    </dgm:pt>
    <dgm:pt modelId="{522B8982-D983-4709-BEFB-4065688EE0E0}" type="pres">
      <dgm:prSet presAssocID="{92FAA2FD-5E7E-48BC-A3E6-9AE2CD03EA85}" presName="sibTrans" presStyleCnt="0"/>
      <dgm:spPr/>
    </dgm:pt>
    <dgm:pt modelId="{8B2681B9-6D8F-4926-A63C-4839D9210D05}" type="pres">
      <dgm:prSet presAssocID="{D5F4653C-5657-425D-A2AB-CC7BBA21DB25}" presName="node" presStyleLbl="node1" presStyleIdx="9" presStyleCnt="10">
        <dgm:presLayoutVars>
          <dgm:bulletEnabled val="1"/>
        </dgm:presLayoutVars>
      </dgm:prSet>
      <dgm:spPr/>
      <dgm:t>
        <a:bodyPr/>
        <a:lstStyle/>
        <a:p>
          <a:endParaRPr lang="en-US"/>
        </a:p>
      </dgm:t>
    </dgm:pt>
  </dgm:ptLst>
  <dgm:cxnLst>
    <dgm:cxn modelId="{276E56DB-A198-435B-BE38-9FAD15530BFC}" type="presOf" srcId="{8323A3D2-AAF9-4870-A772-3ECEBB36DA71}" destId="{F7F39797-2171-489B-8633-93CAA40E5D2E}" srcOrd="0" destOrd="0" presId="urn:microsoft.com/office/officeart/2005/8/layout/default"/>
    <dgm:cxn modelId="{7EE8376D-8932-4EF0-B202-B6F5251FEE23}" type="presOf" srcId="{04A08A47-33EF-4885-BD1A-92A1EC70D9F3}" destId="{AD715F01-2E8E-4D75-B1FA-A1219B1ADBB8}" srcOrd="0" destOrd="0" presId="urn:microsoft.com/office/officeart/2005/8/layout/default"/>
    <dgm:cxn modelId="{9277C43D-FCE8-4490-941C-7AD98767E83E}" srcId="{6689E748-B354-4121-A743-8967664C7048}" destId="{4CEB7378-AFD4-4DB4-892D-454478A0FAD6}" srcOrd="0" destOrd="0" parTransId="{84D6C6B7-BA78-4961-AD7A-1B0DC5E3EE82}" sibTransId="{10DE8E69-91E9-49EE-944E-5A87B2F34E5E}"/>
    <dgm:cxn modelId="{4FFF57B8-7114-4A8F-AA77-766C6227179F}" type="presOf" srcId="{210F7829-8EBF-41B3-816F-315030F9D20E}" destId="{B5D50093-34F0-4B16-887E-116F8411BD5C}" srcOrd="0" destOrd="0" presId="urn:microsoft.com/office/officeart/2005/8/layout/default"/>
    <dgm:cxn modelId="{7AC07849-7B3E-4B45-B374-5FA3D2C464D9}" srcId="{6689E748-B354-4121-A743-8967664C7048}" destId="{04A08A47-33EF-4885-BD1A-92A1EC70D9F3}" srcOrd="5" destOrd="0" parTransId="{71DA6EB4-7B02-4591-86EF-6FAAD1F76381}" sibTransId="{4D182F00-E2E2-456B-91E5-43DE786A6BD0}"/>
    <dgm:cxn modelId="{648E48AD-6D7A-492F-89AD-08F73C5DA8DB}" type="presOf" srcId="{FB49ECCA-E05F-4B81-89AA-7EBE9E78A7B1}" destId="{728AC50A-0CEE-49BF-9FF8-CAC4F1616AC6}" srcOrd="0" destOrd="0" presId="urn:microsoft.com/office/officeart/2005/8/layout/default"/>
    <dgm:cxn modelId="{0FFF74A3-16D5-473D-8441-AAB2CBE048C2}" srcId="{6689E748-B354-4121-A743-8967664C7048}" destId="{AD8B2519-6368-40A8-8DC7-7CC239281950}" srcOrd="2" destOrd="0" parTransId="{AB9E8609-E4AD-40B8-B2D8-A03819189A6B}" sibTransId="{A8F80D8A-59E5-4129-BDEB-4AB69A7A8EC2}"/>
    <dgm:cxn modelId="{59B8715B-9A25-469F-BC9B-3D90E87D7F1F}" type="presOf" srcId="{D5F4653C-5657-425D-A2AB-CC7BBA21DB25}" destId="{8B2681B9-6D8F-4926-A63C-4839D9210D05}" srcOrd="0" destOrd="0" presId="urn:microsoft.com/office/officeart/2005/8/layout/default"/>
    <dgm:cxn modelId="{E6D44724-B1B4-4BD6-8516-03AA48D9E17A}" srcId="{6689E748-B354-4121-A743-8967664C7048}" destId="{9A953D2D-37E3-4300-A889-74355EE31D50}" srcOrd="8" destOrd="0" parTransId="{19C3C89F-2887-44D5-A56A-B52DDDD364F0}" sibTransId="{92FAA2FD-5E7E-48BC-A3E6-9AE2CD03EA85}"/>
    <dgm:cxn modelId="{5CF30912-0EC6-45C8-BECE-5489192DF846}" type="presOf" srcId="{C87237FB-0C00-4AAF-8C5F-436329BB262C}" destId="{AB573139-C33A-4497-B9F0-42E7DB5638AD}" srcOrd="0" destOrd="0" presId="urn:microsoft.com/office/officeart/2005/8/layout/default"/>
    <dgm:cxn modelId="{5E633810-CDA8-4CA2-A8FF-C2DDB60F4243}" type="presOf" srcId="{6689E748-B354-4121-A743-8967664C7048}" destId="{8789DA29-CADE-419D-B536-2F7F57E8D83F}" srcOrd="0" destOrd="0" presId="urn:microsoft.com/office/officeart/2005/8/layout/default"/>
    <dgm:cxn modelId="{C2A6A92F-1BD1-4A96-A342-E63DCD5C4517}" type="presOf" srcId="{CE702942-B852-48E8-8E41-1FC8B14335CE}" destId="{3B0A566F-10C1-4806-A014-AB0F582D1C6E}" srcOrd="0" destOrd="0" presId="urn:microsoft.com/office/officeart/2005/8/layout/default"/>
    <dgm:cxn modelId="{7D8A28A8-47D3-4D5F-B8C1-34820688C47F}" type="presOf" srcId="{4CEB7378-AFD4-4DB4-892D-454478A0FAD6}" destId="{33C507CD-BDCF-4F63-B788-6541E7F57243}" srcOrd="0" destOrd="0" presId="urn:microsoft.com/office/officeart/2005/8/layout/default"/>
    <dgm:cxn modelId="{8DE2674A-0556-485F-B20D-85769DA21628}" srcId="{6689E748-B354-4121-A743-8967664C7048}" destId="{CE702942-B852-48E8-8E41-1FC8B14335CE}" srcOrd="6" destOrd="0" parTransId="{622EADBB-8698-434E-9E9C-7B536560A0BC}" sibTransId="{96BFADA7-65C2-4D75-B322-D72ADC23B4AC}"/>
    <dgm:cxn modelId="{B1B38AEC-A4B7-4588-A1A0-801CD27D367D}" srcId="{6689E748-B354-4121-A743-8967664C7048}" destId="{C87237FB-0C00-4AAF-8C5F-436329BB262C}" srcOrd="7" destOrd="0" parTransId="{367B59C8-282A-4AD1-86D0-A07ECE27B414}" sibTransId="{4BEA3CAA-B0B6-4D8B-9914-199E6D2F726C}"/>
    <dgm:cxn modelId="{9FA0F781-F4DA-41CB-989B-5F69951D6545}" type="presOf" srcId="{9A953D2D-37E3-4300-A889-74355EE31D50}" destId="{25566304-E171-48FF-9DEE-DA7F4CAB36F5}" srcOrd="0" destOrd="0" presId="urn:microsoft.com/office/officeart/2005/8/layout/default"/>
    <dgm:cxn modelId="{01F6631F-DD12-4BA4-A937-A986D45D6766}" srcId="{6689E748-B354-4121-A743-8967664C7048}" destId="{FB49ECCA-E05F-4B81-89AA-7EBE9E78A7B1}" srcOrd="3" destOrd="0" parTransId="{EA1189B8-18DE-4FE3-BE98-E8D83DD78391}" sibTransId="{6BA996C7-BDE1-49EB-8406-AC324C5967F9}"/>
    <dgm:cxn modelId="{958DF11E-97B6-432A-970C-11DC1B9CB0F4}" srcId="{6689E748-B354-4121-A743-8967664C7048}" destId="{D5F4653C-5657-425D-A2AB-CC7BBA21DB25}" srcOrd="9" destOrd="0" parTransId="{EC95B5F8-FA32-4E03-8D67-4D0FF59F495B}" sibTransId="{A04CDC49-C3BC-4325-AD73-54B61624FE83}"/>
    <dgm:cxn modelId="{F9E94D30-944B-46A5-AB19-AD0342F110DE}" type="presOf" srcId="{AD8B2519-6368-40A8-8DC7-7CC239281950}" destId="{71EBDF2B-98C1-467C-999A-017836F37DD6}" srcOrd="0" destOrd="0" presId="urn:microsoft.com/office/officeart/2005/8/layout/default"/>
    <dgm:cxn modelId="{4DAE67A6-E9AE-4E6A-89E7-BC47B5EADD09}" srcId="{6689E748-B354-4121-A743-8967664C7048}" destId="{210F7829-8EBF-41B3-816F-315030F9D20E}" srcOrd="1" destOrd="0" parTransId="{FBC25FEA-EA4C-4E60-BE7B-762414101205}" sibTransId="{CBB5F9A7-1694-4267-AB68-77E84F5CB44C}"/>
    <dgm:cxn modelId="{268B0188-B8C5-4718-9B34-89490770FAD9}" srcId="{6689E748-B354-4121-A743-8967664C7048}" destId="{8323A3D2-AAF9-4870-A772-3ECEBB36DA71}" srcOrd="4" destOrd="0" parTransId="{43F2EC14-33E2-439B-A142-C060F969A071}" sibTransId="{8CA41121-E34A-49C5-A4A9-EE4D64B3490E}"/>
    <dgm:cxn modelId="{C981E2B6-D3A0-4F67-A6A6-95A9B441D5E1}" type="presParOf" srcId="{8789DA29-CADE-419D-B536-2F7F57E8D83F}" destId="{33C507CD-BDCF-4F63-B788-6541E7F57243}" srcOrd="0" destOrd="0" presId="urn:microsoft.com/office/officeart/2005/8/layout/default"/>
    <dgm:cxn modelId="{C1E31C94-C627-4CB5-AFB9-4E17F0F32CC8}" type="presParOf" srcId="{8789DA29-CADE-419D-B536-2F7F57E8D83F}" destId="{08924BC8-2126-4C88-A7C0-85F9F4D3EE51}" srcOrd="1" destOrd="0" presId="urn:microsoft.com/office/officeart/2005/8/layout/default"/>
    <dgm:cxn modelId="{26A9D781-9A4E-43DA-81AA-3D37795FF098}" type="presParOf" srcId="{8789DA29-CADE-419D-B536-2F7F57E8D83F}" destId="{B5D50093-34F0-4B16-887E-116F8411BD5C}" srcOrd="2" destOrd="0" presId="urn:microsoft.com/office/officeart/2005/8/layout/default"/>
    <dgm:cxn modelId="{F21D4722-DC5E-4FCA-BB74-BB950FA403E2}" type="presParOf" srcId="{8789DA29-CADE-419D-B536-2F7F57E8D83F}" destId="{45B01EB5-BCDC-4BAB-B826-006622F9E5E2}" srcOrd="3" destOrd="0" presId="urn:microsoft.com/office/officeart/2005/8/layout/default"/>
    <dgm:cxn modelId="{B7780467-CD5E-4299-A9A6-FF960156DA96}" type="presParOf" srcId="{8789DA29-CADE-419D-B536-2F7F57E8D83F}" destId="{71EBDF2B-98C1-467C-999A-017836F37DD6}" srcOrd="4" destOrd="0" presId="urn:microsoft.com/office/officeart/2005/8/layout/default"/>
    <dgm:cxn modelId="{74AC4899-00EF-4A87-8F83-434E9E9C95B7}" type="presParOf" srcId="{8789DA29-CADE-419D-B536-2F7F57E8D83F}" destId="{49451643-302E-45F3-9618-64AD899267F5}" srcOrd="5" destOrd="0" presId="urn:microsoft.com/office/officeart/2005/8/layout/default"/>
    <dgm:cxn modelId="{E08D9DB3-6178-40F3-AF23-93FE4F1F26CD}" type="presParOf" srcId="{8789DA29-CADE-419D-B536-2F7F57E8D83F}" destId="{728AC50A-0CEE-49BF-9FF8-CAC4F1616AC6}" srcOrd="6" destOrd="0" presId="urn:microsoft.com/office/officeart/2005/8/layout/default"/>
    <dgm:cxn modelId="{F8A35AF3-CDC5-4016-8108-3427491D116F}" type="presParOf" srcId="{8789DA29-CADE-419D-B536-2F7F57E8D83F}" destId="{BB25E81C-790C-44A2-9FAA-F7F47556A846}" srcOrd="7" destOrd="0" presId="urn:microsoft.com/office/officeart/2005/8/layout/default"/>
    <dgm:cxn modelId="{3B085AB1-CB7E-4DF8-B82B-31787D4B61B7}" type="presParOf" srcId="{8789DA29-CADE-419D-B536-2F7F57E8D83F}" destId="{F7F39797-2171-489B-8633-93CAA40E5D2E}" srcOrd="8" destOrd="0" presId="urn:microsoft.com/office/officeart/2005/8/layout/default"/>
    <dgm:cxn modelId="{256DF142-7ED0-466C-958C-376A3BC6F4DC}" type="presParOf" srcId="{8789DA29-CADE-419D-B536-2F7F57E8D83F}" destId="{103C845A-5AD2-423A-AB8A-0D3F8695BFFE}" srcOrd="9" destOrd="0" presId="urn:microsoft.com/office/officeart/2005/8/layout/default"/>
    <dgm:cxn modelId="{7C0A8240-2CF5-4F01-9E58-CAF5FF0C22B2}" type="presParOf" srcId="{8789DA29-CADE-419D-B536-2F7F57E8D83F}" destId="{AD715F01-2E8E-4D75-B1FA-A1219B1ADBB8}" srcOrd="10" destOrd="0" presId="urn:microsoft.com/office/officeart/2005/8/layout/default"/>
    <dgm:cxn modelId="{F03278F4-D053-4242-8138-1D8B206FBF99}" type="presParOf" srcId="{8789DA29-CADE-419D-B536-2F7F57E8D83F}" destId="{60EF4F26-5B0B-46EB-9FAE-12D785A9A360}" srcOrd="11" destOrd="0" presId="urn:microsoft.com/office/officeart/2005/8/layout/default"/>
    <dgm:cxn modelId="{E5F66BB1-509D-4C56-94CF-A60259ECFEF7}" type="presParOf" srcId="{8789DA29-CADE-419D-B536-2F7F57E8D83F}" destId="{3B0A566F-10C1-4806-A014-AB0F582D1C6E}" srcOrd="12" destOrd="0" presId="urn:microsoft.com/office/officeart/2005/8/layout/default"/>
    <dgm:cxn modelId="{96BADB4C-C147-4334-B772-7D14A0EE549E}" type="presParOf" srcId="{8789DA29-CADE-419D-B536-2F7F57E8D83F}" destId="{42AF4A35-FDAE-4101-AB04-71801323B882}" srcOrd="13" destOrd="0" presId="urn:microsoft.com/office/officeart/2005/8/layout/default"/>
    <dgm:cxn modelId="{B2032040-11C2-4F4B-861E-D305EF442EA9}" type="presParOf" srcId="{8789DA29-CADE-419D-B536-2F7F57E8D83F}" destId="{AB573139-C33A-4497-B9F0-42E7DB5638AD}" srcOrd="14" destOrd="0" presId="urn:microsoft.com/office/officeart/2005/8/layout/default"/>
    <dgm:cxn modelId="{FB8BEF64-AE6F-481F-B526-45232BD99A92}" type="presParOf" srcId="{8789DA29-CADE-419D-B536-2F7F57E8D83F}" destId="{DEC98CE1-9865-4B24-ACC3-C743670F670E}" srcOrd="15" destOrd="0" presId="urn:microsoft.com/office/officeart/2005/8/layout/default"/>
    <dgm:cxn modelId="{E528CAF8-47B3-488A-917D-677ECD7B5B2D}" type="presParOf" srcId="{8789DA29-CADE-419D-B536-2F7F57E8D83F}" destId="{25566304-E171-48FF-9DEE-DA7F4CAB36F5}" srcOrd="16" destOrd="0" presId="urn:microsoft.com/office/officeart/2005/8/layout/default"/>
    <dgm:cxn modelId="{49FD118B-CE25-45D0-865B-4EC5BA1AA147}" type="presParOf" srcId="{8789DA29-CADE-419D-B536-2F7F57E8D83F}" destId="{522B8982-D983-4709-BEFB-4065688EE0E0}" srcOrd="17" destOrd="0" presId="urn:microsoft.com/office/officeart/2005/8/layout/default"/>
    <dgm:cxn modelId="{617119FA-9195-41BB-AE49-BF7FE5DA4413}" type="presParOf" srcId="{8789DA29-CADE-419D-B536-2F7F57E8D83F}" destId="{8B2681B9-6D8F-4926-A63C-4839D9210D05}"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3A5E1C-29E1-423C-8618-FC441BC0B06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46316AC2-93CB-4452-AB10-0A072FB3F5A4}">
      <dgm:prSet phldrT="[Text]"/>
      <dgm:spPr/>
      <dgm:t>
        <a:bodyPr/>
        <a:lstStyle/>
        <a:p>
          <a:r>
            <a:rPr lang="en-GB" dirty="0"/>
            <a:t>Planning</a:t>
          </a:r>
        </a:p>
      </dgm:t>
    </dgm:pt>
    <dgm:pt modelId="{60DE4184-4E05-4D31-BA41-567A660BFD88}" type="parTrans" cxnId="{00CA8EB6-3865-454C-BC3B-300A3902E299}">
      <dgm:prSet/>
      <dgm:spPr/>
      <dgm:t>
        <a:bodyPr/>
        <a:lstStyle/>
        <a:p>
          <a:endParaRPr lang="en-GB"/>
        </a:p>
      </dgm:t>
    </dgm:pt>
    <dgm:pt modelId="{CA8E85B8-A05C-4AFC-B49C-7FD61A911293}" type="sibTrans" cxnId="{00CA8EB6-3865-454C-BC3B-300A3902E299}">
      <dgm:prSet/>
      <dgm:spPr/>
      <dgm:t>
        <a:bodyPr/>
        <a:lstStyle/>
        <a:p>
          <a:endParaRPr lang="en-GB"/>
        </a:p>
      </dgm:t>
    </dgm:pt>
    <dgm:pt modelId="{9D55A303-DAE2-4889-B636-E575FA388E79}">
      <dgm:prSet phldrT="[Text]"/>
      <dgm:spPr/>
      <dgm:t>
        <a:bodyPr/>
        <a:lstStyle/>
        <a:p>
          <a:r>
            <a:rPr lang="en-GB" dirty="0"/>
            <a:t>Decision-making</a:t>
          </a:r>
        </a:p>
      </dgm:t>
    </dgm:pt>
    <dgm:pt modelId="{6A0D51D5-2EC7-460A-AF0A-C037FD4447E6}" type="parTrans" cxnId="{116644A9-C671-496C-B6B4-D53BC9CFFFDC}">
      <dgm:prSet/>
      <dgm:spPr/>
      <dgm:t>
        <a:bodyPr/>
        <a:lstStyle/>
        <a:p>
          <a:endParaRPr lang="en-GB"/>
        </a:p>
      </dgm:t>
    </dgm:pt>
    <dgm:pt modelId="{8AE5887A-B2EE-44DD-A94D-D36CA957A6D6}" type="sibTrans" cxnId="{116644A9-C671-496C-B6B4-D53BC9CFFFDC}">
      <dgm:prSet/>
      <dgm:spPr/>
      <dgm:t>
        <a:bodyPr/>
        <a:lstStyle/>
        <a:p>
          <a:endParaRPr lang="en-GB"/>
        </a:p>
      </dgm:t>
    </dgm:pt>
    <dgm:pt modelId="{3B690EA1-183B-4F7A-87B7-DC84F218D344}">
      <dgm:prSet phldrT="[Text]"/>
      <dgm:spPr/>
      <dgm:t>
        <a:bodyPr/>
        <a:lstStyle/>
        <a:p>
          <a:r>
            <a:rPr lang="en-GB" dirty="0"/>
            <a:t>Managing and monitoring of implementation</a:t>
          </a:r>
        </a:p>
      </dgm:t>
    </dgm:pt>
    <dgm:pt modelId="{AA2EF104-B4BB-4261-861F-F48E797A6CF3}" type="parTrans" cxnId="{4C3E47A5-835B-4C22-A97D-E0B95D8A77EC}">
      <dgm:prSet/>
      <dgm:spPr/>
      <dgm:t>
        <a:bodyPr/>
        <a:lstStyle/>
        <a:p>
          <a:endParaRPr lang="en-GB"/>
        </a:p>
      </dgm:t>
    </dgm:pt>
    <dgm:pt modelId="{B1B8D40E-037E-4716-9615-D920B2A648AF}" type="sibTrans" cxnId="{4C3E47A5-835B-4C22-A97D-E0B95D8A77EC}">
      <dgm:prSet/>
      <dgm:spPr/>
      <dgm:t>
        <a:bodyPr/>
        <a:lstStyle/>
        <a:p>
          <a:endParaRPr lang="en-GB"/>
        </a:p>
      </dgm:t>
    </dgm:pt>
    <dgm:pt modelId="{090A2FCE-35BA-41BC-9456-9228F7C1A5BE}">
      <dgm:prSet phldrT="[Text]"/>
      <dgm:spPr/>
      <dgm:t>
        <a:bodyPr/>
        <a:lstStyle/>
        <a:p>
          <a:r>
            <a:rPr lang="en-GB" dirty="0"/>
            <a:t>Information collection</a:t>
          </a:r>
        </a:p>
      </dgm:t>
    </dgm:pt>
    <dgm:pt modelId="{83C8EAF9-D3AB-4DAC-B830-D83E911FB348}" type="parTrans" cxnId="{38D33A95-1041-4815-B6F2-4903008A50EA}">
      <dgm:prSet/>
      <dgm:spPr/>
      <dgm:t>
        <a:bodyPr/>
        <a:lstStyle/>
        <a:p>
          <a:endParaRPr lang="en-GB"/>
        </a:p>
      </dgm:t>
    </dgm:pt>
    <dgm:pt modelId="{B47FD8AB-A0C5-416A-A37D-B68030AD088A}" type="sibTrans" cxnId="{38D33A95-1041-4815-B6F2-4903008A50EA}">
      <dgm:prSet/>
      <dgm:spPr/>
      <dgm:t>
        <a:bodyPr/>
        <a:lstStyle/>
        <a:p>
          <a:endParaRPr lang="en-GB"/>
        </a:p>
      </dgm:t>
    </dgm:pt>
    <dgm:pt modelId="{F5D7E11C-6E3B-4173-A361-49D55672A8F0}" type="pres">
      <dgm:prSet presAssocID="{143A5E1C-29E1-423C-8618-FC441BC0B06B}" presName="cycle" presStyleCnt="0">
        <dgm:presLayoutVars>
          <dgm:dir/>
          <dgm:resizeHandles val="exact"/>
        </dgm:presLayoutVars>
      </dgm:prSet>
      <dgm:spPr/>
      <dgm:t>
        <a:bodyPr/>
        <a:lstStyle/>
        <a:p>
          <a:endParaRPr lang="en-US"/>
        </a:p>
      </dgm:t>
    </dgm:pt>
    <dgm:pt modelId="{73E6D6FB-B22E-4646-A74C-C06A362A59D6}" type="pres">
      <dgm:prSet presAssocID="{46316AC2-93CB-4452-AB10-0A072FB3F5A4}" presName="node" presStyleLbl="node1" presStyleIdx="0" presStyleCnt="4">
        <dgm:presLayoutVars>
          <dgm:bulletEnabled val="1"/>
        </dgm:presLayoutVars>
      </dgm:prSet>
      <dgm:spPr/>
      <dgm:t>
        <a:bodyPr/>
        <a:lstStyle/>
        <a:p>
          <a:endParaRPr lang="en-US"/>
        </a:p>
      </dgm:t>
    </dgm:pt>
    <dgm:pt modelId="{8A6FC028-CE08-49FE-ACBC-DA09A5E7AD37}" type="pres">
      <dgm:prSet presAssocID="{CA8E85B8-A05C-4AFC-B49C-7FD61A911293}" presName="sibTrans" presStyleLbl="sibTrans2D1" presStyleIdx="0" presStyleCnt="4"/>
      <dgm:spPr/>
      <dgm:t>
        <a:bodyPr/>
        <a:lstStyle/>
        <a:p>
          <a:endParaRPr lang="en-US"/>
        </a:p>
      </dgm:t>
    </dgm:pt>
    <dgm:pt modelId="{F10945BF-A36E-4B34-A1A9-2F665F9B1B98}" type="pres">
      <dgm:prSet presAssocID="{CA8E85B8-A05C-4AFC-B49C-7FD61A911293}" presName="connectorText" presStyleLbl="sibTrans2D1" presStyleIdx="0" presStyleCnt="4"/>
      <dgm:spPr/>
      <dgm:t>
        <a:bodyPr/>
        <a:lstStyle/>
        <a:p>
          <a:endParaRPr lang="en-US"/>
        </a:p>
      </dgm:t>
    </dgm:pt>
    <dgm:pt modelId="{786C155A-9780-4289-A1B1-B7FB8BA5397C}" type="pres">
      <dgm:prSet presAssocID="{9D55A303-DAE2-4889-B636-E575FA388E79}" presName="node" presStyleLbl="node1" presStyleIdx="1" presStyleCnt="4">
        <dgm:presLayoutVars>
          <dgm:bulletEnabled val="1"/>
        </dgm:presLayoutVars>
      </dgm:prSet>
      <dgm:spPr/>
      <dgm:t>
        <a:bodyPr/>
        <a:lstStyle/>
        <a:p>
          <a:endParaRPr lang="en-US"/>
        </a:p>
      </dgm:t>
    </dgm:pt>
    <dgm:pt modelId="{105F40A9-6433-4133-BD3B-8F1EFE5E361F}" type="pres">
      <dgm:prSet presAssocID="{8AE5887A-B2EE-44DD-A94D-D36CA957A6D6}" presName="sibTrans" presStyleLbl="sibTrans2D1" presStyleIdx="1" presStyleCnt="4"/>
      <dgm:spPr/>
      <dgm:t>
        <a:bodyPr/>
        <a:lstStyle/>
        <a:p>
          <a:endParaRPr lang="en-US"/>
        </a:p>
      </dgm:t>
    </dgm:pt>
    <dgm:pt modelId="{9E332CFC-AB82-4B39-858F-8154E3836A4E}" type="pres">
      <dgm:prSet presAssocID="{8AE5887A-B2EE-44DD-A94D-D36CA957A6D6}" presName="connectorText" presStyleLbl="sibTrans2D1" presStyleIdx="1" presStyleCnt="4"/>
      <dgm:spPr/>
      <dgm:t>
        <a:bodyPr/>
        <a:lstStyle/>
        <a:p>
          <a:endParaRPr lang="en-US"/>
        </a:p>
      </dgm:t>
    </dgm:pt>
    <dgm:pt modelId="{B0E6816C-1319-403C-B082-D950151D7242}" type="pres">
      <dgm:prSet presAssocID="{3B690EA1-183B-4F7A-87B7-DC84F218D344}" presName="node" presStyleLbl="node1" presStyleIdx="2" presStyleCnt="4">
        <dgm:presLayoutVars>
          <dgm:bulletEnabled val="1"/>
        </dgm:presLayoutVars>
      </dgm:prSet>
      <dgm:spPr/>
      <dgm:t>
        <a:bodyPr/>
        <a:lstStyle/>
        <a:p>
          <a:endParaRPr lang="en-US"/>
        </a:p>
      </dgm:t>
    </dgm:pt>
    <dgm:pt modelId="{8D0B819B-A719-425D-B26B-138530D07E07}" type="pres">
      <dgm:prSet presAssocID="{B1B8D40E-037E-4716-9615-D920B2A648AF}" presName="sibTrans" presStyleLbl="sibTrans2D1" presStyleIdx="2" presStyleCnt="4"/>
      <dgm:spPr/>
      <dgm:t>
        <a:bodyPr/>
        <a:lstStyle/>
        <a:p>
          <a:endParaRPr lang="en-US"/>
        </a:p>
      </dgm:t>
    </dgm:pt>
    <dgm:pt modelId="{2C64AAEA-BAD8-4001-A2C6-29BF524D4A5B}" type="pres">
      <dgm:prSet presAssocID="{B1B8D40E-037E-4716-9615-D920B2A648AF}" presName="connectorText" presStyleLbl="sibTrans2D1" presStyleIdx="2" presStyleCnt="4"/>
      <dgm:spPr/>
      <dgm:t>
        <a:bodyPr/>
        <a:lstStyle/>
        <a:p>
          <a:endParaRPr lang="en-US"/>
        </a:p>
      </dgm:t>
    </dgm:pt>
    <dgm:pt modelId="{D6E492DD-5356-4C49-B219-B3E0EDFEDCDD}" type="pres">
      <dgm:prSet presAssocID="{090A2FCE-35BA-41BC-9456-9228F7C1A5BE}" presName="node" presStyleLbl="node1" presStyleIdx="3" presStyleCnt="4">
        <dgm:presLayoutVars>
          <dgm:bulletEnabled val="1"/>
        </dgm:presLayoutVars>
      </dgm:prSet>
      <dgm:spPr/>
      <dgm:t>
        <a:bodyPr/>
        <a:lstStyle/>
        <a:p>
          <a:endParaRPr lang="en-US"/>
        </a:p>
      </dgm:t>
    </dgm:pt>
    <dgm:pt modelId="{778E9BAE-22AC-4AD2-9AE3-2BEFE75D305A}" type="pres">
      <dgm:prSet presAssocID="{B47FD8AB-A0C5-416A-A37D-B68030AD088A}" presName="sibTrans" presStyleLbl="sibTrans2D1" presStyleIdx="3" presStyleCnt="4"/>
      <dgm:spPr/>
      <dgm:t>
        <a:bodyPr/>
        <a:lstStyle/>
        <a:p>
          <a:endParaRPr lang="en-US"/>
        </a:p>
      </dgm:t>
    </dgm:pt>
    <dgm:pt modelId="{4178F249-6D7E-4261-8FCA-4E39E5442977}" type="pres">
      <dgm:prSet presAssocID="{B47FD8AB-A0C5-416A-A37D-B68030AD088A}" presName="connectorText" presStyleLbl="sibTrans2D1" presStyleIdx="3" presStyleCnt="4"/>
      <dgm:spPr/>
      <dgm:t>
        <a:bodyPr/>
        <a:lstStyle/>
        <a:p>
          <a:endParaRPr lang="en-US"/>
        </a:p>
      </dgm:t>
    </dgm:pt>
  </dgm:ptLst>
  <dgm:cxnLst>
    <dgm:cxn modelId="{665A25BB-907C-47EC-A1E6-7820573A2305}" type="presOf" srcId="{B47FD8AB-A0C5-416A-A37D-B68030AD088A}" destId="{4178F249-6D7E-4261-8FCA-4E39E5442977}" srcOrd="1" destOrd="0" presId="urn:microsoft.com/office/officeart/2005/8/layout/cycle2"/>
    <dgm:cxn modelId="{116644A9-C671-496C-B6B4-D53BC9CFFFDC}" srcId="{143A5E1C-29E1-423C-8618-FC441BC0B06B}" destId="{9D55A303-DAE2-4889-B636-E575FA388E79}" srcOrd="1" destOrd="0" parTransId="{6A0D51D5-2EC7-460A-AF0A-C037FD4447E6}" sibTransId="{8AE5887A-B2EE-44DD-A94D-D36CA957A6D6}"/>
    <dgm:cxn modelId="{46E9F780-FD0D-44BD-942C-9096EA2EC8F8}" type="presOf" srcId="{090A2FCE-35BA-41BC-9456-9228F7C1A5BE}" destId="{D6E492DD-5356-4C49-B219-B3E0EDFEDCDD}" srcOrd="0" destOrd="0" presId="urn:microsoft.com/office/officeart/2005/8/layout/cycle2"/>
    <dgm:cxn modelId="{4C3E47A5-835B-4C22-A97D-E0B95D8A77EC}" srcId="{143A5E1C-29E1-423C-8618-FC441BC0B06B}" destId="{3B690EA1-183B-4F7A-87B7-DC84F218D344}" srcOrd="2" destOrd="0" parTransId="{AA2EF104-B4BB-4261-861F-F48E797A6CF3}" sibTransId="{B1B8D40E-037E-4716-9615-D920B2A648AF}"/>
    <dgm:cxn modelId="{E64BE1C4-452D-4EC7-B7D9-1C7B3B8ECE06}" type="presOf" srcId="{B47FD8AB-A0C5-416A-A37D-B68030AD088A}" destId="{778E9BAE-22AC-4AD2-9AE3-2BEFE75D305A}" srcOrd="0" destOrd="0" presId="urn:microsoft.com/office/officeart/2005/8/layout/cycle2"/>
    <dgm:cxn modelId="{AA798F38-8844-493F-B5CE-F81B67A37A1F}" type="presOf" srcId="{B1B8D40E-037E-4716-9615-D920B2A648AF}" destId="{8D0B819B-A719-425D-B26B-138530D07E07}" srcOrd="0" destOrd="0" presId="urn:microsoft.com/office/officeart/2005/8/layout/cycle2"/>
    <dgm:cxn modelId="{BC3072DC-04ED-4517-8FF9-9FDE0B822866}" type="presOf" srcId="{CA8E85B8-A05C-4AFC-B49C-7FD61A911293}" destId="{8A6FC028-CE08-49FE-ACBC-DA09A5E7AD37}" srcOrd="0" destOrd="0" presId="urn:microsoft.com/office/officeart/2005/8/layout/cycle2"/>
    <dgm:cxn modelId="{B904AF6C-57DE-4717-847B-D76A246AA7CE}" type="presOf" srcId="{46316AC2-93CB-4452-AB10-0A072FB3F5A4}" destId="{73E6D6FB-B22E-4646-A74C-C06A362A59D6}" srcOrd="0" destOrd="0" presId="urn:microsoft.com/office/officeart/2005/8/layout/cycle2"/>
    <dgm:cxn modelId="{00CA8EB6-3865-454C-BC3B-300A3902E299}" srcId="{143A5E1C-29E1-423C-8618-FC441BC0B06B}" destId="{46316AC2-93CB-4452-AB10-0A072FB3F5A4}" srcOrd="0" destOrd="0" parTransId="{60DE4184-4E05-4D31-BA41-567A660BFD88}" sibTransId="{CA8E85B8-A05C-4AFC-B49C-7FD61A911293}"/>
    <dgm:cxn modelId="{39936483-8EC9-4892-AA16-2A79DCEA601B}" type="presOf" srcId="{8AE5887A-B2EE-44DD-A94D-D36CA957A6D6}" destId="{105F40A9-6433-4133-BD3B-8F1EFE5E361F}" srcOrd="0" destOrd="0" presId="urn:microsoft.com/office/officeart/2005/8/layout/cycle2"/>
    <dgm:cxn modelId="{7CE6843C-E99F-4421-B40C-D4C89E6CCD73}" type="presOf" srcId="{B1B8D40E-037E-4716-9615-D920B2A648AF}" destId="{2C64AAEA-BAD8-4001-A2C6-29BF524D4A5B}" srcOrd="1" destOrd="0" presId="urn:microsoft.com/office/officeart/2005/8/layout/cycle2"/>
    <dgm:cxn modelId="{1A4BA55D-CB9B-46F3-AE0E-B0255F38B1A7}" type="presOf" srcId="{3B690EA1-183B-4F7A-87B7-DC84F218D344}" destId="{B0E6816C-1319-403C-B082-D950151D7242}" srcOrd="0" destOrd="0" presId="urn:microsoft.com/office/officeart/2005/8/layout/cycle2"/>
    <dgm:cxn modelId="{34219D98-74BE-455D-A7D8-75E347C2B66E}" type="presOf" srcId="{CA8E85B8-A05C-4AFC-B49C-7FD61A911293}" destId="{F10945BF-A36E-4B34-A1A9-2F665F9B1B98}" srcOrd="1" destOrd="0" presId="urn:microsoft.com/office/officeart/2005/8/layout/cycle2"/>
    <dgm:cxn modelId="{765E6AFA-A30B-4968-AA87-17EA1F55C998}" type="presOf" srcId="{8AE5887A-B2EE-44DD-A94D-D36CA957A6D6}" destId="{9E332CFC-AB82-4B39-858F-8154E3836A4E}" srcOrd="1" destOrd="0" presId="urn:microsoft.com/office/officeart/2005/8/layout/cycle2"/>
    <dgm:cxn modelId="{4532DA58-C8F2-4515-8120-C2CE02690EFD}" type="presOf" srcId="{143A5E1C-29E1-423C-8618-FC441BC0B06B}" destId="{F5D7E11C-6E3B-4173-A361-49D55672A8F0}" srcOrd="0" destOrd="0" presId="urn:microsoft.com/office/officeart/2005/8/layout/cycle2"/>
    <dgm:cxn modelId="{C9C7F889-9F36-4E7A-AEC3-53E3382741EC}" type="presOf" srcId="{9D55A303-DAE2-4889-B636-E575FA388E79}" destId="{786C155A-9780-4289-A1B1-B7FB8BA5397C}" srcOrd="0" destOrd="0" presId="urn:microsoft.com/office/officeart/2005/8/layout/cycle2"/>
    <dgm:cxn modelId="{38D33A95-1041-4815-B6F2-4903008A50EA}" srcId="{143A5E1C-29E1-423C-8618-FC441BC0B06B}" destId="{090A2FCE-35BA-41BC-9456-9228F7C1A5BE}" srcOrd="3" destOrd="0" parTransId="{83C8EAF9-D3AB-4DAC-B830-D83E911FB348}" sibTransId="{B47FD8AB-A0C5-416A-A37D-B68030AD088A}"/>
    <dgm:cxn modelId="{320C136A-90CF-4868-91BB-D38035B7D2B2}" type="presParOf" srcId="{F5D7E11C-6E3B-4173-A361-49D55672A8F0}" destId="{73E6D6FB-B22E-4646-A74C-C06A362A59D6}" srcOrd="0" destOrd="0" presId="urn:microsoft.com/office/officeart/2005/8/layout/cycle2"/>
    <dgm:cxn modelId="{040B3C1F-F724-42AE-8760-CE2753E85DAF}" type="presParOf" srcId="{F5D7E11C-6E3B-4173-A361-49D55672A8F0}" destId="{8A6FC028-CE08-49FE-ACBC-DA09A5E7AD37}" srcOrd="1" destOrd="0" presId="urn:microsoft.com/office/officeart/2005/8/layout/cycle2"/>
    <dgm:cxn modelId="{25A31F06-DFD1-4463-A9E4-F39FD49AD867}" type="presParOf" srcId="{8A6FC028-CE08-49FE-ACBC-DA09A5E7AD37}" destId="{F10945BF-A36E-4B34-A1A9-2F665F9B1B98}" srcOrd="0" destOrd="0" presId="urn:microsoft.com/office/officeart/2005/8/layout/cycle2"/>
    <dgm:cxn modelId="{C566FB03-F6C8-4917-9B4D-38AA788517BF}" type="presParOf" srcId="{F5D7E11C-6E3B-4173-A361-49D55672A8F0}" destId="{786C155A-9780-4289-A1B1-B7FB8BA5397C}" srcOrd="2" destOrd="0" presId="urn:microsoft.com/office/officeart/2005/8/layout/cycle2"/>
    <dgm:cxn modelId="{CAB0E0BE-42C9-4498-B69C-3C963A7E79B8}" type="presParOf" srcId="{F5D7E11C-6E3B-4173-A361-49D55672A8F0}" destId="{105F40A9-6433-4133-BD3B-8F1EFE5E361F}" srcOrd="3" destOrd="0" presId="urn:microsoft.com/office/officeart/2005/8/layout/cycle2"/>
    <dgm:cxn modelId="{93B264A6-46B3-4EEF-8E42-118782FCA696}" type="presParOf" srcId="{105F40A9-6433-4133-BD3B-8F1EFE5E361F}" destId="{9E332CFC-AB82-4B39-858F-8154E3836A4E}" srcOrd="0" destOrd="0" presId="urn:microsoft.com/office/officeart/2005/8/layout/cycle2"/>
    <dgm:cxn modelId="{3FCD21AC-2E8A-4BD0-A73C-55E15B8D3F4F}" type="presParOf" srcId="{F5D7E11C-6E3B-4173-A361-49D55672A8F0}" destId="{B0E6816C-1319-403C-B082-D950151D7242}" srcOrd="4" destOrd="0" presId="urn:microsoft.com/office/officeart/2005/8/layout/cycle2"/>
    <dgm:cxn modelId="{393AFC61-1553-474C-95F8-5F058723B88A}" type="presParOf" srcId="{F5D7E11C-6E3B-4173-A361-49D55672A8F0}" destId="{8D0B819B-A719-425D-B26B-138530D07E07}" srcOrd="5" destOrd="0" presId="urn:microsoft.com/office/officeart/2005/8/layout/cycle2"/>
    <dgm:cxn modelId="{603E43A6-3FC8-44EA-B052-0FA5CCBE4888}" type="presParOf" srcId="{8D0B819B-A719-425D-B26B-138530D07E07}" destId="{2C64AAEA-BAD8-4001-A2C6-29BF524D4A5B}" srcOrd="0" destOrd="0" presId="urn:microsoft.com/office/officeart/2005/8/layout/cycle2"/>
    <dgm:cxn modelId="{47454CDE-390B-4281-892C-67AA84F3EFCD}" type="presParOf" srcId="{F5D7E11C-6E3B-4173-A361-49D55672A8F0}" destId="{D6E492DD-5356-4C49-B219-B3E0EDFEDCDD}" srcOrd="6" destOrd="0" presId="urn:microsoft.com/office/officeart/2005/8/layout/cycle2"/>
    <dgm:cxn modelId="{54A3CD03-6557-4B20-A41F-D35F086D92D2}" type="presParOf" srcId="{F5D7E11C-6E3B-4173-A361-49D55672A8F0}" destId="{778E9BAE-22AC-4AD2-9AE3-2BEFE75D305A}" srcOrd="7" destOrd="0" presId="urn:microsoft.com/office/officeart/2005/8/layout/cycle2"/>
    <dgm:cxn modelId="{E18A3904-AC4F-43E2-9F91-85BD80B68E7A}" type="presParOf" srcId="{778E9BAE-22AC-4AD2-9AE3-2BEFE75D305A}" destId="{4178F249-6D7E-4261-8FCA-4E39E544297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507CD-BDCF-4F63-B788-6541E7F57243}">
      <dsp:nvSpPr>
        <dsp:cNvPr id="0" name=""/>
        <dsp:cNvSpPr/>
      </dsp:nvSpPr>
      <dsp:spPr>
        <a:xfrm>
          <a:off x="854075" y="959"/>
          <a:ext cx="2006203" cy="12037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Nature protection</a:t>
          </a:r>
        </a:p>
      </dsp:txBody>
      <dsp:txXfrm>
        <a:off x="854075" y="959"/>
        <a:ext cx="2006203" cy="1203721"/>
      </dsp:txXfrm>
    </dsp:sp>
    <dsp:sp modelId="{B5D50093-34F0-4B16-887E-116F8411BD5C}">
      <dsp:nvSpPr>
        <dsp:cNvPr id="0" name=""/>
        <dsp:cNvSpPr/>
      </dsp:nvSpPr>
      <dsp:spPr>
        <a:xfrm>
          <a:off x="3060898" y="959"/>
          <a:ext cx="2006203" cy="12037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Aquaculture</a:t>
          </a:r>
        </a:p>
      </dsp:txBody>
      <dsp:txXfrm>
        <a:off x="3060898" y="959"/>
        <a:ext cx="2006203" cy="1203721"/>
      </dsp:txXfrm>
    </dsp:sp>
    <dsp:sp modelId="{71EBDF2B-98C1-467C-999A-017836F37DD6}">
      <dsp:nvSpPr>
        <dsp:cNvPr id="0" name=""/>
        <dsp:cNvSpPr/>
      </dsp:nvSpPr>
      <dsp:spPr>
        <a:xfrm>
          <a:off x="5267721" y="959"/>
          <a:ext cx="2006203" cy="12037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Fisheries</a:t>
          </a:r>
        </a:p>
      </dsp:txBody>
      <dsp:txXfrm>
        <a:off x="5267721" y="959"/>
        <a:ext cx="2006203" cy="1203721"/>
      </dsp:txXfrm>
    </dsp:sp>
    <dsp:sp modelId="{728AC50A-0CEE-49BF-9FF8-CAC4F1616AC6}">
      <dsp:nvSpPr>
        <dsp:cNvPr id="0" name=""/>
        <dsp:cNvSpPr/>
      </dsp:nvSpPr>
      <dsp:spPr>
        <a:xfrm>
          <a:off x="854075" y="1405301"/>
          <a:ext cx="2006203" cy="12037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Agriculture</a:t>
          </a:r>
        </a:p>
      </dsp:txBody>
      <dsp:txXfrm>
        <a:off x="854075" y="1405301"/>
        <a:ext cx="2006203" cy="1203721"/>
      </dsp:txXfrm>
    </dsp:sp>
    <dsp:sp modelId="{F7F39797-2171-489B-8633-93CAA40E5D2E}">
      <dsp:nvSpPr>
        <dsp:cNvPr id="0" name=""/>
        <dsp:cNvSpPr/>
      </dsp:nvSpPr>
      <dsp:spPr>
        <a:xfrm>
          <a:off x="3060898" y="1405301"/>
          <a:ext cx="2006203" cy="12037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Industry</a:t>
          </a:r>
        </a:p>
      </dsp:txBody>
      <dsp:txXfrm>
        <a:off x="3060898" y="1405301"/>
        <a:ext cx="2006203" cy="1203721"/>
      </dsp:txXfrm>
    </dsp:sp>
    <dsp:sp modelId="{AD715F01-2E8E-4D75-B1FA-A1219B1ADBB8}">
      <dsp:nvSpPr>
        <dsp:cNvPr id="0" name=""/>
        <dsp:cNvSpPr/>
      </dsp:nvSpPr>
      <dsp:spPr>
        <a:xfrm>
          <a:off x="5267721" y="1405301"/>
          <a:ext cx="2006203" cy="12037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Offshore wind energy</a:t>
          </a:r>
        </a:p>
      </dsp:txBody>
      <dsp:txXfrm>
        <a:off x="5267721" y="1405301"/>
        <a:ext cx="2006203" cy="1203721"/>
      </dsp:txXfrm>
    </dsp:sp>
    <dsp:sp modelId="{3B0A566F-10C1-4806-A014-AB0F582D1C6E}">
      <dsp:nvSpPr>
        <dsp:cNvPr id="0" name=""/>
        <dsp:cNvSpPr/>
      </dsp:nvSpPr>
      <dsp:spPr>
        <a:xfrm>
          <a:off x="854075" y="2809643"/>
          <a:ext cx="2006203" cy="12037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Shipping</a:t>
          </a:r>
        </a:p>
      </dsp:txBody>
      <dsp:txXfrm>
        <a:off x="854075" y="2809643"/>
        <a:ext cx="2006203" cy="1203721"/>
      </dsp:txXfrm>
    </dsp:sp>
    <dsp:sp modelId="{AB573139-C33A-4497-B9F0-42E7DB5638AD}">
      <dsp:nvSpPr>
        <dsp:cNvPr id="0" name=""/>
        <dsp:cNvSpPr/>
      </dsp:nvSpPr>
      <dsp:spPr>
        <a:xfrm>
          <a:off x="3060898" y="2809643"/>
          <a:ext cx="2006203" cy="12037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Tourism</a:t>
          </a:r>
        </a:p>
      </dsp:txBody>
      <dsp:txXfrm>
        <a:off x="3060898" y="2809643"/>
        <a:ext cx="2006203" cy="1203721"/>
      </dsp:txXfrm>
    </dsp:sp>
    <dsp:sp modelId="{25566304-E171-48FF-9DEE-DA7F4CAB36F5}">
      <dsp:nvSpPr>
        <dsp:cNvPr id="0" name=""/>
        <dsp:cNvSpPr/>
      </dsp:nvSpPr>
      <dsp:spPr>
        <a:xfrm>
          <a:off x="5267721" y="2809643"/>
          <a:ext cx="2006203" cy="12037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Development of infrastructure</a:t>
          </a:r>
        </a:p>
      </dsp:txBody>
      <dsp:txXfrm>
        <a:off x="5267721" y="2809643"/>
        <a:ext cx="2006203" cy="1203721"/>
      </dsp:txXfrm>
    </dsp:sp>
    <dsp:sp modelId="{8B2681B9-6D8F-4926-A63C-4839D9210D05}">
      <dsp:nvSpPr>
        <dsp:cNvPr id="0" name=""/>
        <dsp:cNvSpPr/>
      </dsp:nvSpPr>
      <dsp:spPr>
        <a:xfrm>
          <a:off x="3060898" y="4213985"/>
          <a:ext cx="2006203" cy="12037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Adaptation to climate change</a:t>
          </a:r>
        </a:p>
      </dsp:txBody>
      <dsp:txXfrm>
        <a:off x="3060898" y="4213985"/>
        <a:ext cx="2006203" cy="12037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6D6FB-B22E-4646-A74C-C06A362A59D6}">
      <dsp:nvSpPr>
        <dsp:cNvPr id="0" name=""/>
        <dsp:cNvSpPr/>
      </dsp:nvSpPr>
      <dsp:spPr>
        <a:xfrm>
          <a:off x="4661641" y="1680"/>
          <a:ext cx="1553438" cy="15534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a:t>Planning</a:t>
          </a:r>
        </a:p>
      </dsp:txBody>
      <dsp:txXfrm>
        <a:off x="4889137" y="229176"/>
        <a:ext cx="1098446" cy="1098446"/>
      </dsp:txXfrm>
    </dsp:sp>
    <dsp:sp modelId="{8A6FC028-CE08-49FE-ACBC-DA09A5E7AD37}">
      <dsp:nvSpPr>
        <dsp:cNvPr id="0" name=""/>
        <dsp:cNvSpPr/>
      </dsp:nvSpPr>
      <dsp:spPr>
        <a:xfrm rot="2700000">
          <a:off x="6048200" y="1332176"/>
          <a:ext cx="412160" cy="5242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6066308" y="1393317"/>
        <a:ext cx="288512" cy="314571"/>
      </dsp:txXfrm>
    </dsp:sp>
    <dsp:sp modelId="{786C155A-9780-4289-A1B1-B7FB8BA5397C}">
      <dsp:nvSpPr>
        <dsp:cNvPr id="0" name=""/>
        <dsp:cNvSpPr/>
      </dsp:nvSpPr>
      <dsp:spPr>
        <a:xfrm>
          <a:off x="6309977" y="1650016"/>
          <a:ext cx="1553438" cy="15534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a:t>Decision-making</a:t>
          </a:r>
        </a:p>
      </dsp:txBody>
      <dsp:txXfrm>
        <a:off x="6537473" y="1877512"/>
        <a:ext cx="1098446" cy="1098446"/>
      </dsp:txXfrm>
    </dsp:sp>
    <dsp:sp modelId="{105F40A9-6433-4133-BD3B-8F1EFE5E361F}">
      <dsp:nvSpPr>
        <dsp:cNvPr id="0" name=""/>
        <dsp:cNvSpPr/>
      </dsp:nvSpPr>
      <dsp:spPr>
        <a:xfrm rot="8100000">
          <a:off x="6064697" y="2980512"/>
          <a:ext cx="412160" cy="5242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rot="10800000">
        <a:off x="6170237" y="3041653"/>
        <a:ext cx="288512" cy="314571"/>
      </dsp:txXfrm>
    </dsp:sp>
    <dsp:sp modelId="{B0E6816C-1319-403C-B082-D950151D7242}">
      <dsp:nvSpPr>
        <dsp:cNvPr id="0" name=""/>
        <dsp:cNvSpPr/>
      </dsp:nvSpPr>
      <dsp:spPr>
        <a:xfrm>
          <a:off x="4661641" y="3298352"/>
          <a:ext cx="1553438" cy="15534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a:t>Managing and monitoring of implementation</a:t>
          </a:r>
        </a:p>
      </dsp:txBody>
      <dsp:txXfrm>
        <a:off x="4889137" y="3525848"/>
        <a:ext cx="1098446" cy="1098446"/>
      </dsp:txXfrm>
    </dsp:sp>
    <dsp:sp modelId="{8D0B819B-A719-425D-B26B-138530D07E07}">
      <dsp:nvSpPr>
        <dsp:cNvPr id="0" name=""/>
        <dsp:cNvSpPr/>
      </dsp:nvSpPr>
      <dsp:spPr>
        <a:xfrm rot="13500000">
          <a:off x="4416361" y="2997008"/>
          <a:ext cx="412160" cy="5242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rot="10800000">
        <a:off x="4521901" y="3145581"/>
        <a:ext cx="288512" cy="314571"/>
      </dsp:txXfrm>
    </dsp:sp>
    <dsp:sp modelId="{D6E492DD-5356-4C49-B219-B3E0EDFEDCDD}">
      <dsp:nvSpPr>
        <dsp:cNvPr id="0" name=""/>
        <dsp:cNvSpPr/>
      </dsp:nvSpPr>
      <dsp:spPr>
        <a:xfrm>
          <a:off x="3013306" y="1650016"/>
          <a:ext cx="1553438" cy="15534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a:t>Information collection</a:t>
          </a:r>
        </a:p>
      </dsp:txBody>
      <dsp:txXfrm>
        <a:off x="3240802" y="1877512"/>
        <a:ext cx="1098446" cy="1098446"/>
      </dsp:txXfrm>
    </dsp:sp>
    <dsp:sp modelId="{778E9BAE-22AC-4AD2-9AE3-2BEFE75D305A}">
      <dsp:nvSpPr>
        <dsp:cNvPr id="0" name=""/>
        <dsp:cNvSpPr/>
      </dsp:nvSpPr>
      <dsp:spPr>
        <a:xfrm rot="18900000">
          <a:off x="4399864" y="1348673"/>
          <a:ext cx="412160" cy="5242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4417972" y="1497246"/>
        <a:ext cx="288512" cy="31457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771DD-E6A6-48F3-B58A-DDE779362C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14B7039-2635-458A-A190-5CFE5A65E9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C66B1-99D8-48F8-A22E-FDC729348098}"/>
              </a:ext>
            </a:extLst>
          </p:cNvPr>
          <p:cNvSpPr>
            <a:spLocks noGrp="1"/>
          </p:cNvSpPr>
          <p:nvPr>
            <p:ph type="dt" sz="half" idx="10"/>
          </p:nvPr>
        </p:nvSpPr>
        <p:spPr/>
        <p:txBody>
          <a:bodyPr/>
          <a:lstStyle/>
          <a:p>
            <a:fld id="{24215073-2658-4591-BBD5-99E612036113}" type="datetimeFigureOut">
              <a:rPr lang="en-GB" smtClean="0"/>
              <a:t>07/02/2020</a:t>
            </a:fld>
            <a:endParaRPr lang="en-GB"/>
          </a:p>
        </p:txBody>
      </p:sp>
      <p:sp>
        <p:nvSpPr>
          <p:cNvPr id="5" name="Footer Placeholder 4">
            <a:extLst>
              <a:ext uri="{FF2B5EF4-FFF2-40B4-BE49-F238E27FC236}">
                <a16:creationId xmlns:a16="http://schemas.microsoft.com/office/drawing/2014/main" id="{2F05C0E8-DECD-4543-994A-E11A18639A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52BCF4-0A41-4545-83E4-D2F752529AC9}"/>
              </a:ext>
            </a:extLst>
          </p:cNvPr>
          <p:cNvSpPr>
            <a:spLocks noGrp="1"/>
          </p:cNvSpPr>
          <p:nvPr>
            <p:ph type="sldNum" sz="quarter" idx="12"/>
          </p:nvPr>
        </p:nvSpPr>
        <p:spPr/>
        <p:txBody>
          <a:bodyPr/>
          <a:lstStyle/>
          <a:p>
            <a:fld id="{F0ADA2C8-6DF6-4568-8F5F-FB1771A3B1AB}" type="slidenum">
              <a:rPr lang="en-GB" smtClean="0"/>
              <a:t>‹#›</a:t>
            </a:fld>
            <a:endParaRPr lang="en-GB"/>
          </a:p>
        </p:txBody>
      </p:sp>
    </p:spTree>
    <p:extLst>
      <p:ext uri="{BB962C8B-B14F-4D97-AF65-F5344CB8AC3E}">
        <p14:creationId xmlns:p14="http://schemas.microsoft.com/office/powerpoint/2010/main" val="2207758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7E84A-B37E-4655-B9C8-6C5C6EEEFE3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2261CD-38E6-4EE6-A882-C76FE7A0855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46E912-1C07-48B7-A4FB-678BB70CE162}"/>
              </a:ext>
            </a:extLst>
          </p:cNvPr>
          <p:cNvSpPr>
            <a:spLocks noGrp="1"/>
          </p:cNvSpPr>
          <p:nvPr>
            <p:ph type="dt" sz="half" idx="10"/>
          </p:nvPr>
        </p:nvSpPr>
        <p:spPr/>
        <p:txBody>
          <a:bodyPr/>
          <a:lstStyle/>
          <a:p>
            <a:fld id="{24215073-2658-4591-BBD5-99E612036113}" type="datetimeFigureOut">
              <a:rPr lang="en-GB" smtClean="0"/>
              <a:t>07/02/2020</a:t>
            </a:fld>
            <a:endParaRPr lang="en-GB"/>
          </a:p>
        </p:txBody>
      </p:sp>
      <p:sp>
        <p:nvSpPr>
          <p:cNvPr id="5" name="Footer Placeholder 4">
            <a:extLst>
              <a:ext uri="{FF2B5EF4-FFF2-40B4-BE49-F238E27FC236}">
                <a16:creationId xmlns:a16="http://schemas.microsoft.com/office/drawing/2014/main" id="{CF72FBB2-453E-4649-BEA8-79EC543AEB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ECF653-2A51-44C7-9E0E-BE095554A8D5}"/>
              </a:ext>
            </a:extLst>
          </p:cNvPr>
          <p:cNvSpPr>
            <a:spLocks noGrp="1"/>
          </p:cNvSpPr>
          <p:nvPr>
            <p:ph type="sldNum" sz="quarter" idx="12"/>
          </p:nvPr>
        </p:nvSpPr>
        <p:spPr/>
        <p:txBody>
          <a:bodyPr/>
          <a:lstStyle/>
          <a:p>
            <a:fld id="{F0ADA2C8-6DF6-4568-8F5F-FB1771A3B1AB}" type="slidenum">
              <a:rPr lang="en-GB" smtClean="0"/>
              <a:t>‹#›</a:t>
            </a:fld>
            <a:endParaRPr lang="en-GB"/>
          </a:p>
        </p:txBody>
      </p:sp>
    </p:spTree>
    <p:extLst>
      <p:ext uri="{BB962C8B-B14F-4D97-AF65-F5344CB8AC3E}">
        <p14:creationId xmlns:p14="http://schemas.microsoft.com/office/powerpoint/2010/main" val="2404112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D3BA64-6A3E-4277-B180-2B00F30AB4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0E77FC-B12F-4901-AC2C-B5DDC01F42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649293-24AD-48A9-BDC3-A5FCF3FE17AD}"/>
              </a:ext>
            </a:extLst>
          </p:cNvPr>
          <p:cNvSpPr>
            <a:spLocks noGrp="1"/>
          </p:cNvSpPr>
          <p:nvPr>
            <p:ph type="dt" sz="half" idx="10"/>
          </p:nvPr>
        </p:nvSpPr>
        <p:spPr/>
        <p:txBody>
          <a:bodyPr/>
          <a:lstStyle/>
          <a:p>
            <a:fld id="{24215073-2658-4591-BBD5-99E612036113}" type="datetimeFigureOut">
              <a:rPr lang="en-GB" smtClean="0"/>
              <a:t>07/02/2020</a:t>
            </a:fld>
            <a:endParaRPr lang="en-GB"/>
          </a:p>
        </p:txBody>
      </p:sp>
      <p:sp>
        <p:nvSpPr>
          <p:cNvPr id="5" name="Footer Placeholder 4">
            <a:extLst>
              <a:ext uri="{FF2B5EF4-FFF2-40B4-BE49-F238E27FC236}">
                <a16:creationId xmlns:a16="http://schemas.microsoft.com/office/drawing/2014/main" id="{6053EA3C-1874-4CB6-95D6-ACCDC384AB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850308-94BB-4F08-9631-1F5B2D19276D}"/>
              </a:ext>
            </a:extLst>
          </p:cNvPr>
          <p:cNvSpPr>
            <a:spLocks noGrp="1"/>
          </p:cNvSpPr>
          <p:nvPr>
            <p:ph type="sldNum" sz="quarter" idx="12"/>
          </p:nvPr>
        </p:nvSpPr>
        <p:spPr/>
        <p:txBody>
          <a:bodyPr/>
          <a:lstStyle/>
          <a:p>
            <a:fld id="{F0ADA2C8-6DF6-4568-8F5F-FB1771A3B1AB}" type="slidenum">
              <a:rPr lang="en-GB" smtClean="0"/>
              <a:t>‹#›</a:t>
            </a:fld>
            <a:endParaRPr lang="en-GB"/>
          </a:p>
        </p:txBody>
      </p:sp>
    </p:spTree>
    <p:extLst>
      <p:ext uri="{BB962C8B-B14F-4D97-AF65-F5344CB8AC3E}">
        <p14:creationId xmlns:p14="http://schemas.microsoft.com/office/powerpoint/2010/main" val="3017708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45EB2-BD41-4297-9419-2AD152714B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DF31B2-8483-4A0C-9B48-107CF2A21B5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71B30D-8A36-4C5F-B45E-5353C2D3C832}"/>
              </a:ext>
            </a:extLst>
          </p:cNvPr>
          <p:cNvSpPr>
            <a:spLocks noGrp="1"/>
          </p:cNvSpPr>
          <p:nvPr>
            <p:ph type="dt" sz="half" idx="10"/>
          </p:nvPr>
        </p:nvSpPr>
        <p:spPr/>
        <p:txBody>
          <a:bodyPr/>
          <a:lstStyle/>
          <a:p>
            <a:fld id="{24215073-2658-4591-BBD5-99E612036113}" type="datetimeFigureOut">
              <a:rPr lang="en-GB" smtClean="0"/>
              <a:t>07/02/2020</a:t>
            </a:fld>
            <a:endParaRPr lang="en-GB"/>
          </a:p>
        </p:txBody>
      </p:sp>
      <p:sp>
        <p:nvSpPr>
          <p:cNvPr id="5" name="Footer Placeholder 4">
            <a:extLst>
              <a:ext uri="{FF2B5EF4-FFF2-40B4-BE49-F238E27FC236}">
                <a16:creationId xmlns:a16="http://schemas.microsoft.com/office/drawing/2014/main" id="{119FE58A-2277-4871-88F5-58257F6A19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44CDBA-B643-40A7-B22F-455F3D835616}"/>
              </a:ext>
            </a:extLst>
          </p:cNvPr>
          <p:cNvSpPr>
            <a:spLocks noGrp="1"/>
          </p:cNvSpPr>
          <p:nvPr>
            <p:ph type="sldNum" sz="quarter" idx="12"/>
          </p:nvPr>
        </p:nvSpPr>
        <p:spPr/>
        <p:txBody>
          <a:bodyPr/>
          <a:lstStyle/>
          <a:p>
            <a:fld id="{F0ADA2C8-6DF6-4568-8F5F-FB1771A3B1AB}" type="slidenum">
              <a:rPr lang="en-GB" smtClean="0"/>
              <a:t>‹#›</a:t>
            </a:fld>
            <a:endParaRPr lang="en-GB"/>
          </a:p>
        </p:txBody>
      </p:sp>
    </p:spTree>
    <p:extLst>
      <p:ext uri="{BB962C8B-B14F-4D97-AF65-F5344CB8AC3E}">
        <p14:creationId xmlns:p14="http://schemas.microsoft.com/office/powerpoint/2010/main" val="93624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09E65-E24A-470E-AC06-991BB99F4F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3B6FB85-7883-4E54-BC3F-10BD5E8A39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6326BDF-02D1-441D-A005-C42D70C00241}"/>
              </a:ext>
            </a:extLst>
          </p:cNvPr>
          <p:cNvSpPr>
            <a:spLocks noGrp="1"/>
          </p:cNvSpPr>
          <p:nvPr>
            <p:ph type="dt" sz="half" idx="10"/>
          </p:nvPr>
        </p:nvSpPr>
        <p:spPr/>
        <p:txBody>
          <a:bodyPr/>
          <a:lstStyle/>
          <a:p>
            <a:fld id="{24215073-2658-4591-BBD5-99E612036113}" type="datetimeFigureOut">
              <a:rPr lang="en-GB" smtClean="0"/>
              <a:t>07/02/2020</a:t>
            </a:fld>
            <a:endParaRPr lang="en-GB"/>
          </a:p>
        </p:txBody>
      </p:sp>
      <p:sp>
        <p:nvSpPr>
          <p:cNvPr id="5" name="Footer Placeholder 4">
            <a:extLst>
              <a:ext uri="{FF2B5EF4-FFF2-40B4-BE49-F238E27FC236}">
                <a16:creationId xmlns:a16="http://schemas.microsoft.com/office/drawing/2014/main" id="{580DD2E0-E259-4033-9AD0-FE9C6363C6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9CF83F-3E1D-4E55-ADF6-3E9BF04A8964}"/>
              </a:ext>
            </a:extLst>
          </p:cNvPr>
          <p:cNvSpPr>
            <a:spLocks noGrp="1"/>
          </p:cNvSpPr>
          <p:nvPr>
            <p:ph type="sldNum" sz="quarter" idx="12"/>
          </p:nvPr>
        </p:nvSpPr>
        <p:spPr/>
        <p:txBody>
          <a:bodyPr/>
          <a:lstStyle/>
          <a:p>
            <a:fld id="{F0ADA2C8-6DF6-4568-8F5F-FB1771A3B1AB}" type="slidenum">
              <a:rPr lang="en-GB" smtClean="0"/>
              <a:t>‹#›</a:t>
            </a:fld>
            <a:endParaRPr lang="en-GB"/>
          </a:p>
        </p:txBody>
      </p:sp>
    </p:spTree>
    <p:extLst>
      <p:ext uri="{BB962C8B-B14F-4D97-AF65-F5344CB8AC3E}">
        <p14:creationId xmlns:p14="http://schemas.microsoft.com/office/powerpoint/2010/main" val="1403290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0730B-6357-4C25-9823-5B2C7696A6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1D4B4D-B503-4EEE-90A7-83C3B18D8A8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830E13C-DB3F-47E9-A4D6-E1437AC4311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6BE1197-F924-4AB3-BC55-8420D4944D74}"/>
              </a:ext>
            </a:extLst>
          </p:cNvPr>
          <p:cNvSpPr>
            <a:spLocks noGrp="1"/>
          </p:cNvSpPr>
          <p:nvPr>
            <p:ph type="dt" sz="half" idx="10"/>
          </p:nvPr>
        </p:nvSpPr>
        <p:spPr/>
        <p:txBody>
          <a:bodyPr/>
          <a:lstStyle/>
          <a:p>
            <a:fld id="{24215073-2658-4591-BBD5-99E612036113}" type="datetimeFigureOut">
              <a:rPr lang="en-GB" smtClean="0"/>
              <a:t>07/02/2020</a:t>
            </a:fld>
            <a:endParaRPr lang="en-GB"/>
          </a:p>
        </p:txBody>
      </p:sp>
      <p:sp>
        <p:nvSpPr>
          <p:cNvPr id="6" name="Footer Placeholder 5">
            <a:extLst>
              <a:ext uri="{FF2B5EF4-FFF2-40B4-BE49-F238E27FC236}">
                <a16:creationId xmlns:a16="http://schemas.microsoft.com/office/drawing/2014/main" id="{A3438B01-0A2B-43ED-AA87-477A0598CA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8FC9F4-67DD-49A3-A9C6-13E3693EDA1A}"/>
              </a:ext>
            </a:extLst>
          </p:cNvPr>
          <p:cNvSpPr>
            <a:spLocks noGrp="1"/>
          </p:cNvSpPr>
          <p:nvPr>
            <p:ph type="sldNum" sz="quarter" idx="12"/>
          </p:nvPr>
        </p:nvSpPr>
        <p:spPr/>
        <p:txBody>
          <a:bodyPr/>
          <a:lstStyle/>
          <a:p>
            <a:fld id="{F0ADA2C8-6DF6-4568-8F5F-FB1771A3B1AB}" type="slidenum">
              <a:rPr lang="en-GB" smtClean="0"/>
              <a:t>‹#›</a:t>
            </a:fld>
            <a:endParaRPr lang="en-GB"/>
          </a:p>
        </p:txBody>
      </p:sp>
    </p:spTree>
    <p:extLst>
      <p:ext uri="{BB962C8B-B14F-4D97-AF65-F5344CB8AC3E}">
        <p14:creationId xmlns:p14="http://schemas.microsoft.com/office/powerpoint/2010/main" val="2918068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CE11C-E0BE-4CFE-A697-E2131B4DE92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D597B9-29FF-4A5C-B62D-D57DE546CF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8D414B7-2323-4ECC-B56F-E06633D7CD6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9241FD0-1A94-4DA3-A667-19A7FB5322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FB24673-EE2A-4654-9EE8-3065E6E8830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7609D15-FD32-4435-9902-A3B60037D140}"/>
              </a:ext>
            </a:extLst>
          </p:cNvPr>
          <p:cNvSpPr>
            <a:spLocks noGrp="1"/>
          </p:cNvSpPr>
          <p:nvPr>
            <p:ph type="dt" sz="half" idx="10"/>
          </p:nvPr>
        </p:nvSpPr>
        <p:spPr/>
        <p:txBody>
          <a:bodyPr/>
          <a:lstStyle/>
          <a:p>
            <a:fld id="{24215073-2658-4591-BBD5-99E612036113}" type="datetimeFigureOut">
              <a:rPr lang="en-GB" smtClean="0"/>
              <a:t>07/02/2020</a:t>
            </a:fld>
            <a:endParaRPr lang="en-GB"/>
          </a:p>
        </p:txBody>
      </p:sp>
      <p:sp>
        <p:nvSpPr>
          <p:cNvPr id="8" name="Footer Placeholder 7">
            <a:extLst>
              <a:ext uri="{FF2B5EF4-FFF2-40B4-BE49-F238E27FC236}">
                <a16:creationId xmlns:a16="http://schemas.microsoft.com/office/drawing/2014/main" id="{C7CE7C26-950D-4B93-BBEC-7B432003B65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088CD38-7B0D-459A-93A4-0591D234DD70}"/>
              </a:ext>
            </a:extLst>
          </p:cNvPr>
          <p:cNvSpPr>
            <a:spLocks noGrp="1"/>
          </p:cNvSpPr>
          <p:nvPr>
            <p:ph type="sldNum" sz="quarter" idx="12"/>
          </p:nvPr>
        </p:nvSpPr>
        <p:spPr/>
        <p:txBody>
          <a:bodyPr/>
          <a:lstStyle/>
          <a:p>
            <a:fld id="{F0ADA2C8-6DF6-4568-8F5F-FB1771A3B1AB}" type="slidenum">
              <a:rPr lang="en-GB" smtClean="0"/>
              <a:t>‹#›</a:t>
            </a:fld>
            <a:endParaRPr lang="en-GB"/>
          </a:p>
        </p:txBody>
      </p:sp>
    </p:spTree>
    <p:extLst>
      <p:ext uri="{BB962C8B-B14F-4D97-AF65-F5344CB8AC3E}">
        <p14:creationId xmlns:p14="http://schemas.microsoft.com/office/powerpoint/2010/main" val="3148443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38246-682D-4DA6-9AFA-AE8EE1A5C9F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67A42D-C89B-4658-9E96-68F90C0E5652}"/>
              </a:ext>
            </a:extLst>
          </p:cNvPr>
          <p:cNvSpPr>
            <a:spLocks noGrp="1"/>
          </p:cNvSpPr>
          <p:nvPr>
            <p:ph type="dt" sz="half" idx="10"/>
          </p:nvPr>
        </p:nvSpPr>
        <p:spPr/>
        <p:txBody>
          <a:bodyPr/>
          <a:lstStyle/>
          <a:p>
            <a:fld id="{24215073-2658-4591-BBD5-99E612036113}" type="datetimeFigureOut">
              <a:rPr lang="en-GB" smtClean="0"/>
              <a:t>07/02/2020</a:t>
            </a:fld>
            <a:endParaRPr lang="en-GB"/>
          </a:p>
        </p:txBody>
      </p:sp>
      <p:sp>
        <p:nvSpPr>
          <p:cNvPr id="4" name="Footer Placeholder 3">
            <a:extLst>
              <a:ext uri="{FF2B5EF4-FFF2-40B4-BE49-F238E27FC236}">
                <a16:creationId xmlns:a16="http://schemas.microsoft.com/office/drawing/2014/main" id="{09DC0A58-88C9-4874-8B19-8B7980D0187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BEF3FE1-E0E5-40E6-8C41-850FEF650CAF}"/>
              </a:ext>
            </a:extLst>
          </p:cNvPr>
          <p:cNvSpPr>
            <a:spLocks noGrp="1"/>
          </p:cNvSpPr>
          <p:nvPr>
            <p:ph type="sldNum" sz="quarter" idx="12"/>
          </p:nvPr>
        </p:nvSpPr>
        <p:spPr/>
        <p:txBody>
          <a:bodyPr/>
          <a:lstStyle/>
          <a:p>
            <a:fld id="{F0ADA2C8-6DF6-4568-8F5F-FB1771A3B1AB}" type="slidenum">
              <a:rPr lang="en-GB" smtClean="0"/>
              <a:t>‹#›</a:t>
            </a:fld>
            <a:endParaRPr lang="en-GB"/>
          </a:p>
        </p:txBody>
      </p:sp>
    </p:spTree>
    <p:extLst>
      <p:ext uri="{BB962C8B-B14F-4D97-AF65-F5344CB8AC3E}">
        <p14:creationId xmlns:p14="http://schemas.microsoft.com/office/powerpoint/2010/main" val="2826364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8D1F1B-CA0F-417F-B50C-C397B52BE30D}"/>
              </a:ext>
            </a:extLst>
          </p:cNvPr>
          <p:cNvSpPr>
            <a:spLocks noGrp="1"/>
          </p:cNvSpPr>
          <p:nvPr>
            <p:ph type="dt" sz="half" idx="10"/>
          </p:nvPr>
        </p:nvSpPr>
        <p:spPr/>
        <p:txBody>
          <a:bodyPr/>
          <a:lstStyle/>
          <a:p>
            <a:fld id="{24215073-2658-4591-BBD5-99E612036113}" type="datetimeFigureOut">
              <a:rPr lang="en-GB" smtClean="0"/>
              <a:t>07/02/2020</a:t>
            </a:fld>
            <a:endParaRPr lang="en-GB"/>
          </a:p>
        </p:txBody>
      </p:sp>
      <p:sp>
        <p:nvSpPr>
          <p:cNvPr id="3" name="Footer Placeholder 2">
            <a:extLst>
              <a:ext uri="{FF2B5EF4-FFF2-40B4-BE49-F238E27FC236}">
                <a16:creationId xmlns:a16="http://schemas.microsoft.com/office/drawing/2014/main" id="{69517136-45D6-441E-8B99-E7BC2CD1EDB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A3A96D3-A9EF-4B21-947A-CB20913A4DC8}"/>
              </a:ext>
            </a:extLst>
          </p:cNvPr>
          <p:cNvSpPr>
            <a:spLocks noGrp="1"/>
          </p:cNvSpPr>
          <p:nvPr>
            <p:ph type="sldNum" sz="quarter" idx="12"/>
          </p:nvPr>
        </p:nvSpPr>
        <p:spPr/>
        <p:txBody>
          <a:bodyPr/>
          <a:lstStyle/>
          <a:p>
            <a:fld id="{F0ADA2C8-6DF6-4568-8F5F-FB1771A3B1AB}" type="slidenum">
              <a:rPr lang="en-GB" smtClean="0"/>
              <a:t>‹#›</a:t>
            </a:fld>
            <a:endParaRPr lang="en-GB"/>
          </a:p>
        </p:txBody>
      </p:sp>
    </p:spTree>
    <p:extLst>
      <p:ext uri="{BB962C8B-B14F-4D97-AF65-F5344CB8AC3E}">
        <p14:creationId xmlns:p14="http://schemas.microsoft.com/office/powerpoint/2010/main" val="3727950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91442-3FE4-49BE-A404-AFAE72C645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85A7A01-AEFC-4AC7-A8FB-32C818305F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3273BEB-DCCC-4E62-9A78-72F9355AAE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7BC3DD7-F62D-4512-9FAD-E82F25773B4E}"/>
              </a:ext>
            </a:extLst>
          </p:cNvPr>
          <p:cNvSpPr>
            <a:spLocks noGrp="1"/>
          </p:cNvSpPr>
          <p:nvPr>
            <p:ph type="dt" sz="half" idx="10"/>
          </p:nvPr>
        </p:nvSpPr>
        <p:spPr/>
        <p:txBody>
          <a:bodyPr/>
          <a:lstStyle/>
          <a:p>
            <a:fld id="{24215073-2658-4591-BBD5-99E612036113}" type="datetimeFigureOut">
              <a:rPr lang="en-GB" smtClean="0"/>
              <a:t>07/02/2020</a:t>
            </a:fld>
            <a:endParaRPr lang="en-GB"/>
          </a:p>
        </p:txBody>
      </p:sp>
      <p:sp>
        <p:nvSpPr>
          <p:cNvPr id="6" name="Footer Placeholder 5">
            <a:extLst>
              <a:ext uri="{FF2B5EF4-FFF2-40B4-BE49-F238E27FC236}">
                <a16:creationId xmlns:a16="http://schemas.microsoft.com/office/drawing/2014/main" id="{23E62994-2987-446A-9013-7FA775F832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784C31-42FA-415C-A652-829C64D78FA8}"/>
              </a:ext>
            </a:extLst>
          </p:cNvPr>
          <p:cNvSpPr>
            <a:spLocks noGrp="1"/>
          </p:cNvSpPr>
          <p:nvPr>
            <p:ph type="sldNum" sz="quarter" idx="12"/>
          </p:nvPr>
        </p:nvSpPr>
        <p:spPr/>
        <p:txBody>
          <a:bodyPr/>
          <a:lstStyle/>
          <a:p>
            <a:fld id="{F0ADA2C8-6DF6-4568-8F5F-FB1771A3B1AB}" type="slidenum">
              <a:rPr lang="en-GB" smtClean="0"/>
              <a:t>‹#›</a:t>
            </a:fld>
            <a:endParaRPr lang="en-GB"/>
          </a:p>
        </p:txBody>
      </p:sp>
    </p:spTree>
    <p:extLst>
      <p:ext uri="{BB962C8B-B14F-4D97-AF65-F5344CB8AC3E}">
        <p14:creationId xmlns:p14="http://schemas.microsoft.com/office/powerpoint/2010/main" val="1372044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FB8AC-1950-40B1-9F0D-2FF88C40D6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76CD71C-9C24-4263-A9C0-3D604AFE02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08A0ED6-3AA0-4748-A7E1-37BEFFBB5B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0291BE-AF81-4F06-8BC0-3932EE9AFBB5}"/>
              </a:ext>
            </a:extLst>
          </p:cNvPr>
          <p:cNvSpPr>
            <a:spLocks noGrp="1"/>
          </p:cNvSpPr>
          <p:nvPr>
            <p:ph type="dt" sz="half" idx="10"/>
          </p:nvPr>
        </p:nvSpPr>
        <p:spPr/>
        <p:txBody>
          <a:bodyPr/>
          <a:lstStyle/>
          <a:p>
            <a:fld id="{24215073-2658-4591-BBD5-99E612036113}" type="datetimeFigureOut">
              <a:rPr lang="en-GB" smtClean="0"/>
              <a:t>07/02/2020</a:t>
            </a:fld>
            <a:endParaRPr lang="en-GB"/>
          </a:p>
        </p:txBody>
      </p:sp>
      <p:sp>
        <p:nvSpPr>
          <p:cNvPr id="6" name="Footer Placeholder 5">
            <a:extLst>
              <a:ext uri="{FF2B5EF4-FFF2-40B4-BE49-F238E27FC236}">
                <a16:creationId xmlns:a16="http://schemas.microsoft.com/office/drawing/2014/main" id="{94DAE9E7-748E-4800-94B3-A679113E2A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52B63E-9DDC-49BD-BCFA-6D94C0037D69}"/>
              </a:ext>
            </a:extLst>
          </p:cNvPr>
          <p:cNvSpPr>
            <a:spLocks noGrp="1"/>
          </p:cNvSpPr>
          <p:nvPr>
            <p:ph type="sldNum" sz="quarter" idx="12"/>
          </p:nvPr>
        </p:nvSpPr>
        <p:spPr/>
        <p:txBody>
          <a:bodyPr/>
          <a:lstStyle/>
          <a:p>
            <a:fld id="{F0ADA2C8-6DF6-4568-8F5F-FB1771A3B1AB}" type="slidenum">
              <a:rPr lang="en-GB" smtClean="0"/>
              <a:t>‹#›</a:t>
            </a:fld>
            <a:endParaRPr lang="en-GB"/>
          </a:p>
        </p:txBody>
      </p:sp>
    </p:spTree>
    <p:extLst>
      <p:ext uri="{BB962C8B-B14F-4D97-AF65-F5344CB8AC3E}">
        <p14:creationId xmlns:p14="http://schemas.microsoft.com/office/powerpoint/2010/main" val="2888537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625DA8-8546-44AB-81EF-75C92BC94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91AD24-92E8-45BB-9D17-128BE2B362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C90930-DA95-4965-9CD8-595388DE76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15073-2658-4591-BBD5-99E612036113}" type="datetimeFigureOut">
              <a:rPr lang="en-GB" smtClean="0"/>
              <a:t>07/02/2020</a:t>
            </a:fld>
            <a:endParaRPr lang="en-GB"/>
          </a:p>
        </p:txBody>
      </p:sp>
      <p:sp>
        <p:nvSpPr>
          <p:cNvPr id="5" name="Footer Placeholder 4">
            <a:extLst>
              <a:ext uri="{FF2B5EF4-FFF2-40B4-BE49-F238E27FC236}">
                <a16:creationId xmlns:a16="http://schemas.microsoft.com/office/drawing/2014/main" id="{6B2459D7-15F4-47B0-A790-D54629B5D7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7B9F605-31C3-4493-B0D1-F551706626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DA2C8-6DF6-4568-8F5F-FB1771A3B1AB}" type="slidenum">
              <a:rPr lang="en-GB" smtClean="0"/>
              <a:t>‹#›</a:t>
            </a:fld>
            <a:endParaRPr lang="en-GB"/>
          </a:p>
        </p:txBody>
      </p:sp>
    </p:spTree>
    <p:extLst>
      <p:ext uri="{BB962C8B-B14F-4D97-AF65-F5344CB8AC3E}">
        <p14:creationId xmlns:p14="http://schemas.microsoft.com/office/powerpoint/2010/main" val="261151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23EF-DA37-4203-99AB-34BEC3D713D7}"/>
              </a:ext>
            </a:extLst>
          </p:cNvPr>
          <p:cNvSpPr>
            <a:spLocks noGrp="1"/>
          </p:cNvSpPr>
          <p:nvPr>
            <p:ph type="ctrTitle"/>
          </p:nvPr>
        </p:nvSpPr>
        <p:spPr>
          <a:xfrm>
            <a:off x="1524000" y="706582"/>
            <a:ext cx="9144000" cy="777732"/>
          </a:xfrm>
          <a:solidFill>
            <a:schemeClr val="accent1"/>
          </a:solidFill>
          <a:ln w="38100" cap="flat">
            <a:solidFill>
              <a:schemeClr val="bg1"/>
            </a:solidFill>
            <a:miter lim="800000"/>
            <a:headEnd/>
            <a:tailEnd/>
          </a:ln>
          <a:effectLst>
            <a:outerShdw blurRad="40000" dist="20000" dir="5400000" rotWithShape="0">
              <a:srgbClr val="000000">
                <a:alpha val="37999"/>
              </a:srgbClr>
            </a:outerShdw>
          </a:effectLst>
        </p:spPr>
        <p:txBody>
          <a:bodyPr>
            <a:normAutofit fontScale="90000"/>
          </a:bodyPr>
          <a:lstStyle/>
          <a:p>
            <a:pPr eaLnBrk="1" hangingPunct="1">
              <a:defRPr/>
            </a:pPr>
            <a:r>
              <a:rPr lang="en-GB" altLang="en-US" sz="3600" dirty="0">
                <a:solidFill>
                  <a:srgbClr val="FFFFFF"/>
                </a:solidFill>
                <a:latin typeface="Arial" panose="020B0604020202020204" pitchFamily="34" charset="0"/>
                <a:ea typeface="MS PGothic" panose="020B0600070205080204" pitchFamily="34" charset="-128"/>
              </a:rPr>
              <a:t/>
            </a:r>
            <a:br>
              <a:rPr lang="en-GB" altLang="en-US" sz="3600" dirty="0">
                <a:solidFill>
                  <a:srgbClr val="FFFFFF"/>
                </a:solidFill>
                <a:latin typeface="Arial" panose="020B0604020202020204" pitchFamily="34" charset="0"/>
                <a:ea typeface="MS PGothic" panose="020B0600070205080204" pitchFamily="34" charset="-128"/>
              </a:rPr>
            </a:br>
            <a:r>
              <a:rPr lang="en-GB" altLang="en-US" sz="3600" dirty="0">
                <a:solidFill>
                  <a:srgbClr val="FFFFFF"/>
                </a:solidFill>
                <a:latin typeface="Arial" panose="020B0604020202020204" pitchFamily="34" charset="0"/>
                <a:ea typeface="MS PGothic" panose="020B0600070205080204" pitchFamily="34" charset="-128"/>
              </a:rPr>
              <a:t>Sustainable approaches to coastal management</a:t>
            </a:r>
          </a:p>
        </p:txBody>
      </p:sp>
      <p:sp>
        <p:nvSpPr>
          <p:cNvPr id="3" name="Subtitle 2">
            <a:extLst>
              <a:ext uri="{FF2B5EF4-FFF2-40B4-BE49-F238E27FC236}">
                <a16:creationId xmlns:a16="http://schemas.microsoft.com/office/drawing/2014/main" id="{64B18899-BB26-4773-A0A3-A0CC8AF18896}"/>
              </a:ext>
            </a:extLst>
          </p:cNvPr>
          <p:cNvSpPr>
            <a:spLocks noGrp="1"/>
          </p:cNvSpPr>
          <p:nvPr>
            <p:ph type="subTitle" idx="1"/>
          </p:nvPr>
        </p:nvSpPr>
        <p:spPr>
          <a:xfrm>
            <a:off x="1804988" y="1700214"/>
            <a:ext cx="8532812" cy="3127375"/>
          </a:xfrm>
          <a:solidFill>
            <a:srgbClr val="2D2DB9"/>
          </a:solidFill>
          <a:ln w="38100" cap="flat">
            <a:solidFill>
              <a:schemeClr val="bg1"/>
            </a:solidFill>
            <a:miter lim="800000"/>
            <a:headEnd/>
            <a:tailEnd/>
          </a:ln>
          <a:effectLst>
            <a:outerShdw blurRad="40000" dist="20000" dir="5400000" rotWithShape="0">
              <a:srgbClr val="000000">
                <a:alpha val="37999"/>
              </a:srgbClr>
            </a:outerShdw>
          </a:effectLst>
        </p:spPr>
        <p:txBody>
          <a:bodyPr/>
          <a:lstStyle/>
          <a:p>
            <a:pPr eaLnBrk="1" hangingPunct="1">
              <a:defRPr/>
            </a:pPr>
            <a:r>
              <a:rPr lang="en-GB" altLang="en-US" sz="2100" b="1" dirty="0">
                <a:solidFill>
                  <a:schemeClr val="bg1"/>
                </a:solidFill>
                <a:latin typeface="Arial" panose="020B0604020202020204" pitchFamily="34" charset="0"/>
                <a:ea typeface="MS PGothic" panose="020B0600070205080204" pitchFamily="34" charset="-128"/>
              </a:rPr>
              <a:t>Learning </a:t>
            </a:r>
            <a:r>
              <a:rPr lang="en-GB" altLang="en-US" sz="2100" b="1" dirty="0" smtClean="0">
                <a:solidFill>
                  <a:schemeClr val="bg1"/>
                </a:solidFill>
                <a:latin typeface="Arial" panose="020B0604020202020204" pitchFamily="34" charset="0"/>
                <a:ea typeface="MS PGothic" panose="020B0600070205080204" pitchFamily="34" charset="-128"/>
              </a:rPr>
              <a:t>Objectives</a:t>
            </a:r>
          </a:p>
          <a:p>
            <a:pPr eaLnBrk="1" hangingPunct="1">
              <a:defRPr/>
            </a:pPr>
            <a:r>
              <a:rPr lang="en-GB" altLang="en-US" sz="2100" b="1" dirty="0" smtClean="0">
                <a:solidFill>
                  <a:schemeClr val="bg1"/>
                </a:solidFill>
                <a:latin typeface="Arial" panose="020B0604020202020204" pitchFamily="34" charset="0"/>
                <a:ea typeface="MS PGothic" panose="020B0600070205080204" pitchFamily="34" charset="-128"/>
              </a:rPr>
              <a:t>To examine the sustainable approaches to coastal flood risk and coastal erosion management</a:t>
            </a:r>
          </a:p>
          <a:p>
            <a:pPr marL="342900" indent="-342900" eaLnBrk="1" hangingPunct="1">
              <a:buFont typeface="Arial" panose="020B0604020202020204" pitchFamily="34" charset="0"/>
              <a:buChar char="•"/>
              <a:defRPr/>
            </a:pPr>
            <a:r>
              <a:rPr lang="en-GB" altLang="en-US" sz="2100" b="1" dirty="0" smtClean="0">
                <a:solidFill>
                  <a:schemeClr val="bg1"/>
                </a:solidFill>
                <a:latin typeface="Arial" panose="020B0604020202020204" pitchFamily="34" charset="0"/>
                <a:ea typeface="MS PGothic" panose="020B0600070205080204" pitchFamily="34" charset="-128"/>
              </a:rPr>
              <a:t>Shoreline Management Plans (SMP)</a:t>
            </a:r>
          </a:p>
          <a:p>
            <a:pPr marL="342900" indent="-342900" eaLnBrk="1" hangingPunct="1">
              <a:buFont typeface="Arial" panose="020B0604020202020204" pitchFamily="34" charset="0"/>
              <a:buChar char="•"/>
              <a:defRPr/>
            </a:pPr>
            <a:r>
              <a:rPr lang="en-GB" altLang="en-US" sz="2100" b="1" dirty="0" smtClean="0">
                <a:solidFill>
                  <a:schemeClr val="bg1"/>
                </a:solidFill>
                <a:latin typeface="Arial" panose="020B0604020202020204" pitchFamily="34" charset="0"/>
                <a:ea typeface="MS PGothic" panose="020B0600070205080204" pitchFamily="34" charset="-128"/>
              </a:rPr>
              <a:t>Integrated Coastal Zone Management (ICZM)</a:t>
            </a:r>
          </a:p>
          <a:p>
            <a:pPr marL="342900" indent="-342900" eaLnBrk="1" hangingPunct="1">
              <a:buFont typeface="Arial" panose="020B0604020202020204" pitchFamily="34" charset="0"/>
              <a:buChar char="•"/>
              <a:defRPr/>
            </a:pPr>
            <a:endParaRPr lang="en-GB" altLang="en-US" sz="2100" b="1" dirty="0">
              <a:solidFill>
                <a:schemeClr val="bg1"/>
              </a:solidFill>
              <a:latin typeface="Arial" panose="020B0604020202020204" pitchFamily="34" charset="0"/>
              <a:ea typeface="MS PGothic"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62B8C0-BA52-475A-8AC9-9399307D73BF}"/>
              </a:ext>
            </a:extLst>
          </p:cNvPr>
          <p:cNvSpPr>
            <a:spLocks noGrp="1"/>
          </p:cNvSpPr>
          <p:nvPr>
            <p:ph idx="1"/>
          </p:nvPr>
        </p:nvSpPr>
        <p:spPr>
          <a:xfrm>
            <a:off x="653301" y="2427898"/>
            <a:ext cx="10515600" cy="2819964"/>
          </a:xfrm>
          <a:ln>
            <a:solidFill>
              <a:schemeClr val="tx1"/>
            </a:solidFill>
          </a:ln>
        </p:spPr>
        <p:txBody>
          <a:bodyPr>
            <a:normAutofit/>
          </a:bodyPr>
          <a:lstStyle/>
          <a:p>
            <a:pPr marL="0" indent="0">
              <a:buNone/>
            </a:pPr>
            <a:r>
              <a:rPr lang="en-GB" sz="1800" dirty="0"/>
              <a:t>1) </a:t>
            </a:r>
          </a:p>
          <a:p>
            <a:pPr marL="0" indent="0">
              <a:buNone/>
            </a:pPr>
            <a:r>
              <a:rPr lang="en-GB" sz="1800" dirty="0"/>
              <a:t>To protect the ecology </a:t>
            </a:r>
          </a:p>
          <a:p>
            <a:pPr marL="0" indent="0">
              <a:buNone/>
            </a:pPr>
            <a:r>
              <a:rPr lang="en-GB" sz="1800" dirty="0"/>
              <a:t>To protect the assets:-</a:t>
            </a:r>
          </a:p>
          <a:p>
            <a:pPr lvl="1"/>
            <a:r>
              <a:rPr lang="en-GB" sz="1800" dirty="0"/>
              <a:t>Settlements</a:t>
            </a:r>
          </a:p>
          <a:p>
            <a:pPr lvl="1"/>
            <a:r>
              <a:rPr lang="en-GB" sz="1800" dirty="0"/>
              <a:t>Tourists destinations</a:t>
            </a:r>
          </a:p>
          <a:p>
            <a:pPr lvl="1"/>
            <a:r>
              <a:rPr lang="en-GB" sz="1800" dirty="0"/>
              <a:t>Business centres</a:t>
            </a:r>
          </a:p>
          <a:p>
            <a:pPr lvl="1"/>
            <a:r>
              <a:rPr lang="en-GB" sz="1800" dirty="0"/>
              <a:t>Ports</a:t>
            </a:r>
          </a:p>
          <a:p>
            <a:pPr marL="0" indent="0">
              <a:buNone/>
            </a:pPr>
            <a:r>
              <a:rPr lang="en-GB" sz="1800" dirty="0"/>
              <a:t>To protect the 200 million people who live near Europe’s coastline</a:t>
            </a:r>
          </a:p>
          <a:p>
            <a:endParaRPr lang="en-GB" dirty="0"/>
          </a:p>
          <a:p>
            <a:endParaRPr lang="en-GB" dirty="0"/>
          </a:p>
        </p:txBody>
      </p:sp>
      <p:sp>
        <p:nvSpPr>
          <p:cNvPr id="5" name="TextBox 4">
            <a:extLst>
              <a:ext uri="{FF2B5EF4-FFF2-40B4-BE49-F238E27FC236}">
                <a16:creationId xmlns:a16="http://schemas.microsoft.com/office/drawing/2014/main" id="{F8BE85A3-E01A-4476-BF56-8F6D35B7CD2F}"/>
              </a:ext>
            </a:extLst>
          </p:cNvPr>
          <p:cNvSpPr txBox="1"/>
          <p:nvPr/>
        </p:nvSpPr>
        <p:spPr>
          <a:xfrm>
            <a:off x="629401" y="5500721"/>
            <a:ext cx="9459370" cy="646331"/>
          </a:xfrm>
          <a:prstGeom prst="rect">
            <a:avLst/>
          </a:prstGeom>
          <a:noFill/>
          <a:ln>
            <a:solidFill>
              <a:schemeClr val="tx1"/>
            </a:solidFill>
          </a:ln>
        </p:spPr>
        <p:txBody>
          <a:bodyPr wrap="square" rtlCol="0">
            <a:spAutoFit/>
          </a:bodyPr>
          <a:lstStyle/>
          <a:p>
            <a:r>
              <a:rPr lang="en-GB" dirty="0"/>
              <a:t>2) Our coastlines are integrated. What happens on one stretch of coastline has an impact on other sections. It is a trans-national issue.</a:t>
            </a:r>
          </a:p>
        </p:txBody>
      </p:sp>
      <p:sp>
        <p:nvSpPr>
          <p:cNvPr id="6" name="Rectangle 5">
            <a:extLst>
              <a:ext uri="{FF2B5EF4-FFF2-40B4-BE49-F238E27FC236}">
                <a16:creationId xmlns:a16="http://schemas.microsoft.com/office/drawing/2014/main" id="{60A3214D-25A2-4510-8655-C7783349DD40}"/>
              </a:ext>
            </a:extLst>
          </p:cNvPr>
          <p:cNvSpPr/>
          <p:nvPr/>
        </p:nvSpPr>
        <p:spPr>
          <a:xfrm>
            <a:off x="653301" y="131300"/>
            <a:ext cx="9988195" cy="1446550"/>
          </a:xfrm>
          <a:prstGeom prst="rect">
            <a:avLst/>
          </a:prstGeom>
        </p:spPr>
        <p:txBody>
          <a:bodyPr wrap="square">
            <a:spAutoFit/>
          </a:bodyPr>
          <a:lstStyle/>
          <a:p>
            <a:endParaRPr lang="en-GB" sz="2200" b="1" dirty="0"/>
          </a:p>
          <a:p>
            <a:r>
              <a:rPr lang="en-GB" sz="2200" b="1" dirty="0"/>
              <a:t>1) Why do you think ICZMs are needed?</a:t>
            </a:r>
          </a:p>
          <a:p>
            <a:endParaRPr lang="en-GB" sz="2200" b="1" dirty="0"/>
          </a:p>
          <a:p>
            <a:r>
              <a:rPr lang="en-GB" sz="2200" b="1" dirty="0"/>
              <a:t>2) Why do you think that coastal management is a global issue?</a:t>
            </a:r>
          </a:p>
        </p:txBody>
      </p:sp>
    </p:spTree>
    <p:extLst>
      <p:ext uri="{BB962C8B-B14F-4D97-AF65-F5344CB8AC3E}">
        <p14:creationId xmlns:p14="http://schemas.microsoft.com/office/powerpoint/2010/main" val="383661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34CFF-3F81-48DB-8A0E-3F2D1D28E740}"/>
              </a:ext>
            </a:extLst>
          </p:cNvPr>
          <p:cNvSpPr>
            <a:spLocks noGrp="1"/>
          </p:cNvSpPr>
          <p:nvPr>
            <p:ph type="title"/>
          </p:nvPr>
        </p:nvSpPr>
        <p:spPr/>
        <p:txBody>
          <a:bodyPr>
            <a:normAutofit/>
          </a:bodyPr>
          <a:lstStyle/>
          <a:p>
            <a:r>
              <a:rPr lang="en-GB" sz="2700" dirty="0"/>
              <a:t>ICZM aims to contribute to sustainable development by employing an </a:t>
            </a:r>
            <a:r>
              <a:rPr lang="en-GB" sz="2700" u="sng" dirty="0"/>
              <a:t>‘ecosystem-based approach’ </a:t>
            </a:r>
            <a:r>
              <a:rPr lang="en-GB" sz="2700" dirty="0"/>
              <a:t>that operates within the limits of natural resources and ecosystems.</a:t>
            </a:r>
            <a:endParaRPr lang="en-GB" dirty="0"/>
          </a:p>
        </p:txBody>
      </p:sp>
      <p:graphicFrame>
        <p:nvGraphicFramePr>
          <p:cNvPr id="4" name="Content Placeholder 3">
            <a:extLst>
              <a:ext uri="{FF2B5EF4-FFF2-40B4-BE49-F238E27FC236}">
                <a16:creationId xmlns:a16="http://schemas.microsoft.com/office/drawing/2014/main" id="{3ADBCE04-CB03-4B7D-A78E-777BF0E191AE}"/>
              </a:ext>
            </a:extLst>
          </p:cNvPr>
          <p:cNvGraphicFramePr>
            <a:graphicFrameLocks noGrp="1"/>
          </p:cNvGraphicFramePr>
          <p:nvPr>
            <p:ph idx="1"/>
            <p:extLst>
              <p:ext uri="{D42A27DB-BD31-4B8C-83A1-F6EECF244321}">
                <p14:modId xmlns:p14="http://schemas.microsoft.com/office/powerpoint/2010/main" val="3684507603"/>
              </p:ext>
            </p:extLst>
          </p:nvPr>
        </p:nvGraphicFramePr>
        <p:xfrm>
          <a:off x="477078" y="1825624"/>
          <a:ext cx="10876722" cy="4853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0E07DF40-D22F-46D1-91B8-014D58008925}"/>
              </a:ext>
            </a:extLst>
          </p:cNvPr>
          <p:cNvSpPr txBox="1"/>
          <p:nvPr/>
        </p:nvSpPr>
        <p:spPr>
          <a:xfrm>
            <a:off x="8812696" y="2067339"/>
            <a:ext cx="2541104" cy="2677656"/>
          </a:xfrm>
          <a:prstGeom prst="rect">
            <a:avLst/>
          </a:prstGeom>
          <a:noFill/>
          <a:ln>
            <a:solidFill>
              <a:schemeClr val="tx1"/>
            </a:solidFill>
          </a:ln>
        </p:spPr>
        <p:txBody>
          <a:bodyPr wrap="square" rtlCol="0">
            <a:spAutoFit/>
          </a:bodyPr>
          <a:lstStyle/>
          <a:p>
            <a:r>
              <a:rPr lang="en-GB" sz="2400" dirty="0"/>
              <a:t>It should operate in a cycle with each stage generating feedback to be addressed by the following stage</a:t>
            </a:r>
          </a:p>
        </p:txBody>
      </p:sp>
      <p:sp>
        <p:nvSpPr>
          <p:cNvPr id="6" name="TextBox 5">
            <a:extLst>
              <a:ext uri="{FF2B5EF4-FFF2-40B4-BE49-F238E27FC236}">
                <a16:creationId xmlns:a16="http://schemas.microsoft.com/office/drawing/2014/main" id="{386C6AAC-F76D-4289-A235-755DD61444C9}"/>
              </a:ext>
            </a:extLst>
          </p:cNvPr>
          <p:cNvSpPr txBox="1"/>
          <p:nvPr/>
        </p:nvSpPr>
        <p:spPr>
          <a:xfrm>
            <a:off x="357808" y="3102052"/>
            <a:ext cx="2676939" cy="1477328"/>
          </a:xfrm>
          <a:prstGeom prst="rect">
            <a:avLst/>
          </a:prstGeom>
          <a:noFill/>
          <a:ln>
            <a:solidFill>
              <a:schemeClr val="tx1"/>
            </a:solidFill>
          </a:ln>
        </p:spPr>
        <p:txBody>
          <a:bodyPr wrap="square" rtlCol="0">
            <a:spAutoFit/>
          </a:bodyPr>
          <a:lstStyle/>
          <a:p>
            <a:r>
              <a:rPr lang="en-GB" dirty="0"/>
              <a:t>The ICZM was used to develop the Flamborough Point to Gibraltar Point Shoreline Management Plan (SMP) in 2011</a:t>
            </a:r>
          </a:p>
        </p:txBody>
      </p:sp>
    </p:spTree>
    <p:extLst>
      <p:ext uri="{BB962C8B-B14F-4D97-AF65-F5344CB8AC3E}">
        <p14:creationId xmlns:p14="http://schemas.microsoft.com/office/powerpoint/2010/main" val="116352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6EE7-8A08-4C40-BAF0-6A9571CC27CA}"/>
              </a:ext>
            </a:extLst>
          </p:cNvPr>
          <p:cNvSpPr>
            <a:spLocks noGrp="1"/>
          </p:cNvSpPr>
          <p:nvPr>
            <p:ph type="title"/>
          </p:nvPr>
        </p:nvSpPr>
        <p:spPr/>
        <p:txBody>
          <a:bodyPr>
            <a:normAutofit/>
          </a:bodyPr>
          <a:lstStyle/>
          <a:p>
            <a:r>
              <a:rPr lang="en-GB" sz="2600" b="1" dirty="0"/>
              <a:t>The ICZM states that it is important to </a:t>
            </a:r>
            <a:r>
              <a:rPr lang="en-GB" sz="2600" b="1" u="sng" dirty="0"/>
              <a:t>involve all stakeholders </a:t>
            </a:r>
            <a:r>
              <a:rPr lang="en-GB" sz="2600" b="1" dirty="0"/>
              <a:t>across the different sectors to ensure broad support for the implementation of management strategies.</a:t>
            </a:r>
          </a:p>
        </p:txBody>
      </p:sp>
      <p:sp>
        <p:nvSpPr>
          <p:cNvPr id="3" name="Content Placeholder 2">
            <a:extLst>
              <a:ext uri="{FF2B5EF4-FFF2-40B4-BE49-F238E27FC236}">
                <a16:creationId xmlns:a16="http://schemas.microsoft.com/office/drawing/2014/main" id="{63967E12-BCF0-44D8-8ED7-11AFF12A0F2C}"/>
              </a:ext>
            </a:extLst>
          </p:cNvPr>
          <p:cNvSpPr>
            <a:spLocks noGrp="1"/>
          </p:cNvSpPr>
          <p:nvPr>
            <p:ph idx="1"/>
          </p:nvPr>
        </p:nvSpPr>
        <p:spPr/>
        <p:txBody>
          <a:bodyPr/>
          <a:lstStyle/>
          <a:p>
            <a:pPr marL="0" indent="0">
              <a:buNone/>
            </a:pPr>
            <a:r>
              <a:rPr lang="en-GB" dirty="0"/>
              <a:t>Key stakeholders for Holderness involved in developing the SMP:-</a:t>
            </a:r>
          </a:p>
          <a:p>
            <a:r>
              <a:rPr lang="en-GB" dirty="0"/>
              <a:t>The East Riding of Yorkshire Council</a:t>
            </a:r>
          </a:p>
          <a:p>
            <a:r>
              <a:rPr lang="en-GB" dirty="0"/>
              <a:t>National government agencies – Environment Agency, Natural England</a:t>
            </a:r>
          </a:p>
          <a:p>
            <a:r>
              <a:rPr lang="en-GB" dirty="0"/>
              <a:t>Local government – Lincolnshire County Council, North East Lincolnshire Council, East Lindsey District Council</a:t>
            </a:r>
          </a:p>
          <a:p>
            <a:r>
              <a:rPr lang="en-GB" dirty="0"/>
              <a:t>Stakeholders in the economy – The National Farmers Union</a:t>
            </a:r>
          </a:p>
          <a:p>
            <a:r>
              <a:rPr lang="en-GB" dirty="0"/>
              <a:t>Environment stakeholders – English Heritage</a:t>
            </a:r>
          </a:p>
          <a:p>
            <a:endParaRPr lang="en-GB" dirty="0"/>
          </a:p>
        </p:txBody>
      </p:sp>
    </p:spTree>
    <p:extLst>
      <p:ext uri="{BB962C8B-B14F-4D97-AF65-F5344CB8AC3E}">
        <p14:creationId xmlns:p14="http://schemas.microsoft.com/office/powerpoint/2010/main" val="3617859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0E9F3-1F23-46A2-9376-83984BD8619C}"/>
              </a:ext>
            </a:extLst>
          </p:cNvPr>
          <p:cNvSpPr>
            <a:spLocks noGrp="1"/>
          </p:cNvSpPr>
          <p:nvPr>
            <p:ph type="title"/>
          </p:nvPr>
        </p:nvSpPr>
        <p:spPr/>
        <p:txBody>
          <a:bodyPr/>
          <a:lstStyle/>
          <a:p>
            <a:pPr lvl="0"/>
            <a:r>
              <a:rPr lang="en-US" dirty="0"/>
              <a:t>What are the specific issues facing coastal environments in the future?</a:t>
            </a:r>
            <a:endParaRPr lang="en-GB" dirty="0"/>
          </a:p>
        </p:txBody>
      </p:sp>
      <p:sp>
        <p:nvSpPr>
          <p:cNvPr id="3" name="Content Placeholder 2">
            <a:extLst>
              <a:ext uri="{FF2B5EF4-FFF2-40B4-BE49-F238E27FC236}">
                <a16:creationId xmlns:a16="http://schemas.microsoft.com/office/drawing/2014/main" id="{3BEE8613-09F6-4E95-A38E-52A6526958AE}"/>
              </a:ext>
            </a:extLst>
          </p:cNvPr>
          <p:cNvSpPr>
            <a:spLocks noGrp="1"/>
          </p:cNvSpPr>
          <p:nvPr>
            <p:ph idx="1"/>
          </p:nvPr>
        </p:nvSpPr>
        <p:spPr/>
        <p:txBody>
          <a:bodyPr/>
          <a:lstStyle/>
          <a:p>
            <a:r>
              <a:rPr lang="en-GB" dirty="0"/>
              <a:t>Discuss in groups</a:t>
            </a:r>
          </a:p>
        </p:txBody>
      </p:sp>
    </p:spTree>
    <p:extLst>
      <p:ext uri="{BB962C8B-B14F-4D97-AF65-F5344CB8AC3E}">
        <p14:creationId xmlns:p14="http://schemas.microsoft.com/office/powerpoint/2010/main" val="3603926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95445-2BD9-45E5-88DD-6C9DD589B0FF}"/>
              </a:ext>
            </a:extLst>
          </p:cNvPr>
          <p:cNvSpPr>
            <a:spLocks noGrp="1"/>
          </p:cNvSpPr>
          <p:nvPr>
            <p:ph type="title"/>
          </p:nvPr>
        </p:nvSpPr>
        <p:spPr/>
        <p:txBody>
          <a:bodyPr>
            <a:normAutofit/>
          </a:bodyPr>
          <a:lstStyle/>
          <a:p>
            <a:r>
              <a:rPr lang="en-GB" dirty="0"/>
              <a:t>Self check – traffic light your confidence </a:t>
            </a:r>
          </a:p>
        </p:txBody>
      </p:sp>
      <p:sp>
        <p:nvSpPr>
          <p:cNvPr id="3" name="Content Placeholder 2">
            <a:extLst>
              <a:ext uri="{FF2B5EF4-FFF2-40B4-BE49-F238E27FC236}">
                <a16:creationId xmlns:a16="http://schemas.microsoft.com/office/drawing/2014/main" id="{FFF0B36C-D7F5-4F4F-8E28-025022B1544A}"/>
              </a:ext>
            </a:extLst>
          </p:cNvPr>
          <p:cNvSpPr>
            <a:spLocks noGrp="1"/>
          </p:cNvSpPr>
          <p:nvPr>
            <p:ph idx="1"/>
          </p:nvPr>
        </p:nvSpPr>
        <p:spPr/>
        <p:txBody>
          <a:bodyPr>
            <a:normAutofit fontScale="92500" lnSpcReduction="20000"/>
          </a:bodyPr>
          <a:lstStyle/>
          <a:p>
            <a:pPr marL="0" indent="0">
              <a:buNone/>
            </a:pPr>
            <a:endParaRPr lang="en-GB" dirty="0"/>
          </a:p>
          <a:p>
            <a:pPr marL="0" indent="0">
              <a:buNone/>
            </a:pPr>
            <a:r>
              <a:rPr lang="en-GB" dirty="0"/>
              <a:t>Exam boards says you need to know the following:-</a:t>
            </a:r>
          </a:p>
          <a:p>
            <a:pPr lvl="0"/>
            <a:r>
              <a:rPr lang="en-US" dirty="0"/>
              <a:t>What are the origins of ICZM?</a:t>
            </a:r>
            <a:endParaRPr lang="en-GB" dirty="0"/>
          </a:p>
          <a:p>
            <a:pPr lvl="0"/>
            <a:r>
              <a:rPr lang="en-US" dirty="0"/>
              <a:t>What is the background to why an integrated coastal management is needed?</a:t>
            </a:r>
            <a:endParaRPr lang="en-GB" dirty="0"/>
          </a:p>
          <a:p>
            <a:pPr lvl="0"/>
            <a:r>
              <a:rPr lang="en-US" dirty="0"/>
              <a:t>Why is concentrating on people and economic activity putting pressure on coastal environments?</a:t>
            </a:r>
            <a:endParaRPr lang="en-GB" dirty="0"/>
          </a:p>
          <a:p>
            <a:pPr lvl="0"/>
            <a:r>
              <a:rPr lang="en-US" dirty="0"/>
              <a:t>What are the specific issues facing coastal environments in the future?</a:t>
            </a:r>
            <a:endParaRPr lang="en-GB" dirty="0"/>
          </a:p>
          <a:p>
            <a:pPr lvl="0"/>
            <a:r>
              <a:rPr lang="en-US" dirty="0"/>
              <a:t>Who are the stakeholders, who should be considered when thinking about coastal management?</a:t>
            </a:r>
            <a:endParaRPr lang="en-GB" dirty="0"/>
          </a:p>
          <a:p>
            <a:pPr lvl="0"/>
            <a:r>
              <a:rPr lang="en-US" dirty="0"/>
              <a:t>How can ICZM be viewed as a cyclical process?</a:t>
            </a: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232485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FC7EE-82BA-4320-8183-B76E32235F3E}"/>
              </a:ext>
            </a:extLst>
          </p:cNvPr>
          <p:cNvSpPr>
            <a:spLocks noGrp="1"/>
          </p:cNvSpPr>
          <p:nvPr>
            <p:ph type="title"/>
          </p:nvPr>
        </p:nvSpPr>
        <p:spPr/>
        <p:txBody>
          <a:bodyPr/>
          <a:lstStyle/>
          <a:p>
            <a:r>
              <a:rPr lang="en-GB" dirty="0" smtClean="0"/>
              <a:t>Possible exam questions</a:t>
            </a:r>
            <a:endParaRPr lang="en-GB" dirty="0"/>
          </a:p>
        </p:txBody>
      </p:sp>
      <p:sp>
        <p:nvSpPr>
          <p:cNvPr id="3" name="Content Placeholder 2">
            <a:extLst>
              <a:ext uri="{FF2B5EF4-FFF2-40B4-BE49-F238E27FC236}">
                <a16:creationId xmlns:a16="http://schemas.microsoft.com/office/drawing/2014/main" id="{FCD07A15-4A71-4ED1-B1C9-A35A384A1E80}"/>
              </a:ext>
            </a:extLst>
          </p:cNvPr>
          <p:cNvSpPr>
            <a:spLocks noGrp="1"/>
          </p:cNvSpPr>
          <p:nvPr>
            <p:ph idx="1"/>
          </p:nvPr>
        </p:nvSpPr>
        <p:spPr/>
        <p:txBody>
          <a:bodyPr>
            <a:normAutofit fontScale="92500" lnSpcReduction="10000"/>
          </a:bodyPr>
          <a:lstStyle/>
          <a:p>
            <a:r>
              <a:rPr lang="en-GB" dirty="0"/>
              <a:t>Assess the advantages of management plans such as Shoreline Management Plans (SMPs) and Integrated Coastal Zone Management (ICZM). (9 marks</a:t>
            </a:r>
            <a:r>
              <a:rPr lang="en-GB" dirty="0" smtClean="0"/>
              <a:t>)</a:t>
            </a:r>
          </a:p>
          <a:p>
            <a:endParaRPr lang="en-GB" dirty="0"/>
          </a:p>
          <a:p>
            <a:r>
              <a:rPr lang="en-GB" dirty="0"/>
              <a:t>‘Sustainable approaches to coastal management will become more important than traditional approaches in dealing with the impacts of climate change’. To what extent do you agree with this view? 20 marks  (AS 2018)</a:t>
            </a:r>
          </a:p>
          <a:p>
            <a:pPr marL="0" indent="0">
              <a:buNone/>
            </a:pPr>
            <a:endParaRPr lang="en-GB" dirty="0"/>
          </a:p>
          <a:p>
            <a:r>
              <a:rPr lang="en-GB" dirty="0"/>
              <a:t>Assess the relative advantages and disadvantages of using soft engineering coastal protection methods. (9 marks) </a:t>
            </a:r>
          </a:p>
          <a:p>
            <a:endParaRPr lang="en-GB" dirty="0"/>
          </a:p>
          <a:p>
            <a:pPr marL="0" indent="0">
              <a:buNone/>
            </a:pPr>
            <a:endParaRPr lang="en-GB" dirty="0"/>
          </a:p>
        </p:txBody>
      </p:sp>
    </p:spTree>
    <p:extLst>
      <p:ext uri="{BB962C8B-B14F-4D97-AF65-F5344CB8AC3E}">
        <p14:creationId xmlns:p14="http://schemas.microsoft.com/office/powerpoint/2010/main" val="618551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89270-4182-4970-B46A-FEF1A41A2EFD}"/>
              </a:ext>
            </a:extLst>
          </p:cNvPr>
          <p:cNvSpPr>
            <a:spLocks noGrp="1"/>
          </p:cNvSpPr>
          <p:nvPr>
            <p:ph type="title"/>
          </p:nvPr>
        </p:nvSpPr>
        <p:spPr/>
        <p:txBody>
          <a:bodyPr/>
          <a:lstStyle/>
          <a:p>
            <a:r>
              <a:rPr lang="en-GB" dirty="0"/>
              <a:t>Shoreline Management Plans (SMPs)</a:t>
            </a:r>
          </a:p>
        </p:txBody>
      </p:sp>
      <p:sp>
        <p:nvSpPr>
          <p:cNvPr id="3" name="Content Placeholder 2">
            <a:extLst>
              <a:ext uri="{FF2B5EF4-FFF2-40B4-BE49-F238E27FC236}">
                <a16:creationId xmlns:a16="http://schemas.microsoft.com/office/drawing/2014/main" id="{F228C21C-1717-40C9-9C1F-D7E649250958}"/>
              </a:ext>
            </a:extLst>
          </p:cNvPr>
          <p:cNvSpPr>
            <a:spLocks noGrp="1"/>
          </p:cNvSpPr>
          <p:nvPr>
            <p:ph idx="1"/>
          </p:nvPr>
        </p:nvSpPr>
        <p:spPr>
          <a:xfrm>
            <a:off x="838200" y="1536470"/>
            <a:ext cx="9093915" cy="3528939"/>
          </a:xfrm>
        </p:spPr>
        <p:txBody>
          <a:bodyPr/>
          <a:lstStyle/>
          <a:p>
            <a:pPr marL="0" indent="0">
              <a:buNone/>
            </a:pPr>
            <a:r>
              <a:rPr lang="en-GB" dirty="0"/>
              <a:t>Who should decide whether coastal management schemes should be implemented and what they should be?</a:t>
            </a:r>
          </a:p>
          <a:p>
            <a:pPr marL="0" indent="0">
              <a:buNone/>
            </a:pPr>
            <a:endParaRPr lang="en-GB" dirty="0"/>
          </a:p>
          <a:p>
            <a:pPr marL="0" indent="0">
              <a:buNone/>
            </a:pPr>
            <a:r>
              <a:rPr lang="en-GB" dirty="0"/>
              <a:t>What is the issue if Local Authorities are the ones making the decisions?</a:t>
            </a:r>
          </a:p>
        </p:txBody>
      </p:sp>
      <p:pic>
        <p:nvPicPr>
          <p:cNvPr id="1026" name="Picture 2" descr="http://thebritishgeographer.weebly.com/uploads/1/1/8/1/11812015/7595653_orig.gif">
            <a:extLst>
              <a:ext uri="{FF2B5EF4-FFF2-40B4-BE49-F238E27FC236}">
                <a16:creationId xmlns:a16="http://schemas.microsoft.com/office/drawing/2014/main" id="{88381BE7-6758-4E83-9A6A-5EC09F697A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2859" y="3557060"/>
            <a:ext cx="3048670" cy="3063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44D7D5E-6330-4379-99FC-4B039EB98A24}"/>
              </a:ext>
            </a:extLst>
          </p:cNvPr>
          <p:cNvSpPr txBox="1"/>
          <p:nvPr/>
        </p:nvSpPr>
        <p:spPr>
          <a:xfrm>
            <a:off x="838200" y="4194629"/>
            <a:ext cx="6796314" cy="2308324"/>
          </a:xfrm>
          <a:prstGeom prst="rect">
            <a:avLst/>
          </a:prstGeom>
          <a:noFill/>
        </p:spPr>
        <p:txBody>
          <a:bodyPr wrap="square" rtlCol="0">
            <a:spAutoFit/>
          </a:bodyPr>
          <a:lstStyle/>
          <a:p>
            <a:pPr marL="285750" indent="-285750">
              <a:buFont typeface="Arial" panose="020B0604020202020204" pitchFamily="34" charset="0"/>
              <a:buChar char="•"/>
            </a:pPr>
            <a:r>
              <a:rPr lang="en-GB" dirty="0"/>
              <a:t>To avoid a piecemeal approach to coastal management an integrated system of  SMPs was introduced in 1995 by the national government.</a:t>
            </a:r>
          </a:p>
          <a:p>
            <a:pPr marL="285750" indent="-285750">
              <a:buFont typeface="Arial" panose="020B0604020202020204" pitchFamily="34" charset="0"/>
              <a:buChar char="•"/>
            </a:pPr>
            <a:r>
              <a:rPr lang="en-GB" dirty="0"/>
              <a:t>There are 22 SMPs which correspond to the sediment cells and sub cells around the coast of England and Wales.</a:t>
            </a:r>
          </a:p>
          <a:p>
            <a:pPr marL="285750" indent="-285750">
              <a:buFont typeface="Arial" panose="020B0604020202020204" pitchFamily="34" charset="0"/>
              <a:buChar char="•"/>
            </a:pPr>
            <a:r>
              <a:rPr lang="en-GB" dirty="0"/>
              <a:t>Their aim is to identify the most sustainable approach to managing the different sections of coastline in the short term (0-20 years), medium term (20-50 years) and the long term (50-100 years)</a:t>
            </a:r>
          </a:p>
        </p:txBody>
      </p:sp>
    </p:spTree>
    <p:extLst>
      <p:ext uri="{BB962C8B-B14F-4D97-AF65-F5344CB8AC3E}">
        <p14:creationId xmlns:p14="http://schemas.microsoft.com/office/powerpoint/2010/main" val="316050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uardian article on Coastal">
            <a:extLst>
              <a:ext uri="{FF2B5EF4-FFF2-40B4-BE49-F238E27FC236}">
                <a16:creationId xmlns:a16="http://schemas.microsoft.com/office/drawing/2014/main" id="{864BD952-1FD4-4B54-9C78-AFFABB45928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677"/>
          <a:stretch/>
        </p:blipFill>
        <p:spPr bwMode="auto">
          <a:xfrm>
            <a:off x="638628" y="451556"/>
            <a:ext cx="5021943" cy="62621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9AC4038-7F30-43CD-964B-C5256AC15364}"/>
              </a:ext>
            </a:extLst>
          </p:cNvPr>
          <p:cNvSpPr txBox="1"/>
          <p:nvPr/>
        </p:nvSpPr>
        <p:spPr>
          <a:xfrm>
            <a:off x="6763656" y="798286"/>
            <a:ext cx="4789715" cy="5078313"/>
          </a:xfrm>
          <a:prstGeom prst="rect">
            <a:avLst/>
          </a:prstGeom>
          <a:noFill/>
        </p:spPr>
        <p:txBody>
          <a:bodyPr wrap="square" rtlCol="0">
            <a:spAutoFit/>
          </a:bodyPr>
          <a:lstStyle/>
          <a:p>
            <a:r>
              <a:rPr lang="en-GB" b="1" dirty="0"/>
              <a:t>Each SMP describes how each management Unit or stretch of coastal covered by the plan is to be managed.</a:t>
            </a:r>
          </a:p>
          <a:p>
            <a:endParaRPr lang="en-GB" b="1" dirty="0"/>
          </a:p>
          <a:p>
            <a:endParaRPr lang="en-GB" b="1" dirty="0"/>
          </a:p>
          <a:p>
            <a:r>
              <a:rPr lang="en-GB" b="1" dirty="0"/>
              <a:t>What kind of management strategies do you think are used for the following:-</a:t>
            </a:r>
          </a:p>
          <a:p>
            <a:endParaRPr lang="en-GB" b="1" dirty="0"/>
          </a:p>
          <a:p>
            <a:endParaRPr lang="en-GB" b="1" dirty="0"/>
          </a:p>
          <a:p>
            <a:r>
              <a:rPr lang="en-GB" b="1" dirty="0"/>
              <a:t>Hold the line –</a:t>
            </a:r>
          </a:p>
          <a:p>
            <a:endParaRPr lang="en-GB" b="1" dirty="0"/>
          </a:p>
          <a:p>
            <a:endParaRPr lang="en-GB" b="1" dirty="0"/>
          </a:p>
          <a:p>
            <a:endParaRPr lang="en-GB" b="1" dirty="0"/>
          </a:p>
          <a:p>
            <a:endParaRPr lang="en-GB" b="1" dirty="0"/>
          </a:p>
          <a:p>
            <a:r>
              <a:rPr lang="en-GB" b="1" dirty="0"/>
              <a:t>Advance the line –</a:t>
            </a:r>
          </a:p>
          <a:p>
            <a:endParaRPr lang="en-GB" b="1" dirty="0"/>
          </a:p>
          <a:p>
            <a:endParaRPr lang="en-GB" b="1" dirty="0"/>
          </a:p>
          <a:p>
            <a:endParaRPr lang="en-GB" dirty="0"/>
          </a:p>
        </p:txBody>
      </p:sp>
      <p:sp>
        <p:nvSpPr>
          <p:cNvPr id="5" name="TextBox 4">
            <a:extLst>
              <a:ext uri="{FF2B5EF4-FFF2-40B4-BE49-F238E27FC236}">
                <a16:creationId xmlns:a16="http://schemas.microsoft.com/office/drawing/2014/main" id="{C5C54908-FD25-422A-99FA-9C99EFA5A80F}"/>
              </a:ext>
            </a:extLst>
          </p:cNvPr>
          <p:cNvSpPr txBox="1"/>
          <p:nvPr/>
        </p:nvSpPr>
        <p:spPr>
          <a:xfrm>
            <a:off x="6560457" y="6067370"/>
            <a:ext cx="5021943" cy="646331"/>
          </a:xfrm>
          <a:prstGeom prst="rect">
            <a:avLst/>
          </a:prstGeom>
          <a:noFill/>
          <a:ln>
            <a:solidFill>
              <a:schemeClr val="tx1"/>
            </a:solidFill>
          </a:ln>
        </p:spPr>
        <p:txBody>
          <a:bodyPr wrap="square" rtlCol="0">
            <a:spAutoFit/>
          </a:bodyPr>
          <a:lstStyle/>
          <a:p>
            <a:r>
              <a:rPr lang="en-GB" b="1" dirty="0">
                <a:solidFill>
                  <a:srgbClr val="FF0000"/>
                </a:solidFill>
              </a:rPr>
              <a:t>Analyse the map of preferred shoreline management policies. </a:t>
            </a:r>
          </a:p>
        </p:txBody>
      </p:sp>
      <p:sp>
        <p:nvSpPr>
          <p:cNvPr id="6" name="TextBox 5">
            <a:extLst>
              <a:ext uri="{FF2B5EF4-FFF2-40B4-BE49-F238E27FC236}">
                <a16:creationId xmlns:a16="http://schemas.microsoft.com/office/drawing/2014/main" id="{057F5F9B-F5A7-431E-B88C-6623F0925CDB}"/>
              </a:ext>
            </a:extLst>
          </p:cNvPr>
          <p:cNvSpPr txBox="1"/>
          <p:nvPr/>
        </p:nvSpPr>
        <p:spPr>
          <a:xfrm>
            <a:off x="4617156" y="798286"/>
            <a:ext cx="1749777" cy="923330"/>
          </a:xfrm>
          <a:prstGeom prst="rect">
            <a:avLst/>
          </a:prstGeom>
          <a:noFill/>
          <a:ln>
            <a:solidFill>
              <a:schemeClr val="tx1"/>
            </a:solidFill>
          </a:ln>
        </p:spPr>
        <p:txBody>
          <a:bodyPr wrap="square" rtlCol="0">
            <a:spAutoFit/>
          </a:bodyPr>
          <a:lstStyle/>
          <a:p>
            <a:r>
              <a:rPr lang="en-GB" b="1" dirty="0"/>
              <a:t>There are 4 approaches used.</a:t>
            </a:r>
          </a:p>
        </p:txBody>
      </p:sp>
    </p:spTree>
    <p:extLst>
      <p:ext uri="{BB962C8B-B14F-4D97-AF65-F5344CB8AC3E}">
        <p14:creationId xmlns:p14="http://schemas.microsoft.com/office/powerpoint/2010/main" val="712416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DBA220-22D8-471F-A20C-A82BB077395E}"/>
              </a:ext>
            </a:extLst>
          </p:cNvPr>
          <p:cNvPicPr>
            <a:picLocks noChangeAspect="1"/>
          </p:cNvPicPr>
          <p:nvPr/>
        </p:nvPicPr>
        <p:blipFill rotWithShape="1">
          <a:blip r:embed="rId2"/>
          <a:srcRect l="34286" t="17550" r="34167" b="8340"/>
          <a:stretch/>
        </p:blipFill>
        <p:spPr>
          <a:xfrm>
            <a:off x="1190172" y="218127"/>
            <a:ext cx="4494349" cy="5935931"/>
          </a:xfrm>
          <a:prstGeom prst="rect">
            <a:avLst/>
          </a:prstGeom>
        </p:spPr>
      </p:pic>
      <p:sp>
        <p:nvSpPr>
          <p:cNvPr id="3" name="TextBox 2">
            <a:extLst>
              <a:ext uri="{FF2B5EF4-FFF2-40B4-BE49-F238E27FC236}">
                <a16:creationId xmlns:a16="http://schemas.microsoft.com/office/drawing/2014/main" id="{E97E86DF-F3F2-4CC0-B326-C8538B5CF26C}"/>
              </a:ext>
            </a:extLst>
          </p:cNvPr>
          <p:cNvSpPr txBox="1"/>
          <p:nvPr/>
        </p:nvSpPr>
        <p:spPr>
          <a:xfrm>
            <a:off x="6836229" y="218127"/>
            <a:ext cx="4494349" cy="2215991"/>
          </a:xfrm>
          <a:prstGeom prst="rect">
            <a:avLst/>
          </a:prstGeom>
          <a:noFill/>
        </p:spPr>
        <p:txBody>
          <a:bodyPr wrap="square" rtlCol="0">
            <a:spAutoFit/>
          </a:bodyPr>
          <a:lstStyle/>
          <a:p>
            <a:r>
              <a:rPr lang="en-GB" sz="2400" dirty="0"/>
              <a:t>The Holderness coast is part of SMP 3 - Flamborough Head to Gibraltar Point.</a:t>
            </a:r>
          </a:p>
          <a:p>
            <a:endParaRPr lang="en-GB" sz="2400" dirty="0"/>
          </a:p>
          <a:p>
            <a:endParaRPr lang="en-GB" sz="2400" dirty="0"/>
          </a:p>
          <a:p>
            <a:endParaRPr lang="en-GB" dirty="0"/>
          </a:p>
        </p:txBody>
      </p:sp>
      <p:sp>
        <p:nvSpPr>
          <p:cNvPr id="4" name="TextBox 3">
            <a:extLst>
              <a:ext uri="{FF2B5EF4-FFF2-40B4-BE49-F238E27FC236}">
                <a16:creationId xmlns:a16="http://schemas.microsoft.com/office/drawing/2014/main" id="{455F79C7-3014-4A00-9683-C0C603C7F2CC}"/>
              </a:ext>
            </a:extLst>
          </p:cNvPr>
          <p:cNvSpPr txBox="1"/>
          <p:nvPr/>
        </p:nvSpPr>
        <p:spPr>
          <a:xfrm>
            <a:off x="6662057" y="2123923"/>
            <a:ext cx="4339771" cy="2585323"/>
          </a:xfrm>
          <a:prstGeom prst="rect">
            <a:avLst/>
          </a:prstGeom>
          <a:noFill/>
        </p:spPr>
        <p:txBody>
          <a:bodyPr wrap="square" rtlCol="0">
            <a:spAutoFit/>
          </a:bodyPr>
          <a:lstStyle/>
          <a:p>
            <a:r>
              <a:rPr lang="en-GB" b="1" dirty="0">
                <a:solidFill>
                  <a:srgbClr val="FF0000"/>
                </a:solidFill>
              </a:rPr>
              <a:t>Annotate your map of the Holderness Coast (drawn as part of your homework) to show the coastal management options for the Holderness Coast. Use figure 2 from the Holderness handout and the following </a:t>
            </a:r>
            <a:r>
              <a:rPr lang="en-GB" b="1" dirty="0" err="1">
                <a:solidFill>
                  <a:srgbClr val="FF0000"/>
                </a:solidFill>
              </a:rPr>
              <a:t>powerpoint</a:t>
            </a:r>
            <a:r>
              <a:rPr lang="en-GB" b="1" dirty="0">
                <a:solidFill>
                  <a:srgbClr val="FF0000"/>
                </a:solidFill>
              </a:rPr>
              <a:t> slides.</a:t>
            </a:r>
          </a:p>
          <a:p>
            <a:endParaRPr lang="en-GB" b="1" dirty="0">
              <a:solidFill>
                <a:srgbClr val="FF0000"/>
              </a:solidFill>
            </a:endParaRPr>
          </a:p>
          <a:p>
            <a:r>
              <a:rPr lang="en-GB" b="1" dirty="0">
                <a:solidFill>
                  <a:srgbClr val="FF0000"/>
                </a:solidFill>
              </a:rPr>
              <a:t>Why do you think that they have been chosen?</a:t>
            </a:r>
          </a:p>
        </p:txBody>
      </p:sp>
    </p:spTree>
    <p:extLst>
      <p:ext uri="{BB962C8B-B14F-4D97-AF65-F5344CB8AC3E}">
        <p14:creationId xmlns:p14="http://schemas.microsoft.com/office/powerpoint/2010/main" val="28539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E2331A-229D-45D1-8943-6648C2C859B9}"/>
              </a:ext>
            </a:extLst>
          </p:cNvPr>
          <p:cNvPicPr>
            <a:picLocks noChangeAspect="1"/>
          </p:cNvPicPr>
          <p:nvPr/>
        </p:nvPicPr>
        <p:blipFill rotWithShape="1">
          <a:blip r:embed="rId2"/>
          <a:srcRect l="28690" t="14798" r="32262" b="4528"/>
          <a:stretch/>
        </p:blipFill>
        <p:spPr>
          <a:xfrm>
            <a:off x="-217715" y="-12434"/>
            <a:ext cx="5914705" cy="6870434"/>
          </a:xfrm>
          <a:prstGeom prst="rect">
            <a:avLst/>
          </a:prstGeom>
        </p:spPr>
      </p:pic>
      <p:pic>
        <p:nvPicPr>
          <p:cNvPr id="3" name="Picture 2">
            <a:extLst>
              <a:ext uri="{FF2B5EF4-FFF2-40B4-BE49-F238E27FC236}">
                <a16:creationId xmlns:a16="http://schemas.microsoft.com/office/drawing/2014/main" id="{49A9386D-EB31-4D94-A89D-4E7DEC3B1C72}"/>
              </a:ext>
            </a:extLst>
          </p:cNvPr>
          <p:cNvPicPr>
            <a:picLocks noChangeAspect="1"/>
          </p:cNvPicPr>
          <p:nvPr/>
        </p:nvPicPr>
        <p:blipFill rotWithShape="1">
          <a:blip r:embed="rId3"/>
          <a:srcRect l="32976" t="14586" r="32024" b="22527"/>
          <a:stretch/>
        </p:blipFill>
        <p:spPr>
          <a:xfrm>
            <a:off x="5442856" y="0"/>
            <a:ext cx="6633030" cy="6700713"/>
          </a:xfrm>
          <a:prstGeom prst="rect">
            <a:avLst/>
          </a:prstGeom>
        </p:spPr>
      </p:pic>
    </p:spTree>
    <p:extLst>
      <p:ext uri="{BB962C8B-B14F-4D97-AF65-F5344CB8AC3E}">
        <p14:creationId xmlns:p14="http://schemas.microsoft.com/office/powerpoint/2010/main" val="2522123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0FAFCE-E630-47DD-885B-7B52216FB624}"/>
              </a:ext>
            </a:extLst>
          </p:cNvPr>
          <p:cNvPicPr>
            <a:picLocks noChangeAspect="1"/>
          </p:cNvPicPr>
          <p:nvPr/>
        </p:nvPicPr>
        <p:blipFill rotWithShape="1">
          <a:blip r:embed="rId2"/>
          <a:srcRect l="33929" t="17974" r="33452" b="7069"/>
          <a:stretch/>
        </p:blipFill>
        <p:spPr>
          <a:xfrm>
            <a:off x="0" y="126711"/>
            <a:ext cx="5311204" cy="6861918"/>
          </a:xfrm>
          <a:prstGeom prst="rect">
            <a:avLst/>
          </a:prstGeom>
        </p:spPr>
      </p:pic>
      <p:pic>
        <p:nvPicPr>
          <p:cNvPr id="3" name="Picture 2">
            <a:extLst>
              <a:ext uri="{FF2B5EF4-FFF2-40B4-BE49-F238E27FC236}">
                <a16:creationId xmlns:a16="http://schemas.microsoft.com/office/drawing/2014/main" id="{3C314610-9DCD-4FB5-9354-CC270E553279}"/>
              </a:ext>
            </a:extLst>
          </p:cNvPr>
          <p:cNvPicPr>
            <a:picLocks noChangeAspect="1"/>
          </p:cNvPicPr>
          <p:nvPr/>
        </p:nvPicPr>
        <p:blipFill rotWithShape="1">
          <a:blip r:embed="rId3"/>
          <a:srcRect l="29881" t="9292" r="32738" b="6857"/>
          <a:stretch/>
        </p:blipFill>
        <p:spPr>
          <a:xfrm>
            <a:off x="5311204" y="126711"/>
            <a:ext cx="5429367" cy="6847228"/>
          </a:xfrm>
          <a:prstGeom prst="rect">
            <a:avLst/>
          </a:prstGeom>
        </p:spPr>
      </p:pic>
    </p:spTree>
    <p:extLst>
      <p:ext uri="{BB962C8B-B14F-4D97-AF65-F5344CB8AC3E}">
        <p14:creationId xmlns:p14="http://schemas.microsoft.com/office/powerpoint/2010/main" val="2674662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851D6F5-12E9-4508-80BC-9A4D03C7DC25}"/>
              </a:ext>
            </a:extLst>
          </p:cNvPr>
          <p:cNvGraphicFramePr>
            <a:graphicFrameLocks noGrp="1"/>
          </p:cNvGraphicFramePr>
          <p:nvPr>
            <p:extLst>
              <p:ext uri="{D42A27DB-BD31-4B8C-83A1-F6EECF244321}">
                <p14:modId xmlns:p14="http://schemas.microsoft.com/office/powerpoint/2010/main" val="1762251383"/>
              </p:ext>
            </p:extLst>
          </p:nvPr>
        </p:nvGraphicFramePr>
        <p:xfrm>
          <a:off x="132522" y="177799"/>
          <a:ext cx="11198087" cy="6492240"/>
        </p:xfrm>
        <a:graphic>
          <a:graphicData uri="http://schemas.openxmlformats.org/drawingml/2006/table">
            <a:tbl>
              <a:tblPr firstRow="1" bandRow="1">
                <a:tableStyleId>{5C22544A-7EE6-4342-B048-85BDC9FD1C3A}</a:tableStyleId>
              </a:tblPr>
              <a:tblGrid>
                <a:gridCol w="8775893">
                  <a:extLst>
                    <a:ext uri="{9D8B030D-6E8A-4147-A177-3AD203B41FA5}">
                      <a16:colId xmlns:a16="http://schemas.microsoft.com/office/drawing/2014/main" val="3371933340"/>
                    </a:ext>
                  </a:extLst>
                </a:gridCol>
                <a:gridCol w="2422194">
                  <a:extLst>
                    <a:ext uri="{9D8B030D-6E8A-4147-A177-3AD203B41FA5}">
                      <a16:colId xmlns:a16="http://schemas.microsoft.com/office/drawing/2014/main" val="2345635219"/>
                    </a:ext>
                  </a:extLst>
                </a:gridCol>
              </a:tblGrid>
              <a:tr h="327994">
                <a:tc>
                  <a:txBody>
                    <a:bodyPr/>
                    <a:lstStyle/>
                    <a:p>
                      <a:r>
                        <a:rPr lang="en-GB" dirty="0"/>
                        <a:t>The Aims of the SMP along the Holderness Coast</a:t>
                      </a:r>
                    </a:p>
                  </a:txBody>
                  <a:tcPr/>
                </a:tc>
                <a:tc>
                  <a:txBody>
                    <a:bodyPr/>
                    <a:lstStyle/>
                    <a:p>
                      <a:r>
                        <a:rPr lang="en-GB" dirty="0"/>
                        <a:t>Importance score /5</a:t>
                      </a:r>
                    </a:p>
                  </a:txBody>
                  <a:tcPr/>
                </a:tc>
                <a:extLst>
                  <a:ext uri="{0D108BD9-81ED-4DB2-BD59-A6C34878D82A}">
                    <a16:rowId xmlns:a16="http://schemas.microsoft.com/office/drawing/2014/main" val="2487615995"/>
                  </a:ext>
                </a:extLst>
              </a:tr>
              <a:tr h="573990">
                <a:tc>
                  <a:txBody>
                    <a:bodyPr/>
                    <a:lstStyle/>
                    <a:p>
                      <a:r>
                        <a:rPr lang="en-GB" dirty="0"/>
                        <a:t>To balance flood and erosion risk management in a sustainable manner appropriate to the overall value of the features affected</a:t>
                      </a:r>
                    </a:p>
                  </a:txBody>
                  <a:tcPr/>
                </a:tc>
                <a:tc>
                  <a:txBody>
                    <a:bodyPr/>
                    <a:lstStyle/>
                    <a:p>
                      <a:endParaRPr lang="en-GB"/>
                    </a:p>
                  </a:txBody>
                  <a:tcPr/>
                </a:tc>
                <a:extLst>
                  <a:ext uri="{0D108BD9-81ED-4DB2-BD59-A6C34878D82A}">
                    <a16:rowId xmlns:a16="http://schemas.microsoft.com/office/drawing/2014/main" val="2537894800"/>
                  </a:ext>
                </a:extLst>
              </a:tr>
              <a:tr h="819986">
                <a:tc>
                  <a:txBody>
                    <a:bodyPr/>
                    <a:lstStyle/>
                    <a:p>
                      <a:r>
                        <a:rPr lang="en-GB" dirty="0"/>
                        <a:t>To ensure that shoreline management policies encompass longer term adaptation options, and give time for communities and individuals to adapt to changing climate conditions and levels of risk. </a:t>
                      </a:r>
                    </a:p>
                  </a:txBody>
                  <a:tcPr/>
                </a:tc>
                <a:tc>
                  <a:txBody>
                    <a:bodyPr/>
                    <a:lstStyle/>
                    <a:p>
                      <a:endParaRPr lang="en-GB" dirty="0"/>
                    </a:p>
                  </a:txBody>
                  <a:tcPr/>
                </a:tc>
                <a:extLst>
                  <a:ext uri="{0D108BD9-81ED-4DB2-BD59-A6C34878D82A}">
                    <a16:rowId xmlns:a16="http://schemas.microsoft.com/office/drawing/2014/main" val="4272092103"/>
                  </a:ext>
                </a:extLst>
              </a:tr>
              <a:tr h="573990">
                <a:tc>
                  <a:txBody>
                    <a:bodyPr/>
                    <a:lstStyle/>
                    <a:p>
                      <a:r>
                        <a:rPr lang="en-GB" dirty="0"/>
                        <a:t>To develop policies for flood and erosion risk management that will inform spatial planning processes and provide a robust evidence base for Local Development Frameworks</a:t>
                      </a:r>
                    </a:p>
                  </a:txBody>
                  <a:tcPr/>
                </a:tc>
                <a:tc>
                  <a:txBody>
                    <a:bodyPr/>
                    <a:lstStyle/>
                    <a:p>
                      <a:endParaRPr lang="en-GB"/>
                    </a:p>
                  </a:txBody>
                  <a:tcPr/>
                </a:tc>
                <a:extLst>
                  <a:ext uri="{0D108BD9-81ED-4DB2-BD59-A6C34878D82A}">
                    <a16:rowId xmlns:a16="http://schemas.microsoft.com/office/drawing/2014/main" val="3612583046"/>
                  </a:ext>
                </a:extLst>
              </a:tr>
              <a:tr h="573990">
                <a:tc>
                  <a:txBody>
                    <a:bodyPr/>
                    <a:lstStyle/>
                    <a:p>
                      <a:r>
                        <a:rPr lang="en-GB" dirty="0"/>
                        <a:t>To support sustainable patterns of development and consider possible effects on communities and their welfare. </a:t>
                      </a:r>
                    </a:p>
                  </a:txBody>
                  <a:tcPr/>
                </a:tc>
                <a:tc>
                  <a:txBody>
                    <a:bodyPr/>
                    <a:lstStyle/>
                    <a:p>
                      <a:endParaRPr lang="en-GB"/>
                    </a:p>
                  </a:txBody>
                  <a:tcPr/>
                </a:tc>
                <a:extLst>
                  <a:ext uri="{0D108BD9-81ED-4DB2-BD59-A6C34878D82A}">
                    <a16:rowId xmlns:a16="http://schemas.microsoft.com/office/drawing/2014/main" val="3766586381"/>
                  </a:ext>
                </a:extLst>
              </a:tr>
              <a:tr h="573990">
                <a:tc>
                  <a:txBody>
                    <a:bodyPr/>
                    <a:lstStyle/>
                    <a:p>
                      <a:r>
                        <a:rPr lang="en-GB" dirty="0"/>
                        <a:t>To support the nationally, regionally and locally important social and economic assets of the area in a sustainable manner.</a:t>
                      </a:r>
                    </a:p>
                  </a:txBody>
                  <a:tcPr/>
                </a:tc>
                <a:tc>
                  <a:txBody>
                    <a:bodyPr/>
                    <a:lstStyle/>
                    <a:p>
                      <a:endParaRPr lang="en-GB"/>
                    </a:p>
                  </a:txBody>
                  <a:tcPr/>
                </a:tc>
                <a:extLst>
                  <a:ext uri="{0D108BD9-81ED-4DB2-BD59-A6C34878D82A}">
                    <a16:rowId xmlns:a16="http://schemas.microsoft.com/office/drawing/2014/main" val="156357358"/>
                  </a:ext>
                </a:extLst>
              </a:tr>
              <a:tr h="573990">
                <a:tc>
                  <a:txBody>
                    <a:bodyPr/>
                    <a:lstStyle/>
                    <a:p>
                      <a:r>
                        <a:rPr lang="en-GB" dirty="0"/>
                        <a:t>To consider the effects of coastal change on local industries, agriculture and employment and provide a secure environment for economic activity and development. </a:t>
                      </a:r>
                    </a:p>
                  </a:txBody>
                  <a:tcPr/>
                </a:tc>
                <a:tc>
                  <a:txBody>
                    <a:bodyPr/>
                    <a:lstStyle/>
                    <a:p>
                      <a:endParaRPr lang="en-GB"/>
                    </a:p>
                  </a:txBody>
                  <a:tcPr/>
                </a:tc>
                <a:extLst>
                  <a:ext uri="{0D108BD9-81ED-4DB2-BD59-A6C34878D82A}">
                    <a16:rowId xmlns:a16="http://schemas.microsoft.com/office/drawing/2014/main" val="3353705417"/>
                  </a:ext>
                </a:extLst>
              </a:tr>
              <a:tr h="573990">
                <a:tc>
                  <a:txBody>
                    <a:bodyPr/>
                    <a:lstStyle/>
                    <a:p>
                      <a:r>
                        <a:rPr lang="en-GB" dirty="0"/>
                        <a:t>To ensure that local decisions do not have a disproportionately adverse affect on the natural balance of the coastline and shoreline management elsewhere. </a:t>
                      </a:r>
                    </a:p>
                  </a:txBody>
                  <a:tcPr/>
                </a:tc>
                <a:tc>
                  <a:txBody>
                    <a:bodyPr/>
                    <a:lstStyle/>
                    <a:p>
                      <a:endParaRPr lang="en-GB" dirty="0"/>
                    </a:p>
                  </a:txBody>
                  <a:tcPr/>
                </a:tc>
                <a:extLst>
                  <a:ext uri="{0D108BD9-81ED-4DB2-BD59-A6C34878D82A}">
                    <a16:rowId xmlns:a16="http://schemas.microsoft.com/office/drawing/2014/main" val="3091727227"/>
                  </a:ext>
                </a:extLst>
              </a:tr>
              <a:tr h="573990">
                <a:tc>
                  <a:txBody>
                    <a:bodyPr/>
                    <a:lstStyle/>
                    <a:p>
                      <a:r>
                        <a:rPr lang="en-GB" dirty="0"/>
                        <a:t>To contribute to the positive management and enhancement of environmentally designated sites and protected species, subject to natural change. </a:t>
                      </a:r>
                    </a:p>
                  </a:txBody>
                  <a:tcPr/>
                </a:tc>
                <a:tc>
                  <a:txBody>
                    <a:bodyPr/>
                    <a:lstStyle/>
                    <a:p>
                      <a:endParaRPr lang="en-GB" dirty="0"/>
                    </a:p>
                  </a:txBody>
                  <a:tcPr/>
                </a:tc>
                <a:extLst>
                  <a:ext uri="{0D108BD9-81ED-4DB2-BD59-A6C34878D82A}">
                    <a16:rowId xmlns:a16="http://schemas.microsoft.com/office/drawing/2014/main" val="2370041579"/>
                  </a:ext>
                </a:extLst>
              </a:tr>
              <a:tr h="327994">
                <a:tc>
                  <a:txBody>
                    <a:bodyPr/>
                    <a:lstStyle/>
                    <a:p>
                      <a:r>
                        <a:rPr lang="en-GB" dirty="0"/>
                        <a:t>To support the conservation and enhancement of biodiversity in the wider coastal zone. </a:t>
                      </a:r>
                    </a:p>
                  </a:txBody>
                  <a:tcPr/>
                </a:tc>
                <a:tc>
                  <a:txBody>
                    <a:bodyPr/>
                    <a:lstStyle/>
                    <a:p>
                      <a:endParaRPr lang="en-GB" dirty="0"/>
                    </a:p>
                  </a:txBody>
                  <a:tcPr/>
                </a:tc>
                <a:extLst>
                  <a:ext uri="{0D108BD9-81ED-4DB2-BD59-A6C34878D82A}">
                    <a16:rowId xmlns:a16="http://schemas.microsoft.com/office/drawing/2014/main" val="3631887278"/>
                  </a:ext>
                </a:extLst>
              </a:tr>
              <a:tr h="327994">
                <a:tc>
                  <a:txBody>
                    <a:bodyPr/>
                    <a:lstStyle/>
                    <a:p>
                      <a:r>
                        <a:rPr lang="en-GB" dirty="0"/>
                        <a:t>To support the preservation and enhancement of the historic environment. </a:t>
                      </a:r>
                    </a:p>
                  </a:txBody>
                  <a:tcPr/>
                </a:tc>
                <a:tc>
                  <a:txBody>
                    <a:bodyPr/>
                    <a:lstStyle/>
                    <a:p>
                      <a:endParaRPr lang="en-GB" dirty="0"/>
                    </a:p>
                  </a:txBody>
                  <a:tcPr/>
                </a:tc>
                <a:extLst>
                  <a:ext uri="{0D108BD9-81ED-4DB2-BD59-A6C34878D82A}">
                    <a16:rowId xmlns:a16="http://schemas.microsoft.com/office/drawing/2014/main" val="4288749386"/>
                  </a:ext>
                </a:extLst>
              </a:tr>
            </a:tbl>
          </a:graphicData>
        </a:graphic>
      </p:graphicFrame>
      <p:sp>
        <p:nvSpPr>
          <p:cNvPr id="3" name="TextBox 2">
            <a:extLst>
              <a:ext uri="{FF2B5EF4-FFF2-40B4-BE49-F238E27FC236}">
                <a16:creationId xmlns:a16="http://schemas.microsoft.com/office/drawing/2014/main" id="{6677D90F-B837-455C-B252-3B8990959A65}"/>
              </a:ext>
            </a:extLst>
          </p:cNvPr>
          <p:cNvSpPr txBox="1"/>
          <p:nvPr/>
        </p:nvSpPr>
        <p:spPr>
          <a:xfrm>
            <a:off x="10177670" y="874643"/>
            <a:ext cx="1709530" cy="3139321"/>
          </a:xfrm>
          <a:prstGeom prst="rect">
            <a:avLst/>
          </a:prstGeom>
          <a:noFill/>
          <a:ln>
            <a:solidFill>
              <a:schemeClr val="tx1"/>
            </a:solidFill>
          </a:ln>
        </p:spPr>
        <p:txBody>
          <a:bodyPr wrap="square" rtlCol="0">
            <a:spAutoFit/>
          </a:bodyPr>
          <a:lstStyle/>
          <a:p>
            <a:r>
              <a:rPr lang="en-GB" dirty="0">
                <a:solidFill>
                  <a:srgbClr val="FF0000"/>
                </a:solidFill>
              </a:rPr>
              <a:t>Pick 5 of these aims to memorise for the exam. Make sure that they are a range of ideas, with some more important than others so that you can assess.</a:t>
            </a:r>
          </a:p>
        </p:txBody>
      </p:sp>
    </p:spTree>
    <p:extLst>
      <p:ext uri="{BB962C8B-B14F-4D97-AF65-F5344CB8AC3E}">
        <p14:creationId xmlns:p14="http://schemas.microsoft.com/office/powerpoint/2010/main" val="1696526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61480-E8CF-4C87-A779-1A33BABF8131}"/>
              </a:ext>
            </a:extLst>
          </p:cNvPr>
          <p:cNvSpPr>
            <a:spLocks noGrp="1"/>
          </p:cNvSpPr>
          <p:nvPr>
            <p:ph type="title"/>
          </p:nvPr>
        </p:nvSpPr>
        <p:spPr/>
        <p:txBody>
          <a:bodyPr/>
          <a:lstStyle/>
          <a:p>
            <a:r>
              <a:rPr lang="en-GB" dirty="0"/>
              <a:t>Integrated Coastal Zone Management - ICZM</a:t>
            </a:r>
          </a:p>
        </p:txBody>
      </p:sp>
      <p:sp>
        <p:nvSpPr>
          <p:cNvPr id="3" name="Content Placeholder 2">
            <a:extLst>
              <a:ext uri="{FF2B5EF4-FFF2-40B4-BE49-F238E27FC236}">
                <a16:creationId xmlns:a16="http://schemas.microsoft.com/office/drawing/2014/main" id="{AF774DDB-5E36-4BBF-862E-7809376DA9D0}"/>
              </a:ext>
            </a:extLst>
          </p:cNvPr>
          <p:cNvSpPr>
            <a:spLocks noGrp="1"/>
          </p:cNvSpPr>
          <p:nvPr>
            <p:ph idx="1"/>
          </p:nvPr>
        </p:nvSpPr>
        <p:spPr/>
        <p:txBody>
          <a:bodyPr>
            <a:normAutofit/>
          </a:bodyPr>
          <a:lstStyle/>
          <a:p>
            <a:pPr marL="0" indent="0">
              <a:buNone/>
            </a:pPr>
            <a:r>
              <a:rPr lang="en-GB" dirty="0"/>
              <a:t>The SMPs deal with just the shoreline sections of the coast. However, there has been a growing awareness around the world that </a:t>
            </a:r>
            <a:r>
              <a:rPr lang="en-GB" u="sng" dirty="0"/>
              <a:t>SMPs should be coordinated with other policies affecting the coastal zone</a:t>
            </a:r>
            <a:r>
              <a:rPr lang="en-GB" dirty="0"/>
              <a:t>.</a:t>
            </a:r>
          </a:p>
          <a:p>
            <a:pPr marL="0" indent="0">
              <a:buNone/>
            </a:pPr>
            <a:endParaRPr lang="en-GB" dirty="0"/>
          </a:p>
          <a:p>
            <a:pPr marL="0" indent="0">
              <a:buNone/>
            </a:pPr>
            <a:r>
              <a:rPr lang="en-GB" dirty="0"/>
              <a:t>The term ‘integrated coastal zone management’ originated from the UN Earth Summit of Rio de Janeiro in 1992 and was taken up by the European Commission.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989185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68DF49A-42B0-4645-851D-31D82536DF08}"/>
              </a:ext>
            </a:extLst>
          </p:cNvPr>
          <p:cNvGraphicFramePr/>
          <p:nvPr>
            <p:extLst>
              <p:ext uri="{D42A27DB-BD31-4B8C-83A1-F6EECF244321}">
                <p14:modId xmlns:p14="http://schemas.microsoft.com/office/powerpoint/2010/main" val="126090314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F95D1E0-BA17-433A-A9C1-F051250765D0}"/>
              </a:ext>
            </a:extLst>
          </p:cNvPr>
          <p:cNvSpPr txBox="1"/>
          <p:nvPr/>
        </p:nvSpPr>
        <p:spPr>
          <a:xfrm>
            <a:off x="410817" y="4964508"/>
            <a:ext cx="3776870" cy="1200329"/>
          </a:xfrm>
          <a:prstGeom prst="rect">
            <a:avLst/>
          </a:prstGeom>
          <a:noFill/>
          <a:ln>
            <a:solidFill>
              <a:schemeClr val="tx1"/>
            </a:solidFill>
          </a:ln>
        </p:spPr>
        <p:txBody>
          <a:bodyPr wrap="square" rtlCol="0">
            <a:spAutoFit/>
          </a:bodyPr>
          <a:lstStyle/>
          <a:p>
            <a:r>
              <a:rPr lang="en-GB" b="1" dirty="0"/>
              <a:t>Aims of ICZM:-</a:t>
            </a:r>
          </a:p>
          <a:p>
            <a:r>
              <a:rPr lang="en-GB" b="1" dirty="0"/>
              <a:t>To coordinate the application of the different policies affecting the coastal zone</a:t>
            </a:r>
          </a:p>
        </p:txBody>
      </p:sp>
      <p:sp>
        <p:nvSpPr>
          <p:cNvPr id="6" name="TextBox 5">
            <a:extLst>
              <a:ext uri="{FF2B5EF4-FFF2-40B4-BE49-F238E27FC236}">
                <a16:creationId xmlns:a16="http://schemas.microsoft.com/office/drawing/2014/main" id="{70FF9BAB-C944-481D-BBC7-AC8B739F41C6}"/>
              </a:ext>
            </a:extLst>
          </p:cNvPr>
          <p:cNvSpPr txBox="1"/>
          <p:nvPr/>
        </p:nvSpPr>
        <p:spPr>
          <a:xfrm>
            <a:off x="3578087" y="0"/>
            <a:ext cx="5075583" cy="430887"/>
          </a:xfrm>
          <a:prstGeom prst="rect">
            <a:avLst/>
          </a:prstGeom>
          <a:noFill/>
        </p:spPr>
        <p:txBody>
          <a:bodyPr wrap="square" rtlCol="0">
            <a:spAutoFit/>
          </a:bodyPr>
          <a:lstStyle/>
          <a:p>
            <a:r>
              <a:rPr lang="en-GB" sz="2200" u="sng" dirty="0"/>
              <a:t>Different Policies affecting the coastal zone</a:t>
            </a:r>
          </a:p>
        </p:txBody>
      </p:sp>
    </p:spTree>
    <p:extLst>
      <p:ext uri="{BB962C8B-B14F-4D97-AF65-F5344CB8AC3E}">
        <p14:creationId xmlns:p14="http://schemas.microsoft.com/office/powerpoint/2010/main" val="1119141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DFDC108911E5A42BFF1627DC4BFD37C" ma:contentTypeVersion="1" ma:contentTypeDescription="Create a new document." ma:contentTypeScope="" ma:versionID="4dca7180ccb05fcd7cbcf7241bc8c3a0">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C7740F6-20CC-4342-8FA1-408ECB60C278}">
  <ds:schemaRefs>
    <ds:schemaRef ds:uri="http://schemas.microsoft.com/sharepoint/v3/contenttype/forms"/>
  </ds:schemaRefs>
</ds:datastoreItem>
</file>

<file path=customXml/itemProps2.xml><?xml version="1.0" encoding="utf-8"?>
<ds:datastoreItem xmlns:ds="http://schemas.openxmlformats.org/officeDocument/2006/customXml" ds:itemID="{544A859A-66C3-4938-B2A2-ABBA157943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443E93-9095-4741-A410-93DBD4B63012}">
  <ds:schemaRefs>
    <ds:schemaRef ds:uri="http://schemas.openxmlformats.org/package/2006/metadata/core-properties"/>
    <ds:schemaRef ds:uri="http://schemas.microsoft.com/office/2006/documentManagement/types"/>
    <ds:schemaRef ds:uri="http://purl.org/dc/elements/1.1/"/>
    <ds:schemaRef ds:uri="http://www.w3.org/XML/1998/namespace"/>
    <ds:schemaRef ds:uri="http://purl.org/dc/dcmitype/"/>
    <ds:schemaRef ds:uri="http://purl.org/dc/terms/"/>
    <ds:schemaRef ds:uri="http://schemas.microsoft.com/office/infopath/2007/PartnerControls"/>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1853</TotalTime>
  <Words>1056</Words>
  <Application>Microsoft Office PowerPoint</Application>
  <PresentationFormat>Widescreen</PresentationFormat>
  <Paragraphs>106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MS PGothic</vt:lpstr>
      <vt:lpstr>Arial</vt:lpstr>
      <vt:lpstr>Calibri</vt:lpstr>
      <vt:lpstr>Calibri Light</vt:lpstr>
      <vt:lpstr>Office Theme</vt:lpstr>
      <vt:lpstr> Sustainable approaches to coastal management</vt:lpstr>
      <vt:lpstr>Shoreline Management Plans (SMPs)</vt:lpstr>
      <vt:lpstr>PowerPoint Presentation</vt:lpstr>
      <vt:lpstr>PowerPoint Presentation</vt:lpstr>
      <vt:lpstr>PowerPoint Presentation</vt:lpstr>
      <vt:lpstr>PowerPoint Presentation</vt:lpstr>
      <vt:lpstr>PowerPoint Presentation</vt:lpstr>
      <vt:lpstr>Integrated Coastal Zone Management - ICZM</vt:lpstr>
      <vt:lpstr>PowerPoint Presentation</vt:lpstr>
      <vt:lpstr>PowerPoint Presentation</vt:lpstr>
      <vt:lpstr>ICZM aims to contribute to sustainable development by employing an ‘ecosystem-based approach’ that operates within the limits of natural resources and ecosystems.</vt:lpstr>
      <vt:lpstr>The ICZM states that it is important to involve all stakeholders across the different sectors to ensure broad support for the implementation of management strategies.</vt:lpstr>
      <vt:lpstr>What are the specific issues facing coastal environments in the future?</vt:lpstr>
      <vt:lpstr>Self check – traffic light your confidence </vt:lpstr>
      <vt:lpstr>Possible exam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approaches to coastal flood and erosion management</dc:title>
  <dc:creator>Horsham Study Centre</dc:creator>
  <cp:lastModifiedBy>Alison Martin</cp:lastModifiedBy>
  <cp:revision>29</cp:revision>
  <dcterms:created xsi:type="dcterms:W3CDTF">2019-02-01T16:00:35Z</dcterms:created>
  <dcterms:modified xsi:type="dcterms:W3CDTF">2020-02-07T14:09:31Z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0x010100ADFDC108911E5A42BFF1627DC4BFD37C</vt:lpwstr>
  </property>
</Properties>
</file>