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handoutMasterIdLst>
    <p:handoutMasterId r:id="rId23"/>
  </p:handoutMasterIdLst>
  <p:sldIdLst>
    <p:sldId id="256" r:id="rId5"/>
    <p:sldId id="264" r:id="rId6"/>
    <p:sldId id="263" r:id="rId7"/>
    <p:sldId id="265" r:id="rId8"/>
    <p:sldId id="262" r:id="rId9"/>
    <p:sldId id="258" r:id="rId10"/>
    <p:sldId id="259" r:id="rId11"/>
    <p:sldId id="260" r:id="rId12"/>
    <p:sldId id="261" r:id="rId13"/>
    <p:sldId id="273" r:id="rId14"/>
    <p:sldId id="267" r:id="rId15"/>
    <p:sldId id="268" r:id="rId16"/>
    <p:sldId id="271" r:id="rId17"/>
    <p:sldId id="272" r:id="rId18"/>
    <p:sldId id="274" r:id="rId19"/>
    <p:sldId id="269" r:id="rId20"/>
    <p:sldId id="270" r:id="rId21"/>
    <p:sldId id="275" r:id="rId22"/>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8404" autoAdjust="0"/>
    <p:restoredTop sz="94660"/>
  </p:normalViewPr>
  <p:slideViewPr>
    <p:cSldViewPr snapToGrid="0">
      <p:cViewPr varScale="1">
        <p:scale>
          <a:sx n="103" d="100"/>
          <a:sy n="103" d="100"/>
        </p:scale>
        <p:origin x="138" y="3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41295A64-2B02-4CCD-908E-B6DD0D28DB73}" type="datetimeFigureOut">
              <a:rPr lang="en-GB" smtClean="0"/>
              <a:t>01/04/2019</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48A4D6C1-3505-4E33-8826-DBED22DF783F}" type="slidenum">
              <a:rPr lang="en-GB" smtClean="0"/>
              <a:t>‹#›</a:t>
            </a:fld>
            <a:endParaRPr lang="en-GB"/>
          </a:p>
        </p:txBody>
      </p:sp>
    </p:spTree>
    <p:extLst>
      <p:ext uri="{BB962C8B-B14F-4D97-AF65-F5344CB8AC3E}">
        <p14:creationId xmlns:p14="http://schemas.microsoft.com/office/powerpoint/2010/main" val="182469135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96DFF08F-DC6B-4601-B491-B0F83F6DD2DA}" type="datetimeFigureOut">
              <a:rPr lang="en-US" dirty="0"/>
              <a:pPr/>
              <a:t>4/1/2019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4/1/2019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4/1/2019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4/1/2019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4/1/2019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4/1/2019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4/1/2019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4/1/2019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4/1/2019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4/1/2019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4/1/2019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96DFF08F-DC6B-4601-B491-B0F83F6DD2DA}" type="datetimeFigureOut">
              <a:rPr lang="en-US" dirty="0"/>
              <a:pPr/>
              <a:t>4/1/2019</a:t>
            </a:fld>
            <a:endParaRPr lang="en-US" dirty="0"/>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1"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8.2 INTRO AND OVERVIEW</a:t>
            </a:r>
            <a:endParaRPr lang="en-GB" dirty="0"/>
          </a:p>
        </p:txBody>
      </p:sp>
      <p:sp>
        <p:nvSpPr>
          <p:cNvPr id="3" name="Subtitle 2"/>
          <p:cNvSpPr>
            <a:spLocks noGrp="1"/>
          </p:cNvSpPr>
          <p:nvPr>
            <p:ph type="subTitle" idx="1"/>
          </p:nvPr>
        </p:nvSpPr>
        <p:spPr/>
        <p:txBody>
          <a:bodyPr>
            <a:normAutofit/>
          </a:bodyPr>
          <a:lstStyle/>
          <a:p>
            <a:r>
              <a:rPr lang="en-GB" sz="5000" dirty="0" smtClean="0">
                <a:solidFill>
                  <a:schemeClr val="accent4">
                    <a:lumMod val="75000"/>
                  </a:schemeClr>
                </a:solidFill>
              </a:rPr>
              <a:t>P3-D3</a:t>
            </a:r>
            <a:endParaRPr lang="en-GB" sz="5000" dirty="0">
              <a:solidFill>
                <a:schemeClr val="accent4">
                  <a:lumMod val="75000"/>
                </a:schemeClr>
              </a:solidFill>
            </a:endParaRPr>
          </a:p>
        </p:txBody>
      </p:sp>
    </p:spTree>
    <p:extLst>
      <p:ext uri="{BB962C8B-B14F-4D97-AF65-F5344CB8AC3E}">
        <p14:creationId xmlns:p14="http://schemas.microsoft.com/office/powerpoint/2010/main" val="30730262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4960137"/>
            <a:ext cx="7620000" cy="1463040"/>
          </a:xfrm>
        </p:spPr>
        <p:txBody>
          <a:bodyPr>
            <a:normAutofit/>
          </a:bodyPr>
          <a:lstStyle/>
          <a:p>
            <a:r>
              <a:rPr lang="en-GB" sz="4800" dirty="0" smtClean="0"/>
              <a:t>participate in the interview</a:t>
            </a:r>
            <a:endParaRPr lang="en-GB" sz="4800" dirty="0"/>
          </a:p>
        </p:txBody>
      </p:sp>
      <p:sp>
        <p:nvSpPr>
          <p:cNvPr id="3" name="Subtitle 2"/>
          <p:cNvSpPr>
            <a:spLocks noGrp="1"/>
          </p:cNvSpPr>
          <p:nvPr>
            <p:ph type="subTitle" idx="1"/>
          </p:nvPr>
        </p:nvSpPr>
        <p:spPr/>
        <p:txBody>
          <a:bodyPr>
            <a:normAutofit/>
          </a:bodyPr>
          <a:lstStyle/>
          <a:p>
            <a:r>
              <a:rPr lang="en-GB" sz="5000" dirty="0" smtClean="0">
                <a:solidFill>
                  <a:schemeClr val="accent4">
                    <a:lumMod val="75000"/>
                  </a:schemeClr>
                </a:solidFill>
              </a:rPr>
              <a:t>P4,P5,M2</a:t>
            </a:r>
            <a:endParaRPr lang="en-GB" sz="5000" dirty="0">
              <a:solidFill>
                <a:schemeClr val="accent4">
                  <a:lumMod val="75000"/>
                </a:schemeClr>
              </a:solidFill>
            </a:endParaRPr>
          </a:p>
        </p:txBody>
      </p:sp>
    </p:spTree>
    <p:extLst>
      <p:ext uri="{BB962C8B-B14F-4D97-AF65-F5344CB8AC3E}">
        <p14:creationId xmlns:p14="http://schemas.microsoft.com/office/powerpoint/2010/main" val="28901695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B32203-DC73-4627-B3F6-E0E783A177E2}"/>
              </a:ext>
            </a:extLst>
          </p:cNvPr>
          <p:cNvSpPr>
            <a:spLocks noGrp="1"/>
          </p:cNvSpPr>
          <p:nvPr>
            <p:ph idx="1"/>
          </p:nvPr>
        </p:nvSpPr>
        <p:spPr>
          <a:xfrm>
            <a:off x="859371" y="2566086"/>
            <a:ext cx="8655331" cy="2393092"/>
          </a:xfrm>
        </p:spPr>
        <p:txBody>
          <a:bodyPr>
            <a:noAutofit/>
          </a:bodyPr>
          <a:lstStyle/>
          <a:p>
            <a:r>
              <a:rPr lang="en-GB" sz="2400" dirty="0" smtClean="0"/>
              <a:t>You will undertake a mock interview for the post that you have applied for. You will need to participate in the interviews as interviewee and interviewer. Your performance at interview in both roles will be observed by your peers and teacher.</a:t>
            </a:r>
          </a:p>
          <a:p>
            <a:r>
              <a:rPr lang="en-GB" sz="2400" b="1" dirty="0" smtClean="0"/>
              <a:t>P4</a:t>
            </a:r>
            <a:r>
              <a:rPr lang="en-GB" sz="2400" dirty="0" smtClean="0"/>
              <a:t> is taking part in the interview process</a:t>
            </a:r>
          </a:p>
          <a:p>
            <a:r>
              <a:rPr lang="en-GB" sz="2400" b="1" dirty="0" smtClean="0"/>
              <a:t>M2</a:t>
            </a:r>
            <a:r>
              <a:rPr lang="en-GB" sz="2400" dirty="0" smtClean="0"/>
              <a:t> is awarded for demonstrating analytical responses and questioning in the interview to allow assessment of skills and knowledge. (Consider the questions that you will ask your interview candidates)</a:t>
            </a:r>
            <a:endParaRPr lang="en-GB" sz="2400" dirty="0"/>
          </a:p>
        </p:txBody>
      </p:sp>
      <p:sp>
        <p:nvSpPr>
          <p:cNvPr id="5" name="Title 1"/>
          <p:cNvSpPr>
            <a:spLocks noGrp="1"/>
          </p:cNvSpPr>
          <p:nvPr>
            <p:ph type="title"/>
          </p:nvPr>
        </p:nvSpPr>
        <p:spPr>
          <a:xfrm>
            <a:off x="859371" y="717021"/>
            <a:ext cx="8820088" cy="1194157"/>
          </a:xfrm>
        </p:spPr>
        <p:txBody>
          <a:bodyPr>
            <a:normAutofit/>
          </a:bodyPr>
          <a:lstStyle/>
          <a:p>
            <a:r>
              <a:rPr lang="en-GB" sz="3200" b="1" dirty="0" smtClean="0">
                <a:solidFill>
                  <a:schemeClr val="accent2">
                    <a:lumMod val="50000"/>
                  </a:schemeClr>
                </a:solidFill>
              </a:rPr>
              <a:t>P4/m2: participate in the interview</a:t>
            </a:r>
            <a:endParaRPr lang="en-GB" sz="3200" b="1" dirty="0">
              <a:solidFill>
                <a:schemeClr val="accent2">
                  <a:lumMod val="50000"/>
                </a:schemeClr>
              </a:solidFill>
            </a:endParaRPr>
          </a:p>
        </p:txBody>
      </p:sp>
    </p:spTree>
    <p:extLst>
      <p:ext uri="{BB962C8B-B14F-4D97-AF65-F5344CB8AC3E}">
        <p14:creationId xmlns:p14="http://schemas.microsoft.com/office/powerpoint/2010/main" val="4628988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B32203-DC73-4627-B3F6-E0E783A177E2}"/>
              </a:ext>
            </a:extLst>
          </p:cNvPr>
          <p:cNvSpPr>
            <a:spLocks noGrp="1"/>
          </p:cNvSpPr>
          <p:nvPr>
            <p:ph idx="1"/>
          </p:nvPr>
        </p:nvSpPr>
        <p:spPr>
          <a:xfrm>
            <a:off x="793469" y="2417805"/>
            <a:ext cx="7880975" cy="2837936"/>
          </a:xfrm>
        </p:spPr>
        <p:txBody>
          <a:bodyPr>
            <a:noAutofit/>
          </a:bodyPr>
          <a:lstStyle/>
          <a:p>
            <a:r>
              <a:rPr lang="en-GB" sz="2400" b="1" dirty="0" smtClean="0"/>
              <a:t>You will need to create 2 x SWOT analyses</a:t>
            </a:r>
          </a:p>
          <a:p>
            <a:r>
              <a:rPr lang="en-GB" sz="2400" dirty="0" smtClean="0"/>
              <a:t>1) In your role as an interviewee (the candidate)</a:t>
            </a:r>
          </a:p>
          <a:p>
            <a:r>
              <a:rPr lang="en-GB" sz="2400" dirty="0" smtClean="0"/>
              <a:t>2</a:t>
            </a:r>
            <a:r>
              <a:rPr lang="en-GB" sz="2400" dirty="0"/>
              <a:t>) In your role as </a:t>
            </a:r>
            <a:r>
              <a:rPr lang="en-GB" sz="2400" dirty="0" smtClean="0"/>
              <a:t>an interviewer</a:t>
            </a:r>
          </a:p>
          <a:p>
            <a:endParaRPr lang="en-GB" sz="2400" dirty="0"/>
          </a:p>
          <a:p>
            <a:pPr marL="0" indent="0">
              <a:buNone/>
            </a:pPr>
            <a:r>
              <a:rPr lang="en-GB" sz="2400" b="1" dirty="0" smtClean="0"/>
              <a:t>Also</a:t>
            </a:r>
          </a:p>
          <a:p>
            <a:pPr marL="0" indent="0">
              <a:buNone/>
            </a:pPr>
            <a:r>
              <a:rPr lang="en-GB" sz="2400" dirty="0" smtClean="0"/>
              <a:t>Complete the 2 performance tables on Godalming Online analysing your </a:t>
            </a:r>
            <a:r>
              <a:rPr lang="en-GB" sz="2400" dirty="0"/>
              <a:t>performance as an interviewee </a:t>
            </a:r>
            <a:r>
              <a:rPr lang="en-GB" sz="2400" dirty="0" smtClean="0"/>
              <a:t>and </a:t>
            </a:r>
            <a:r>
              <a:rPr lang="en-GB" sz="2400" dirty="0"/>
              <a:t>as an interviewer</a:t>
            </a:r>
          </a:p>
        </p:txBody>
      </p:sp>
      <p:sp>
        <p:nvSpPr>
          <p:cNvPr id="5" name="Title 1"/>
          <p:cNvSpPr>
            <a:spLocks noGrp="1"/>
          </p:cNvSpPr>
          <p:nvPr>
            <p:ph type="title"/>
          </p:nvPr>
        </p:nvSpPr>
        <p:spPr>
          <a:xfrm>
            <a:off x="859371" y="717021"/>
            <a:ext cx="8820088" cy="1194157"/>
          </a:xfrm>
        </p:spPr>
        <p:txBody>
          <a:bodyPr>
            <a:normAutofit/>
          </a:bodyPr>
          <a:lstStyle/>
          <a:p>
            <a:r>
              <a:rPr lang="en-GB" sz="3200" b="1" dirty="0" smtClean="0">
                <a:solidFill>
                  <a:schemeClr val="accent2">
                    <a:lumMod val="50000"/>
                  </a:schemeClr>
                </a:solidFill>
              </a:rPr>
              <a:t>P5: swot analysis</a:t>
            </a:r>
            <a:endParaRPr lang="en-GB" sz="3200" b="1" dirty="0">
              <a:solidFill>
                <a:schemeClr val="accent2">
                  <a:lumMod val="50000"/>
                </a:schemeClr>
              </a:solidFill>
            </a:endParaRPr>
          </a:p>
        </p:txBody>
      </p:sp>
    </p:spTree>
    <p:extLst>
      <p:ext uri="{BB962C8B-B14F-4D97-AF65-F5344CB8AC3E}">
        <p14:creationId xmlns:p14="http://schemas.microsoft.com/office/powerpoint/2010/main" val="42477222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859371" y="717021"/>
            <a:ext cx="8820088" cy="1194157"/>
          </a:xfrm>
        </p:spPr>
        <p:txBody>
          <a:bodyPr>
            <a:normAutofit/>
          </a:bodyPr>
          <a:lstStyle/>
          <a:p>
            <a:r>
              <a:rPr lang="en-GB" sz="3200" b="1" dirty="0" smtClean="0">
                <a:solidFill>
                  <a:schemeClr val="accent2">
                    <a:lumMod val="50000"/>
                  </a:schemeClr>
                </a:solidFill>
              </a:rPr>
              <a:t>P5: swot as interviewee</a:t>
            </a:r>
            <a:endParaRPr lang="en-GB" sz="3200" b="1" dirty="0">
              <a:solidFill>
                <a:schemeClr val="accent2">
                  <a:lumMod val="50000"/>
                </a:schemeClr>
              </a:solidFill>
            </a:endParaRPr>
          </a:p>
        </p:txBody>
      </p:sp>
      <p:sp>
        <p:nvSpPr>
          <p:cNvPr id="2" name="Content Placeholder 1"/>
          <p:cNvSpPr>
            <a:spLocks noGrp="1"/>
          </p:cNvSpPr>
          <p:nvPr>
            <p:ph idx="1"/>
          </p:nvPr>
        </p:nvSpPr>
        <p:spPr/>
        <p:txBody>
          <a:bodyPr/>
          <a:lstStyle/>
          <a:p>
            <a:r>
              <a:rPr lang="en-GB" sz="2000" b="1" dirty="0"/>
              <a:t>Consider – Strength or weakness?</a:t>
            </a:r>
          </a:p>
          <a:p>
            <a:r>
              <a:rPr lang="en-GB" sz="2000" dirty="0"/>
              <a:t>Posture, body language, facial expression</a:t>
            </a:r>
          </a:p>
          <a:p>
            <a:r>
              <a:rPr lang="en-GB" sz="2000" dirty="0"/>
              <a:t>Nervous? Well prepared?</a:t>
            </a:r>
          </a:p>
          <a:p>
            <a:r>
              <a:rPr lang="en-GB" sz="2000" dirty="0"/>
              <a:t>Ability to respond to every answer</a:t>
            </a:r>
          </a:p>
          <a:p>
            <a:r>
              <a:rPr lang="en-GB" sz="2000" dirty="0"/>
              <a:t>Quality of language – polite, clear, formal/appropriate?</a:t>
            </a:r>
          </a:p>
          <a:p>
            <a:r>
              <a:rPr lang="en-GB" sz="2000" dirty="0"/>
              <a:t>How much detail you could provide</a:t>
            </a:r>
          </a:p>
          <a:p>
            <a:r>
              <a:rPr lang="en-GB" sz="2000" dirty="0"/>
              <a:t>How relevant your answers were</a:t>
            </a:r>
          </a:p>
          <a:p>
            <a:r>
              <a:rPr lang="en-GB" sz="2000" dirty="0"/>
              <a:t>Did you have experience to refer to?</a:t>
            </a:r>
          </a:p>
          <a:p>
            <a:r>
              <a:rPr lang="en-GB" sz="2000" dirty="0"/>
              <a:t>Did you make sure that your answers were relevant to Tesco?</a:t>
            </a:r>
          </a:p>
          <a:p>
            <a:endParaRPr lang="en-GB" dirty="0"/>
          </a:p>
        </p:txBody>
      </p:sp>
    </p:spTree>
    <p:extLst>
      <p:ext uri="{BB962C8B-B14F-4D97-AF65-F5344CB8AC3E}">
        <p14:creationId xmlns:p14="http://schemas.microsoft.com/office/powerpoint/2010/main" val="33679437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859371" y="717021"/>
            <a:ext cx="8820088" cy="1194157"/>
          </a:xfrm>
        </p:spPr>
        <p:txBody>
          <a:bodyPr>
            <a:normAutofit/>
          </a:bodyPr>
          <a:lstStyle/>
          <a:p>
            <a:r>
              <a:rPr lang="en-GB" sz="3200" b="1" dirty="0" smtClean="0">
                <a:solidFill>
                  <a:schemeClr val="accent2">
                    <a:lumMod val="50000"/>
                  </a:schemeClr>
                </a:solidFill>
              </a:rPr>
              <a:t>P5: swot as interviewer</a:t>
            </a:r>
            <a:endParaRPr lang="en-GB" sz="3200" b="1" dirty="0">
              <a:solidFill>
                <a:schemeClr val="accent2">
                  <a:lumMod val="50000"/>
                </a:schemeClr>
              </a:solidFill>
            </a:endParaRPr>
          </a:p>
        </p:txBody>
      </p:sp>
      <p:sp>
        <p:nvSpPr>
          <p:cNvPr id="2" name="Content Placeholder 1"/>
          <p:cNvSpPr>
            <a:spLocks noGrp="1"/>
          </p:cNvSpPr>
          <p:nvPr>
            <p:ph idx="1"/>
          </p:nvPr>
        </p:nvSpPr>
        <p:spPr>
          <a:xfrm>
            <a:off x="1024128" y="2286000"/>
            <a:ext cx="10269948" cy="4023360"/>
          </a:xfrm>
        </p:spPr>
        <p:txBody>
          <a:bodyPr>
            <a:normAutofit/>
          </a:bodyPr>
          <a:lstStyle/>
          <a:p>
            <a:r>
              <a:rPr lang="en-GB" sz="2000" b="1" dirty="0"/>
              <a:t>Consider – Strength or weakness?</a:t>
            </a:r>
          </a:p>
          <a:p>
            <a:r>
              <a:rPr lang="en-GB" sz="2000" dirty="0" smtClean="0"/>
              <a:t>Were all the recruitment documents appropriate?</a:t>
            </a:r>
          </a:p>
          <a:p>
            <a:r>
              <a:rPr lang="en-GB" sz="2000" dirty="0" smtClean="0"/>
              <a:t>At interview, how was your posture</a:t>
            </a:r>
            <a:r>
              <a:rPr lang="en-GB" sz="2000" dirty="0"/>
              <a:t>, body language, facial </a:t>
            </a:r>
            <a:r>
              <a:rPr lang="en-GB" sz="2000" dirty="0" smtClean="0"/>
              <a:t>expression – general manner?</a:t>
            </a:r>
          </a:p>
          <a:p>
            <a:r>
              <a:rPr lang="en-GB" sz="2000" dirty="0" smtClean="0"/>
              <a:t>Did you put the candidate at ease? Greeting?</a:t>
            </a:r>
            <a:endParaRPr lang="en-GB" sz="2000" dirty="0"/>
          </a:p>
          <a:p>
            <a:r>
              <a:rPr lang="en-GB" sz="2000" dirty="0"/>
              <a:t>Nervous? Well prepared</a:t>
            </a:r>
            <a:r>
              <a:rPr lang="en-GB" sz="2000" dirty="0" smtClean="0"/>
              <a:t>? How well you did you work with the other panel member</a:t>
            </a:r>
            <a:endParaRPr lang="en-GB" sz="2000" dirty="0"/>
          </a:p>
          <a:p>
            <a:r>
              <a:rPr lang="en-GB" sz="2000" dirty="0" smtClean="0"/>
              <a:t>Quality, clarity and detail of questions– appropriate? Repetitive? </a:t>
            </a:r>
            <a:endParaRPr lang="en-GB" sz="2000" dirty="0"/>
          </a:p>
          <a:p>
            <a:r>
              <a:rPr lang="en-GB" sz="2000" dirty="0" smtClean="0"/>
              <a:t>How </a:t>
            </a:r>
            <a:r>
              <a:rPr lang="en-GB" sz="2000" dirty="0"/>
              <a:t>relevant your </a:t>
            </a:r>
            <a:r>
              <a:rPr lang="en-GB" sz="2000" dirty="0" smtClean="0"/>
              <a:t>questions were - linked </a:t>
            </a:r>
            <a:r>
              <a:rPr lang="en-GB" sz="2000" dirty="0"/>
              <a:t>to Tesco </a:t>
            </a:r>
            <a:r>
              <a:rPr lang="en-GB" sz="2000" dirty="0" smtClean="0"/>
              <a:t>job description </a:t>
            </a:r>
            <a:r>
              <a:rPr lang="en-GB" sz="2000" dirty="0"/>
              <a:t>and </a:t>
            </a:r>
            <a:r>
              <a:rPr lang="en-GB" sz="2000" dirty="0" smtClean="0"/>
              <a:t>person specification?</a:t>
            </a:r>
            <a:endParaRPr lang="en-GB" sz="2000" dirty="0"/>
          </a:p>
          <a:p>
            <a:r>
              <a:rPr lang="en-GB" sz="2000" dirty="0" smtClean="0"/>
              <a:t>How quickly did you respond to the candidate’s answer? Did you rush them/keep them waiting?</a:t>
            </a:r>
          </a:p>
          <a:p>
            <a:r>
              <a:rPr lang="en-GB" sz="2000" dirty="0" smtClean="0"/>
              <a:t>How well did you respond to the candidate’s question?</a:t>
            </a:r>
            <a:endParaRPr lang="en-GB" sz="2000" dirty="0"/>
          </a:p>
        </p:txBody>
      </p:sp>
    </p:spTree>
    <p:extLst>
      <p:ext uri="{BB962C8B-B14F-4D97-AF65-F5344CB8AC3E}">
        <p14:creationId xmlns:p14="http://schemas.microsoft.com/office/powerpoint/2010/main" val="22855420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4960137"/>
            <a:ext cx="7620000" cy="1463040"/>
          </a:xfrm>
        </p:spPr>
        <p:txBody>
          <a:bodyPr>
            <a:normAutofit/>
          </a:bodyPr>
          <a:lstStyle/>
          <a:p>
            <a:r>
              <a:rPr lang="en-GB" sz="4800" dirty="0" smtClean="0"/>
              <a:t>Review and evaluate the interview</a:t>
            </a:r>
            <a:endParaRPr lang="en-GB" sz="4800" dirty="0"/>
          </a:p>
        </p:txBody>
      </p:sp>
      <p:sp>
        <p:nvSpPr>
          <p:cNvPr id="3" name="Subtitle 2"/>
          <p:cNvSpPr>
            <a:spLocks noGrp="1"/>
          </p:cNvSpPr>
          <p:nvPr>
            <p:ph type="subTitle" idx="1"/>
          </p:nvPr>
        </p:nvSpPr>
        <p:spPr/>
        <p:txBody>
          <a:bodyPr>
            <a:normAutofit/>
          </a:bodyPr>
          <a:lstStyle/>
          <a:p>
            <a:r>
              <a:rPr lang="en-GB" sz="4400" dirty="0" smtClean="0">
                <a:solidFill>
                  <a:schemeClr val="accent4">
                    <a:lumMod val="75000"/>
                  </a:schemeClr>
                </a:solidFill>
              </a:rPr>
              <a:t>P6,M3,D2,D3</a:t>
            </a:r>
            <a:endParaRPr lang="en-GB" sz="4400" dirty="0">
              <a:solidFill>
                <a:schemeClr val="accent4">
                  <a:lumMod val="75000"/>
                </a:schemeClr>
              </a:solidFill>
            </a:endParaRPr>
          </a:p>
        </p:txBody>
      </p:sp>
    </p:spTree>
    <p:extLst>
      <p:ext uri="{BB962C8B-B14F-4D97-AF65-F5344CB8AC3E}">
        <p14:creationId xmlns:p14="http://schemas.microsoft.com/office/powerpoint/2010/main" val="8548686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B32203-DC73-4627-B3F6-E0E783A177E2}"/>
              </a:ext>
            </a:extLst>
          </p:cNvPr>
          <p:cNvSpPr>
            <a:spLocks noGrp="1"/>
          </p:cNvSpPr>
          <p:nvPr>
            <p:ph idx="1"/>
          </p:nvPr>
        </p:nvSpPr>
        <p:spPr>
          <a:xfrm>
            <a:off x="859371" y="2418604"/>
            <a:ext cx="2587214" cy="2393092"/>
          </a:xfrm>
        </p:spPr>
        <p:txBody>
          <a:bodyPr>
            <a:noAutofit/>
          </a:bodyPr>
          <a:lstStyle/>
          <a:p>
            <a:r>
              <a:rPr lang="en-GB" sz="2400" dirty="0" smtClean="0"/>
              <a:t>You will need to create a Personal Development Plan, complete with SMART targets </a:t>
            </a:r>
            <a:r>
              <a:rPr lang="en-GB" sz="2400" b="1" dirty="0" smtClean="0"/>
              <a:t>(P6)</a:t>
            </a:r>
            <a:endParaRPr lang="en-GB" sz="2400" b="1" dirty="0"/>
          </a:p>
        </p:txBody>
      </p:sp>
      <p:sp>
        <p:nvSpPr>
          <p:cNvPr id="5" name="Title 1"/>
          <p:cNvSpPr>
            <a:spLocks noGrp="1"/>
          </p:cNvSpPr>
          <p:nvPr>
            <p:ph type="title"/>
          </p:nvPr>
        </p:nvSpPr>
        <p:spPr>
          <a:xfrm>
            <a:off x="859371" y="717021"/>
            <a:ext cx="8820088" cy="1194157"/>
          </a:xfrm>
        </p:spPr>
        <p:txBody>
          <a:bodyPr>
            <a:normAutofit/>
          </a:bodyPr>
          <a:lstStyle/>
          <a:p>
            <a:r>
              <a:rPr lang="en-GB" sz="3200" b="1" dirty="0" smtClean="0">
                <a:solidFill>
                  <a:schemeClr val="accent2">
                    <a:lumMod val="50000"/>
                  </a:schemeClr>
                </a:solidFill>
              </a:rPr>
              <a:t>P6/m3: personal skills  development plan</a:t>
            </a:r>
            <a:endParaRPr lang="en-GB" sz="3200" b="1" dirty="0">
              <a:solidFill>
                <a:schemeClr val="accent2">
                  <a:lumMod val="50000"/>
                </a:schemeClr>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574768264"/>
              </p:ext>
            </p:extLst>
          </p:nvPr>
        </p:nvGraphicFramePr>
        <p:xfrm>
          <a:off x="4155276" y="2116340"/>
          <a:ext cx="7079724" cy="2695356"/>
        </p:xfrm>
        <a:graphic>
          <a:graphicData uri="http://schemas.openxmlformats.org/drawingml/2006/table">
            <a:tbl>
              <a:tblPr firstRow="1" firstCol="1" bandRow="1">
                <a:tableStyleId>{5C22544A-7EE6-4342-B048-85BDC9FD1C3A}</a:tableStyleId>
              </a:tblPr>
              <a:tblGrid>
                <a:gridCol w="1011389">
                  <a:extLst>
                    <a:ext uri="{9D8B030D-6E8A-4147-A177-3AD203B41FA5}">
                      <a16:colId xmlns:a16="http://schemas.microsoft.com/office/drawing/2014/main" val="20000"/>
                    </a:ext>
                  </a:extLst>
                </a:gridCol>
                <a:gridCol w="1123422">
                  <a:extLst>
                    <a:ext uri="{9D8B030D-6E8A-4147-A177-3AD203B41FA5}">
                      <a16:colId xmlns:a16="http://schemas.microsoft.com/office/drawing/2014/main" val="20001"/>
                    </a:ext>
                  </a:extLst>
                </a:gridCol>
                <a:gridCol w="899357">
                  <a:extLst>
                    <a:ext uri="{9D8B030D-6E8A-4147-A177-3AD203B41FA5}">
                      <a16:colId xmlns:a16="http://schemas.microsoft.com/office/drawing/2014/main" val="20002"/>
                    </a:ext>
                  </a:extLst>
                </a:gridCol>
                <a:gridCol w="1011389">
                  <a:extLst>
                    <a:ext uri="{9D8B030D-6E8A-4147-A177-3AD203B41FA5}">
                      <a16:colId xmlns:a16="http://schemas.microsoft.com/office/drawing/2014/main" val="20003"/>
                    </a:ext>
                  </a:extLst>
                </a:gridCol>
                <a:gridCol w="1011389">
                  <a:extLst>
                    <a:ext uri="{9D8B030D-6E8A-4147-A177-3AD203B41FA5}">
                      <a16:colId xmlns:a16="http://schemas.microsoft.com/office/drawing/2014/main" val="20004"/>
                    </a:ext>
                  </a:extLst>
                </a:gridCol>
                <a:gridCol w="1011389">
                  <a:extLst>
                    <a:ext uri="{9D8B030D-6E8A-4147-A177-3AD203B41FA5}">
                      <a16:colId xmlns:a16="http://schemas.microsoft.com/office/drawing/2014/main" val="20005"/>
                    </a:ext>
                  </a:extLst>
                </a:gridCol>
                <a:gridCol w="1011389">
                  <a:extLst>
                    <a:ext uri="{9D8B030D-6E8A-4147-A177-3AD203B41FA5}">
                      <a16:colId xmlns:a16="http://schemas.microsoft.com/office/drawing/2014/main" val="20006"/>
                    </a:ext>
                  </a:extLst>
                </a:gridCol>
              </a:tblGrid>
              <a:tr h="980130">
                <a:tc>
                  <a:txBody>
                    <a:bodyPr/>
                    <a:lstStyle/>
                    <a:p>
                      <a:pPr>
                        <a:lnSpc>
                          <a:spcPct val="107000"/>
                        </a:lnSpc>
                        <a:spcAft>
                          <a:spcPts val="0"/>
                        </a:spcAft>
                      </a:pPr>
                      <a:r>
                        <a:rPr lang="en-GB" sz="1100">
                          <a:effectLst/>
                        </a:rPr>
                        <a:t>Date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Personal skill to be developed</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How will it be developed?</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dirty="0">
                          <a:effectLst/>
                        </a:rPr>
                        <a:t>What will the outcome be?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By whom and when?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Resources and help I need?</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Review and monitoring</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1715226">
                <a:tc>
                  <a:txBody>
                    <a:bodyPr/>
                    <a:lstStyle/>
                    <a:p>
                      <a:pPr>
                        <a:lnSpc>
                          <a:spcPct val="107000"/>
                        </a:lnSpc>
                        <a:spcAft>
                          <a:spcPts val="0"/>
                        </a:spcAft>
                      </a:pPr>
                      <a:r>
                        <a:rPr lang="en-GB" sz="1100" u="sng">
                          <a:effectLst/>
                        </a:rPr>
                        <a:t>Example:</a:t>
                      </a:r>
                      <a:endParaRPr lang="en-GB" sz="1100">
                        <a:effectLst/>
                      </a:endParaRPr>
                    </a:p>
                    <a:p>
                      <a:pPr>
                        <a:lnSpc>
                          <a:spcPct val="107000"/>
                        </a:lnSpc>
                        <a:spcAft>
                          <a:spcPts val="0"/>
                        </a:spcAft>
                      </a:pPr>
                      <a:r>
                        <a:rPr lang="en-GB" sz="1100">
                          <a:effectLst/>
                        </a:rPr>
                        <a:t>24 November 2016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Time management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dirty="0">
                          <a:effectLst/>
                        </a:rPr>
                        <a:t>Complete an online training course in time management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Course completed</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dirty="0">
                          <a:effectLst/>
                        </a:rPr>
                        <a:t>Joe </a:t>
                      </a:r>
                      <a:r>
                        <a:rPr lang="en-GB" sz="1100" dirty="0" err="1">
                          <a:effectLst/>
                        </a:rPr>
                        <a:t>Bloggs</a:t>
                      </a:r>
                      <a:endParaRPr lang="en-GB" sz="1100" dirty="0">
                        <a:effectLst/>
                      </a:endParaRPr>
                    </a:p>
                    <a:p>
                      <a:pPr>
                        <a:lnSpc>
                          <a:spcPct val="107000"/>
                        </a:lnSpc>
                        <a:spcAft>
                          <a:spcPts val="0"/>
                        </a:spcAft>
                      </a:pPr>
                      <a:r>
                        <a:rPr lang="en-GB" sz="1100" dirty="0">
                          <a:effectLst/>
                        </a:rPr>
                        <a:t> </a:t>
                      </a:r>
                    </a:p>
                    <a:p>
                      <a:pPr>
                        <a:lnSpc>
                          <a:spcPct val="107000"/>
                        </a:lnSpc>
                        <a:spcAft>
                          <a:spcPts val="0"/>
                        </a:spcAft>
                      </a:pPr>
                      <a:r>
                        <a:rPr lang="en-GB" sz="1100" dirty="0">
                          <a:effectLst/>
                        </a:rPr>
                        <a:t>30 March 2017</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a:effectLst/>
                        </a:rPr>
                        <a:t>Access online</a:t>
                      </a:r>
                    </a:p>
                    <a:p>
                      <a:pPr>
                        <a:lnSpc>
                          <a:spcPct val="107000"/>
                        </a:lnSpc>
                        <a:spcAft>
                          <a:spcPts val="0"/>
                        </a:spcAft>
                      </a:pPr>
                      <a:r>
                        <a:rPr lang="en-GB" sz="1100">
                          <a:effectLst/>
                        </a:rPr>
                        <a:t> </a:t>
                      </a:r>
                    </a:p>
                    <a:p>
                      <a:pPr>
                        <a:lnSpc>
                          <a:spcPct val="107000"/>
                        </a:lnSpc>
                        <a:spcAft>
                          <a:spcPts val="0"/>
                        </a:spcAft>
                      </a:pPr>
                      <a:r>
                        <a:rPr lang="en-GB" sz="1100">
                          <a:effectLst/>
                        </a:rPr>
                        <a:t>Registration online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bl>
          </a:graphicData>
        </a:graphic>
      </p:graphicFrame>
      <p:sp>
        <p:nvSpPr>
          <p:cNvPr id="6" name="Content Placeholder 2">
            <a:extLst>
              <a:ext uri="{FF2B5EF4-FFF2-40B4-BE49-F238E27FC236}">
                <a16:creationId xmlns:a16="http://schemas.microsoft.com/office/drawing/2014/main" id="{0FB32203-DC73-4627-B3F6-E0E783A177E2}"/>
              </a:ext>
            </a:extLst>
          </p:cNvPr>
          <p:cNvSpPr txBox="1">
            <a:spLocks/>
          </p:cNvSpPr>
          <p:nvPr/>
        </p:nvSpPr>
        <p:spPr>
          <a:xfrm>
            <a:off x="859371" y="5319122"/>
            <a:ext cx="10107675" cy="1082949"/>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r>
              <a:rPr lang="en-GB" sz="2400" dirty="0" smtClean="0"/>
              <a:t>Write an analysis of how your experience in the role play and your personal development plan might improve your future success and improvement of your employability skills </a:t>
            </a:r>
            <a:r>
              <a:rPr lang="en-GB" sz="2400" b="1" dirty="0" smtClean="0"/>
              <a:t>(M3)</a:t>
            </a:r>
            <a:endParaRPr lang="en-GB" sz="2400" b="1" dirty="0"/>
          </a:p>
        </p:txBody>
      </p:sp>
    </p:spTree>
    <p:extLst>
      <p:ext uri="{BB962C8B-B14F-4D97-AF65-F5344CB8AC3E}">
        <p14:creationId xmlns:p14="http://schemas.microsoft.com/office/powerpoint/2010/main" val="5414563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B32203-DC73-4627-B3F6-E0E783A177E2}"/>
              </a:ext>
            </a:extLst>
          </p:cNvPr>
          <p:cNvSpPr>
            <a:spLocks noGrp="1"/>
          </p:cNvSpPr>
          <p:nvPr>
            <p:ph idx="1"/>
          </p:nvPr>
        </p:nvSpPr>
        <p:spPr>
          <a:xfrm>
            <a:off x="859371" y="2566086"/>
            <a:ext cx="10096953" cy="3744098"/>
          </a:xfrm>
        </p:spPr>
        <p:txBody>
          <a:bodyPr>
            <a:noAutofit/>
          </a:bodyPr>
          <a:lstStyle/>
          <a:p>
            <a:r>
              <a:rPr lang="en-GB" sz="2400" b="1" dirty="0" smtClean="0"/>
              <a:t>Evaluate</a:t>
            </a:r>
            <a:r>
              <a:rPr lang="en-GB" sz="2400" dirty="0" smtClean="0"/>
              <a:t> </a:t>
            </a:r>
            <a:r>
              <a:rPr lang="en-GB" sz="2400" dirty="0"/>
              <a:t>your </a:t>
            </a:r>
            <a:r>
              <a:rPr lang="en-GB" sz="2400" b="1" dirty="0"/>
              <a:t>documents</a:t>
            </a:r>
            <a:r>
              <a:rPr lang="en-GB" sz="2400" dirty="0"/>
              <a:t> and your </a:t>
            </a:r>
            <a:r>
              <a:rPr lang="en-GB" sz="2400" b="1" dirty="0"/>
              <a:t>performance at interview</a:t>
            </a:r>
            <a:r>
              <a:rPr lang="en-GB" sz="2400" dirty="0"/>
              <a:t> (as an interviewer and as an </a:t>
            </a:r>
            <a:r>
              <a:rPr lang="en-GB" sz="2400" dirty="0" smtClean="0"/>
              <a:t>interviewee</a:t>
            </a:r>
          </a:p>
          <a:p>
            <a:endParaRPr lang="en-GB" sz="2400" dirty="0"/>
          </a:p>
          <a:p>
            <a:r>
              <a:rPr lang="en-GB" sz="2400" dirty="0" smtClean="0"/>
              <a:t>Consider the strengths and weaknesses of each (see D2 Guidance Sheet) and conclude what you could do to improve if you were to do it again.</a:t>
            </a:r>
          </a:p>
          <a:p>
            <a:endParaRPr lang="en-GB" sz="2400" dirty="0" smtClean="0"/>
          </a:p>
          <a:p>
            <a:endParaRPr lang="en-GB" sz="2400" dirty="0" smtClean="0"/>
          </a:p>
          <a:p>
            <a:endParaRPr lang="en-GB" sz="2400" dirty="0"/>
          </a:p>
          <a:p>
            <a:r>
              <a:rPr lang="en-GB" dirty="0"/>
              <a:t> </a:t>
            </a:r>
          </a:p>
        </p:txBody>
      </p:sp>
      <p:sp>
        <p:nvSpPr>
          <p:cNvPr id="5" name="Title 1"/>
          <p:cNvSpPr>
            <a:spLocks noGrp="1"/>
          </p:cNvSpPr>
          <p:nvPr>
            <p:ph type="title"/>
          </p:nvPr>
        </p:nvSpPr>
        <p:spPr>
          <a:xfrm>
            <a:off x="859371" y="717021"/>
            <a:ext cx="8820088" cy="1194157"/>
          </a:xfrm>
        </p:spPr>
        <p:txBody>
          <a:bodyPr>
            <a:normAutofit/>
          </a:bodyPr>
          <a:lstStyle/>
          <a:p>
            <a:r>
              <a:rPr lang="en-GB" sz="3200" b="1" dirty="0" smtClean="0">
                <a:solidFill>
                  <a:schemeClr val="accent2">
                    <a:lumMod val="50000"/>
                  </a:schemeClr>
                </a:solidFill>
              </a:rPr>
              <a:t>D2: </a:t>
            </a:r>
            <a:r>
              <a:rPr lang="en-GB" sz="3200" b="1" dirty="0" smtClean="0">
                <a:solidFill>
                  <a:schemeClr val="accent2">
                    <a:lumMod val="50000"/>
                  </a:schemeClr>
                </a:solidFill>
              </a:rPr>
              <a:t>evaluation</a:t>
            </a:r>
            <a:endParaRPr lang="en-GB" sz="3200" b="1" dirty="0">
              <a:solidFill>
                <a:schemeClr val="accent2">
                  <a:lumMod val="50000"/>
                </a:schemeClr>
              </a:solidFill>
            </a:endParaRPr>
          </a:p>
        </p:txBody>
      </p:sp>
    </p:spTree>
    <p:extLst>
      <p:ext uri="{BB962C8B-B14F-4D97-AF65-F5344CB8AC3E}">
        <p14:creationId xmlns:p14="http://schemas.microsoft.com/office/powerpoint/2010/main" val="16943005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B32203-DC73-4627-B3F6-E0E783A177E2}"/>
              </a:ext>
            </a:extLst>
          </p:cNvPr>
          <p:cNvSpPr>
            <a:spLocks noGrp="1"/>
          </p:cNvSpPr>
          <p:nvPr>
            <p:ph idx="1"/>
          </p:nvPr>
        </p:nvSpPr>
        <p:spPr>
          <a:xfrm>
            <a:off x="859371" y="2566086"/>
            <a:ext cx="10096953" cy="3744098"/>
          </a:xfrm>
        </p:spPr>
        <p:txBody>
          <a:bodyPr>
            <a:noAutofit/>
          </a:bodyPr>
          <a:lstStyle/>
          <a:p>
            <a:r>
              <a:rPr lang="en-GB" sz="2400" b="1" dirty="0" smtClean="0"/>
              <a:t>Evaluate</a:t>
            </a:r>
            <a:r>
              <a:rPr lang="en-GB" sz="2400" dirty="0" smtClean="0"/>
              <a:t> how well the recruitment and selection process complied with best practice.</a:t>
            </a:r>
          </a:p>
          <a:p>
            <a:r>
              <a:rPr lang="en-GB" sz="2400" dirty="0" smtClean="0"/>
              <a:t>Include reasoned conclusions as to how this will support your future career.</a:t>
            </a:r>
          </a:p>
          <a:p>
            <a:endParaRPr lang="en-GB" sz="2400" dirty="0"/>
          </a:p>
          <a:p>
            <a:r>
              <a:rPr lang="en-GB" sz="2400" dirty="0" smtClean="0"/>
              <a:t>Finally, don’t forget your bibliography.</a:t>
            </a:r>
          </a:p>
          <a:p>
            <a:endParaRPr lang="en-GB" sz="2400" b="1" dirty="0"/>
          </a:p>
          <a:p>
            <a:pPr marL="0" indent="0">
              <a:buNone/>
            </a:pPr>
            <a:endParaRPr lang="en-GB" sz="2400" dirty="0"/>
          </a:p>
        </p:txBody>
      </p:sp>
      <p:sp>
        <p:nvSpPr>
          <p:cNvPr id="5" name="Title 1"/>
          <p:cNvSpPr>
            <a:spLocks noGrp="1"/>
          </p:cNvSpPr>
          <p:nvPr>
            <p:ph type="title"/>
          </p:nvPr>
        </p:nvSpPr>
        <p:spPr>
          <a:xfrm>
            <a:off x="859371" y="717021"/>
            <a:ext cx="8820088" cy="1194157"/>
          </a:xfrm>
        </p:spPr>
        <p:txBody>
          <a:bodyPr>
            <a:normAutofit/>
          </a:bodyPr>
          <a:lstStyle/>
          <a:p>
            <a:r>
              <a:rPr lang="en-GB" sz="3200" b="1" dirty="0" smtClean="0">
                <a:solidFill>
                  <a:schemeClr val="accent2">
                    <a:lumMod val="50000"/>
                  </a:schemeClr>
                </a:solidFill>
              </a:rPr>
              <a:t>D3: evaluation</a:t>
            </a:r>
            <a:endParaRPr lang="en-GB" sz="3200" b="1" dirty="0">
              <a:solidFill>
                <a:schemeClr val="accent2">
                  <a:lumMod val="50000"/>
                </a:schemeClr>
              </a:solidFill>
            </a:endParaRPr>
          </a:p>
        </p:txBody>
      </p:sp>
    </p:spTree>
    <p:extLst>
      <p:ext uri="{BB962C8B-B14F-4D97-AF65-F5344CB8AC3E}">
        <p14:creationId xmlns:p14="http://schemas.microsoft.com/office/powerpoint/2010/main" val="39614055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7186" y="944876"/>
            <a:ext cx="10759001" cy="706964"/>
          </a:xfrm>
        </p:spPr>
        <p:txBody>
          <a:bodyPr>
            <a:noAutofit/>
          </a:bodyPr>
          <a:lstStyle/>
          <a:p>
            <a:r>
              <a:rPr lang="en-GB" sz="3200" dirty="0" smtClean="0"/>
              <a:t>What are you going to be doing for this assignment?</a:t>
            </a:r>
            <a:endParaRPr lang="en-GB" sz="3200" dirty="0"/>
          </a:p>
        </p:txBody>
      </p:sp>
      <p:sp>
        <p:nvSpPr>
          <p:cNvPr id="3" name="Content Placeholder 2"/>
          <p:cNvSpPr>
            <a:spLocks noGrp="1"/>
          </p:cNvSpPr>
          <p:nvPr>
            <p:ph idx="1"/>
          </p:nvPr>
        </p:nvSpPr>
        <p:spPr>
          <a:xfrm>
            <a:off x="877187" y="2770120"/>
            <a:ext cx="10418342" cy="3218304"/>
          </a:xfrm>
        </p:spPr>
        <p:txBody>
          <a:bodyPr>
            <a:normAutofit/>
          </a:bodyPr>
          <a:lstStyle/>
          <a:p>
            <a:r>
              <a:rPr lang="en-GB" sz="2800" dirty="0" smtClean="0">
                <a:solidFill>
                  <a:schemeClr val="accent4">
                    <a:lumMod val="50000"/>
                  </a:schemeClr>
                </a:solidFill>
              </a:rPr>
              <a:t>You are going to </a:t>
            </a:r>
            <a:r>
              <a:rPr lang="en-GB" sz="2800" b="1" dirty="0" smtClean="0">
                <a:solidFill>
                  <a:schemeClr val="accent4">
                    <a:lumMod val="50000"/>
                  </a:schemeClr>
                </a:solidFill>
              </a:rPr>
              <a:t>prepare all the documents </a:t>
            </a:r>
            <a:r>
              <a:rPr lang="en-GB" sz="2800" dirty="0" smtClean="0">
                <a:solidFill>
                  <a:schemeClr val="accent4">
                    <a:lumMod val="50000"/>
                  </a:schemeClr>
                </a:solidFill>
              </a:rPr>
              <a:t>for a job that you could genuinely apply for (P3) and you will </a:t>
            </a:r>
            <a:r>
              <a:rPr lang="en-GB" sz="2800" b="1" dirty="0" smtClean="0">
                <a:solidFill>
                  <a:schemeClr val="accent4">
                    <a:lumMod val="50000"/>
                  </a:schemeClr>
                </a:solidFill>
              </a:rPr>
              <a:t>participate</a:t>
            </a:r>
            <a:r>
              <a:rPr lang="en-GB" sz="2800" dirty="0" smtClean="0">
                <a:solidFill>
                  <a:schemeClr val="accent4">
                    <a:lumMod val="50000"/>
                  </a:schemeClr>
                </a:solidFill>
              </a:rPr>
              <a:t> in a series of mock interviews (P4/M2) as interviewee and interviewer</a:t>
            </a:r>
          </a:p>
          <a:p>
            <a:r>
              <a:rPr lang="en-GB" sz="2800" dirty="0" smtClean="0">
                <a:solidFill>
                  <a:schemeClr val="accent4">
                    <a:lumMod val="50000"/>
                  </a:schemeClr>
                </a:solidFill>
              </a:rPr>
              <a:t>You will then </a:t>
            </a:r>
            <a:r>
              <a:rPr lang="en-GB" sz="2800" b="1" dirty="0" smtClean="0">
                <a:solidFill>
                  <a:schemeClr val="accent4">
                    <a:lumMod val="50000"/>
                  </a:schemeClr>
                </a:solidFill>
              </a:rPr>
              <a:t>analyse</a:t>
            </a:r>
            <a:r>
              <a:rPr lang="en-GB" sz="2800" dirty="0" smtClean="0">
                <a:solidFill>
                  <a:schemeClr val="accent4">
                    <a:lumMod val="50000"/>
                  </a:schemeClr>
                </a:solidFill>
              </a:rPr>
              <a:t> your experience of the role play (M3), </a:t>
            </a:r>
            <a:r>
              <a:rPr lang="en-GB" sz="2800" b="1" dirty="0" smtClean="0">
                <a:solidFill>
                  <a:schemeClr val="accent4">
                    <a:lumMod val="50000"/>
                  </a:schemeClr>
                </a:solidFill>
              </a:rPr>
              <a:t>evaluate</a:t>
            </a:r>
            <a:r>
              <a:rPr lang="en-GB" sz="2800" dirty="0" smtClean="0">
                <a:solidFill>
                  <a:schemeClr val="accent4">
                    <a:lumMod val="50000"/>
                  </a:schemeClr>
                </a:solidFill>
              </a:rPr>
              <a:t> the documents used (D2) and finally </a:t>
            </a:r>
            <a:r>
              <a:rPr lang="en-GB" sz="2800" b="1" dirty="0" smtClean="0">
                <a:solidFill>
                  <a:schemeClr val="accent4">
                    <a:lumMod val="50000"/>
                  </a:schemeClr>
                </a:solidFill>
              </a:rPr>
              <a:t>evaluate</a:t>
            </a:r>
            <a:r>
              <a:rPr lang="en-GB" sz="2800" dirty="0" smtClean="0">
                <a:solidFill>
                  <a:schemeClr val="accent4">
                    <a:lumMod val="50000"/>
                  </a:schemeClr>
                </a:solidFill>
              </a:rPr>
              <a:t> how well the recruitment and selection process complied with best practice (D3)</a:t>
            </a:r>
          </a:p>
          <a:p>
            <a:endParaRPr lang="en-GB" dirty="0"/>
          </a:p>
        </p:txBody>
      </p:sp>
    </p:spTree>
    <p:extLst>
      <p:ext uri="{BB962C8B-B14F-4D97-AF65-F5344CB8AC3E}">
        <p14:creationId xmlns:p14="http://schemas.microsoft.com/office/powerpoint/2010/main" val="168669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8150" y="944876"/>
            <a:ext cx="9998152" cy="706964"/>
          </a:xfrm>
        </p:spPr>
        <p:txBody>
          <a:bodyPr>
            <a:normAutofit/>
          </a:bodyPr>
          <a:lstStyle/>
          <a:p>
            <a:r>
              <a:rPr lang="en-GB" sz="3200" b="1" dirty="0" smtClean="0">
                <a:solidFill>
                  <a:schemeClr val="accent2">
                    <a:lumMod val="50000"/>
                  </a:schemeClr>
                </a:solidFill>
              </a:rPr>
              <a:t>Initial research task (P3)</a:t>
            </a:r>
            <a:endParaRPr lang="en-GB" sz="3200" b="1" dirty="0">
              <a:solidFill>
                <a:schemeClr val="accent2">
                  <a:lumMod val="50000"/>
                </a:schemeClr>
              </a:solidFill>
            </a:endParaRPr>
          </a:p>
        </p:txBody>
      </p:sp>
      <p:sp>
        <p:nvSpPr>
          <p:cNvPr id="3" name="Content Placeholder 2"/>
          <p:cNvSpPr>
            <a:spLocks noGrp="1"/>
          </p:cNvSpPr>
          <p:nvPr>
            <p:ph idx="1"/>
          </p:nvPr>
        </p:nvSpPr>
        <p:spPr>
          <a:xfrm>
            <a:off x="948150" y="2183836"/>
            <a:ext cx="11131490" cy="3416300"/>
          </a:xfrm>
        </p:spPr>
        <p:txBody>
          <a:bodyPr>
            <a:normAutofit/>
          </a:bodyPr>
          <a:lstStyle/>
          <a:p>
            <a:r>
              <a:rPr lang="en-GB" sz="2400" b="1" dirty="0" smtClean="0"/>
              <a:t>Research a range of job roles from Tesco </a:t>
            </a:r>
          </a:p>
          <a:p>
            <a:r>
              <a:rPr lang="en-GB" sz="2400" dirty="0" smtClean="0"/>
              <a:t>Keep a portfolio of the information you find about the various jobs and consider the </a:t>
            </a:r>
            <a:r>
              <a:rPr lang="en-GB" sz="2400" dirty="0" smtClean="0">
                <a:solidFill>
                  <a:schemeClr val="accent2">
                    <a:lumMod val="50000"/>
                  </a:schemeClr>
                </a:solidFill>
              </a:rPr>
              <a:t>experience, skills, qualities and qualifications required </a:t>
            </a:r>
            <a:r>
              <a:rPr lang="en-GB" sz="2400" dirty="0" smtClean="0"/>
              <a:t>for each the role.</a:t>
            </a:r>
            <a:endParaRPr lang="en-GB" sz="2400" dirty="0"/>
          </a:p>
        </p:txBody>
      </p:sp>
      <p:pic>
        <p:nvPicPr>
          <p:cNvPr id="4" name="Picture 3"/>
          <p:cNvPicPr>
            <a:picLocks noChangeAspect="1"/>
          </p:cNvPicPr>
          <p:nvPr/>
        </p:nvPicPr>
        <p:blipFill rotWithShape="1">
          <a:blip r:embed="rId2"/>
          <a:srcRect l="9507" t="24483" r="14120" b="37753"/>
          <a:stretch/>
        </p:blipFill>
        <p:spPr>
          <a:xfrm>
            <a:off x="4804656" y="3735467"/>
            <a:ext cx="6568225" cy="2598218"/>
          </a:xfrm>
          <a:prstGeom prst="rect">
            <a:avLst/>
          </a:prstGeom>
        </p:spPr>
      </p:pic>
      <p:sp>
        <p:nvSpPr>
          <p:cNvPr id="5" name="TextBox 4"/>
          <p:cNvSpPr txBox="1"/>
          <p:nvPr/>
        </p:nvSpPr>
        <p:spPr>
          <a:xfrm>
            <a:off x="412960" y="4572911"/>
            <a:ext cx="3670479" cy="92333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dirty="0" smtClean="0"/>
              <a:t>Research 6-8 different roles from various areas of the business</a:t>
            </a:r>
            <a:endParaRPr lang="en-GB" dirty="0"/>
          </a:p>
        </p:txBody>
      </p:sp>
      <p:cxnSp>
        <p:nvCxnSpPr>
          <p:cNvPr id="7" name="Straight Arrow Connector 6"/>
          <p:cNvCxnSpPr/>
          <p:nvPr/>
        </p:nvCxnSpPr>
        <p:spPr>
          <a:xfrm>
            <a:off x="4096318" y="4897691"/>
            <a:ext cx="798490"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5498044" y="4897691"/>
            <a:ext cx="798490"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7314992" y="4897691"/>
            <a:ext cx="206062"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8601777" y="4897691"/>
            <a:ext cx="206062"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9449636" y="4897691"/>
            <a:ext cx="648237"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4096318" y="4124958"/>
            <a:ext cx="3554569" cy="53876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9379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7187" y="944876"/>
            <a:ext cx="9998152" cy="706964"/>
          </a:xfrm>
        </p:spPr>
        <p:txBody>
          <a:bodyPr>
            <a:noAutofit/>
          </a:bodyPr>
          <a:lstStyle/>
          <a:p>
            <a:r>
              <a:rPr lang="en-GB" sz="2800" b="1" dirty="0" smtClean="0"/>
              <a:t>P3: Prepare appropriate documentation for use in recruitment and selection activities</a:t>
            </a:r>
            <a:endParaRPr lang="en-GB" sz="2800" b="1" dirty="0"/>
          </a:p>
        </p:txBody>
      </p:sp>
      <p:sp>
        <p:nvSpPr>
          <p:cNvPr id="3" name="Content Placeholder 2"/>
          <p:cNvSpPr>
            <a:spLocks noGrp="1"/>
          </p:cNvSpPr>
          <p:nvPr>
            <p:ph idx="1"/>
          </p:nvPr>
        </p:nvSpPr>
        <p:spPr>
          <a:xfrm>
            <a:off x="811283" y="2117878"/>
            <a:ext cx="10713451" cy="4414728"/>
          </a:xfrm>
        </p:spPr>
        <p:txBody>
          <a:bodyPr>
            <a:normAutofit lnSpcReduction="10000"/>
          </a:bodyPr>
          <a:lstStyle/>
          <a:p>
            <a:r>
              <a:rPr lang="en-GB" b="1" dirty="0" smtClean="0">
                <a:solidFill>
                  <a:srgbClr val="C00000"/>
                </a:solidFill>
              </a:rPr>
              <a:t>Choose an actual job </a:t>
            </a:r>
            <a:r>
              <a:rPr lang="en-GB" dirty="0" smtClean="0">
                <a:solidFill>
                  <a:srgbClr val="C00000"/>
                </a:solidFill>
              </a:rPr>
              <a:t>(e.g. Customer Assistant or similar) that you could apply for now or in the near future. For this job you need to produce the following documents:</a:t>
            </a:r>
          </a:p>
          <a:p>
            <a:pPr marL="457200" lvl="0" indent="-457200">
              <a:buFont typeface="+mj-lt"/>
              <a:buAutoNum type="arabicPeriod"/>
            </a:pPr>
            <a:r>
              <a:rPr lang="en-GB" dirty="0" smtClean="0">
                <a:solidFill>
                  <a:schemeClr val="accent4">
                    <a:lumMod val="50000"/>
                  </a:schemeClr>
                </a:solidFill>
              </a:rPr>
              <a:t>Job </a:t>
            </a:r>
            <a:r>
              <a:rPr lang="en-GB" dirty="0">
                <a:solidFill>
                  <a:schemeClr val="accent4">
                    <a:lumMod val="50000"/>
                  </a:schemeClr>
                </a:solidFill>
              </a:rPr>
              <a:t>description</a:t>
            </a:r>
          </a:p>
          <a:p>
            <a:pPr marL="457200" lvl="0" indent="-457200">
              <a:buFont typeface="+mj-lt"/>
              <a:buAutoNum type="arabicPeriod"/>
            </a:pPr>
            <a:r>
              <a:rPr lang="en-GB" dirty="0">
                <a:solidFill>
                  <a:schemeClr val="accent4">
                    <a:lumMod val="50000"/>
                  </a:schemeClr>
                </a:solidFill>
              </a:rPr>
              <a:t>Person specification</a:t>
            </a:r>
          </a:p>
          <a:p>
            <a:pPr marL="457200" lvl="0" indent="-457200">
              <a:buFont typeface="+mj-lt"/>
              <a:buAutoNum type="arabicPeriod"/>
            </a:pPr>
            <a:r>
              <a:rPr lang="en-GB" dirty="0">
                <a:solidFill>
                  <a:schemeClr val="accent4">
                    <a:lumMod val="50000"/>
                  </a:schemeClr>
                </a:solidFill>
              </a:rPr>
              <a:t>Completed application form</a:t>
            </a:r>
          </a:p>
          <a:p>
            <a:pPr marL="457200" lvl="0" indent="-457200">
              <a:buFont typeface="+mj-lt"/>
              <a:buAutoNum type="arabicPeriod"/>
            </a:pPr>
            <a:r>
              <a:rPr lang="en-GB" dirty="0">
                <a:solidFill>
                  <a:schemeClr val="accent4">
                    <a:lumMod val="50000"/>
                  </a:schemeClr>
                </a:solidFill>
              </a:rPr>
              <a:t>Job advert</a:t>
            </a:r>
          </a:p>
          <a:p>
            <a:pPr marL="457200" lvl="0" indent="-457200">
              <a:buFont typeface="+mj-lt"/>
              <a:buAutoNum type="arabicPeriod"/>
            </a:pPr>
            <a:r>
              <a:rPr lang="en-GB" dirty="0">
                <a:solidFill>
                  <a:schemeClr val="accent4">
                    <a:lumMod val="50000"/>
                  </a:schemeClr>
                </a:solidFill>
              </a:rPr>
              <a:t>C.V.</a:t>
            </a:r>
          </a:p>
          <a:p>
            <a:pPr marL="457200" lvl="0" indent="-457200">
              <a:buFont typeface="+mj-lt"/>
              <a:buAutoNum type="arabicPeriod"/>
            </a:pPr>
            <a:r>
              <a:rPr lang="en-GB" dirty="0">
                <a:solidFill>
                  <a:schemeClr val="accent4">
                    <a:lumMod val="50000"/>
                  </a:schemeClr>
                </a:solidFill>
              </a:rPr>
              <a:t>Covering letter</a:t>
            </a:r>
          </a:p>
          <a:p>
            <a:pPr marL="457200" lvl="0" indent="-457200">
              <a:buFont typeface="+mj-lt"/>
              <a:buAutoNum type="arabicPeriod"/>
            </a:pPr>
            <a:r>
              <a:rPr lang="en-GB" dirty="0">
                <a:solidFill>
                  <a:schemeClr val="accent4">
                    <a:lumMod val="50000"/>
                  </a:schemeClr>
                </a:solidFill>
              </a:rPr>
              <a:t>List of question for interview</a:t>
            </a:r>
          </a:p>
          <a:p>
            <a:pPr marL="457200" lvl="0" indent="-457200">
              <a:buFont typeface="+mj-lt"/>
              <a:buAutoNum type="arabicPeriod"/>
            </a:pPr>
            <a:r>
              <a:rPr lang="en-GB" dirty="0">
                <a:solidFill>
                  <a:schemeClr val="accent4">
                    <a:lumMod val="50000"/>
                  </a:schemeClr>
                </a:solidFill>
              </a:rPr>
              <a:t>Interview feedback form (to be completed when interviewing candidates)</a:t>
            </a:r>
          </a:p>
          <a:p>
            <a:endParaRPr lang="en-GB" dirty="0" smtClean="0"/>
          </a:p>
        </p:txBody>
      </p:sp>
    </p:spTree>
    <p:extLst>
      <p:ext uri="{BB962C8B-B14F-4D97-AF65-F5344CB8AC3E}">
        <p14:creationId xmlns:p14="http://schemas.microsoft.com/office/powerpoint/2010/main" val="4139983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9372" y="717021"/>
            <a:ext cx="5640282" cy="1194157"/>
          </a:xfrm>
        </p:spPr>
        <p:txBody>
          <a:bodyPr>
            <a:normAutofit/>
          </a:bodyPr>
          <a:lstStyle/>
          <a:p>
            <a:r>
              <a:rPr lang="en-GB" sz="3200" b="1" dirty="0" smtClean="0">
                <a:solidFill>
                  <a:schemeClr val="accent2">
                    <a:lumMod val="50000"/>
                  </a:schemeClr>
                </a:solidFill>
              </a:rPr>
              <a:t>1. Write a Job </a:t>
            </a:r>
            <a:r>
              <a:rPr lang="en-GB" sz="3200" b="1" dirty="0">
                <a:solidFill>
                  <a:schemeClr val="accent2">
                    <a:lumMod val="50000"/>
                  </a:schemeClr>
                </a:solidFill>
              </a:rPr>
              <a:t>Description</a:t>
            </a:r>
          </a:p>
        </p:txBody>
      </p:sp>
      <p:sp>
        <p:nvSpPr>
          <p:cNvPr id="3" name="Content Placeholder 2"/>
          <p:cNvSpPr>
            <a:spLocks noGrp="1"/>
          </p:cNvSpPr>
          <p:nvPr>
            <p:ph idx="1"/>
          </p:nvPr>
        </p:nvSpPr>
        <p:spPr>
          <a:xfrm>
            <a:off x="859372" y="2236573"/>
            <a:ext cx="10863072" cy="4023360"/>
          </a:xfrm>
        </p:spPr>
        <p:txBody>
          <a:bodyPr>
            <a:normAutofit fontScale="92500"/>
          </a:bodyPr>
          <a:lstStyle/>
          <a:p>
            <a:r>
              <a:rPr lang="en-GB" dirty="0"/>
              <a:t>Title of the job</a:t>
            </a:r>
          </a:p>
          <a:p>
            <a:r>
              <a:rPr lang="en-GB" dirty="0"/>
              <a:t>Department and location</a:t>
            </a:r>
          </a:p>
          <a:p>
            <a:r>
              <a:rPr lang="en-GB" dirty="0"/>
              <a:t>Broad terms </a:t>
            </a:r>
            <a:r>
              <a:rPr lang="en-GB" dirty="0">
                <a:solidFill>
                  <a:srgbClr val="C00000"/>
                </a:solidFill>
              </a:rPr>
              <a:t>(rough idea of what’s involved in the post)</a:t>
            </a:r>
          </a:p>
          <a:p>
            <a:r>
              <a:rPr lang="en-GB" dirty="0"/>
              <a:t>Responsible to whom</a:t>
            </a:r>
          </a:p>
          <a:p>
            <a:r>
              <a:rPr lang="en-GB" dirty="0"/>
              <a:t>Responsibilities</a:t>
            </a:r>
          </a:p>
          <a:p>
            <a:r>
              <a:rPr lang="en-GB" dirty="0"/>
              <a:t>Scope of post </a:t>
            </a:r>
            <a:r>
              <a:rPr lang="en-GB" dirty="0">
                <a:solidFill>
                  <a:srgbClr val="C00000"/>
                </a:solidFill>
              </a:rPr>
              <a:t>(whether or not there is a possibility to supervise others or make management changes)</a:t>
            </a:r>
          </a:p>
          <a:p>
            <a:r>
              <a:rPr lang="en-GB" dirty="0"/>
              <a:t>Education and qualification</a:t>
            </a:r>
          </a:p>
          <a:p>
            <a:r>
              <a:rPr lang="en-GB" dirty="0"/>
              <a:t>Name of compiler and approver </a:t>
            </a:r>
            <a:r>
              <a:rPr lang="en-GB" dirty="0">
                <a:solidFill>
                  <a:srgbClr val="C00000"/>
                </a:solidFill>
              </a:rPr>
              <a:t>(who designed and agreed the job)</a:t>
            </a:r>
          </a:p>
          <a:p>
            <a:r>
              <a:rPr lang="en-GB" dirty="0"/>
              <a:t>Date of issue</a:t>
            </a:r>
          </a:p>
          <a:p>
            <a:endParaRPr lang="en-GB" dirty="0"/>
          </a:p>
        </p:txBody>
      </p:sp>
    </p:spTree>
    <p:extLst>
      <p:ext uri="{BB962C8B-B14F-4D97-AF65-F5344CB8AC3E}">
        <p14:creationId xmlns:p14="http://schemas.microsoft.com/office/powerpoint/2010/main" val="397110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F767E3A2-DB1F-448A-B43D-D5347D336E12}"/>
              </a:ext>
            </a:extLst>
          </p:cNvPr>
          <p:cNvSpPr>
            <a:spLocks noGrp="1"/>
          </p:cNvSpPr>
          <p:nvPr>
            <p:ph idx="1"/>
          </p:nvPr>
        </p:nvSpPr>
        <p:spPr>
          <a:xfrm>
            <a:off x="772297" y="2234386"/>
            <a:ext cx="10515600" cy="4486275"/>
          </a:xfrm>
        </p:spPr>
        <p:txBody>
          <a:bodyPr>
            <a:normAutofit/>
          </a:bodyPr>
          <a:lstStyle/>
          <a:p>
            <a:r>
              <a:rPr lang="en-GB" dirty="0"/>
              <a:t>Title of the job and reference number </a:t>
            </a:r>
          </a:p>
          <a:p>
            <a:r>
              <a:rPr lang="en-GB" dirty="0"/>
              <a:t>Location in management line </a:t>
            </a:r>
            <a:r>
              <a:rPr lang="en-GB" dirty="0">
                <a:solidFill>
                  <a:srgbClr val="C00000"/>
                </a:solidFill>
              </a:rPr>
              <a:t>(how senior the post holder will be)</a:t>
            </a:r>
          </a:p>
          <a:p>
            <a:r>
              <a:rPr lang="en-GB" dirty="0"/>
              <a:t>Essential characteristics</a:t>
            </a:r>
          </a:p>
          <a:p>
            <a:r>
              <a:rPr lang="en-GB" dirty="0"/>
              <a:t>Desirable characteristics</a:t>
            </a:r>
          </a:p>
          <a:p>
            <a:r>
              <a:rPr lang="en-GB" dirty="0"/>
              <a:t>Attainments, qualification and general intelligence</a:t>
            </a:r>
          </a:p>
          <a:p>
            <a:r>
              <a:rPr lang="en-GB" dirty="0"/>
              <a:t>Previous experience</a:t>
            </a:r>
          </a:p>
          <a:p>
            <a:r>
              <a:rPr lang="en-GB" dirty="0"/>
              <a:t>Special aptitudes </a:t>
            </a:r>
            <a:r>
              <a:rPr lang="en-GB" dirty="0">
                <a:solidFill>
                  <a:srgbClr val="C00000"/>
                </a:solidFill>
              </a:rPr>
              <a:t>(special skills </a:t>
            </a:r>
            <a:r>
              <a:rPr lang="en-GB" dirty="0" err="1">
                <a:solidFill>
                  <a:srgbClr val="C00000"/>
                </a:solidFill>
              </a:rPr>
              <a:t>e.g</a:t>
            </a:r>
            <a:r>
              <a:rPr lang="en-GB" dirty="0">
                <a:solidFill>
                  <a:srgbClr val="C00000"/>
                </a:solidFill>
              </a:rPr>
              <a:t> IT or typing speed)</a:t>
            </a:r>
          </a:p>
          <a:p>
            <a:r>
              <a:rPr lang="en-GB" dirty="0"/>
              <a:t>Temperament and personality</a:t>
            </a:r>
          </a:p>
          <a:p>
            <a:r>
              <a:rPr lang="en-GB" dirty="0"/>
              <a:t>Any other relevant information</a:t>
            </a:r>
          </a:p>
        </p:txBody>
      </p:sp>
      <p:sp>
        <p:nvSpPr>
          <p:cNvPr id="6" name="Title 1"/>
          <p:cNvSpPr>
            <a:spLocks noGrp="1"/>
          </p:cNvSpPr>
          <p:nvPr>
            <p:ph type="title"/>
          </p:nvPr>
        </p:nvSpPr>
        <p:spPr>
          <a:xfrm>
            <a:off x="859371" y="717021"/>
            <a:ext cx="6991287" cy="1194157"/>
          </a:xfrm>
        </p:spPr>
        <p:txBody>
          <a:bodyPr>
            <a:normAutofit/>
          </a:bodyPr>
          <a:lstStyle/>
          <a:p>
            <a:r>
              <a:rPr lang="en-GB" sz="3200" b="1" dirty="0" smtClean="0">
                <a:solidFill>
                  <a:schemeClr val="accent2">
                    <a:lumMod val="50000"/>
                  </a:schemeClr>
                </a:solidFill>
              </a:rPr>
              <a:t>2. Write a Person specification</a:t>
            </a:r>
            <a:endParaRPr lang="en-GB" sz="3200" b="1" dirty="0">
              <a:solidFill>
                <a:schemeClr val="accent2">
                  <a:lumMod val="50000"/>
                </a:schemeClr>
              </a:solidFill>
            </a:endParaRPr>
          </a:p>
        </p:txBody>
      </p:sp>
    </p:spTree>
    <p:extLst>
      <p:ext uri="{BB962C8B-B14F-4D97-AF65-F5344CB8AC3E}">
        <p14:creationId xmlns:p14="http://schemas.microsoft.com/office/powerpoint/2010/main" val="21613237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CB90CC-5F10-47A4-B8CE-B4CDD3A92135}"/>
              </a:ext>
            </a:extLst>
          </p:cNvPr>
          <p:cNvSpPr>
            <a:spLocks noGrp="1"/>
          </p:cNvSpPr>
          <p:nvPr>
            <p:ph idx="1"/>
          </p:nvPr>
        </p:nvSpPr>
        <p:spPr/>
        <p:txBody>
          <a:bodyPr/>
          <a:lstStyle/>
          <a:p>
            <a:r>
              <a:rPr lang="en-GB" dirty="0"/>
              <a:t>Company – name, logo, what they do. </a:t>
            </a:r>
          </a:p>
          <a:p>
            <a:r>
              <a:rPr lang="en-GB" dirty="0"/>
              <a:t>Job title</a:t>
            </a:r>
          </a:p>
          <a:p>
            <a:r>
              <a:rPr lang="en-GB" dirty="0"/>
              <a:t>Pay</a:t>
            </a:r>
          </a:p>
          <a:p>
            <a:r>
              <a:rPr lang="en-GB" dirty="0"/>
              <a:t>Place</a:t>
            </a:r>
          </a:p>
          <a:p>
            <a:r>
              <a:rPr lang="en-GB" dirty="0"/>
              <a:t>Work</a:t>
            </a:r>
          </a:p>
          <a:p>
            <a:r>
              <a:rPr lang="en-GB" dirty="0"/>
              <a:t>Contact Type </a:t>
            </a:r>
          </a:p>
          <a:p>
            <a:r>
              <a:rPr lang="en-GB" dirty="0"/>
              <a:t>How to apply</a:t>
            </a:r>
          </a:p>
          <a:p>
            <a:r>
              <a:rPr lang="en-GB" dirty="0"/>
              <a:t>Deadline </a:t>
            </a:r>
          </a:p>
        </p:txBody>
      </p:sp>
      <p:sp>
        <p:nvSpPr>
          <p:cNvPr id="5" name="Title 1"/>
          <p:cNvSpPr>
            <a:spLocks noGrp="1"/>
          </p:cNvSpPr>
          <p:nvPr>
            <p:ph type="title"/>
          </p:nvPr>
        </p:nvSpPr>
        <p:spPr>
          <a:xfrm>
            <a:off x="859372" y="717021"/>
            <a:ext cx="4643504" cy="1194157"/>
          </a:xfrm>
        </p:spPr>
        <p:txBody>
          <a:bodyPr>
            <a:normAutofit/>
          </a:bodyPr>
          <a:lstStyle/>
          <a:p>
            <a:r>
              <a:rPr lang="en-GB" sz="3200" b="1" dirty="0" smtClean="0">
                <a:solidFill>
                  <a:schemeClr val="accent2">
                    <a:lumMod val="50000"/>
                  </a:schemeClr>
                </a:solidFill>
              </a:rPr>
              <a:t>3. Create a Job advert</a:t>
            </a:r>
            <a:endParaRPr lang="en-GB" sz="3200" b="1" dirty="0">
              <a:solidFill>
                <a:schemeClr val="accent2">
                  <a:lumMod val="50000"/>
                </a:schemeClr>
              </a:solidFill>
            </a:endParaRPr>
          </a:p>
        </p:txBody>
      </p:sp>
    </p:spTree>
    <p:extLst>
      <p:ext uri="{BB962C8B-B14F-4D97-AF65-F5344CB8AC3E}">
        <p14:creationId xmlns:p14="http://schemas.microsoft.com/office/powerpoint/2010/main" val="4001751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5CC637-76D3-4826-8343-13342A06469D}"/>
              </a:ext>
            </a:extLst>
          </p:cNvPr>
          <p:cNvSpPr>
            <a:spLocks noGrp="1"/>
          </p:cNvSpPr>
          <p:nvPr>
            <p:ph idx="1"/>
          </p:nvPr>
        </p:nvSpPr>
        <p:spPr/>
        <p:txBody>
          <a:bodyPr/>
          <a:lstStyle/>
          <a:p>
            <a:r>
              <a:rPr lang="en-GB" dirty="0"/>
              <a:t>Personal details</a:t>
            </a:r>
          </a:p>
          <a:p>
            <a:r>
              <a:rPr lang="en-GB" dirty="0"/>
              <a:t>Education</a:t>
            </a:r>
          </a:p>
          <a:p>
            <a:r>
              <a:rPr lang="en-GB" dirty="0"/>
              <a:t>Academic </a:t>
            </a:r>
            <a:r>
              <a:rPr lang="en-GB" dirty="0" smtClean="0"/>
              <a:t>qualifications</a:t>
            </a:r>
            <a:endParaRPr lang="en-GB" dirty="0"/>
          </a:p>
          <a:p>
            <a:r>
              <a:rPr lang="en-GB" dirty="0"/>
              <a:t>Work experience</a:t>
            </a:r>
          </a:p>
          <a:p>
            <a:r>
              <a:rPr lang="en-GB" dirty="0"/>
              <a:t>Personal statement</a:t>
            </a:r>
          </a:p>
          <a:p>
            <a:r>
              <a:rPr lang="en-GB" dirty="0"/>
              <a:t>Referee (reference – usually 2)</a:t>
            </a:r>
          </a:p>
        </p:txBody>
      </p:sp>
      <p:sp>
        <p:nvSpPr>
          <p:cNvPr id="5" name="Title 1"/>
          <p:cNvSpPr>
            <a:spLocks noGrp="1"/>
          </p:cNvSpPr>
          <p:nvPr>
            <p:ph type="title"/>
          </p:nvPr>
        </p:nvSpPr>
        <p:spPr>
          <a:xfrm>
            <a:off x="859371" y="717021"/>
            <a:ext cx="7806833" cy="1194157"/>
          </a:xfrm>
        </p:spPr>
        <p:txBody>
          <a:bodyPr>
            <a:normAutofit/>
          </a:bodyPr>
          <a:lstStyle/>
          <a:p>
            <a:r>
              <a:rPr lang="en-GB" sz="3200" b="1" dirty="0" smtClean="0">
                <a:solidFill>
                  <a:schemeClr val="accent2">
                    <a:lumMod val="50000"/>
                  </a:schemeClr>
                </a:solidFill>
              </a:rPr>
              <a:t>4. Write your own cv</a:t>
            </a:r>
            <a:endParaRPr lang="en-GB" sz="3200" b="1" dirty="0">
              <a:solidFill>
                <a:schemeClr val="accent2">
                  <a:lumMod val="50000"/>
                </a:schemeClr>
              </a:solidFill>
            </a:endParaRPr>
          </a:p>
        </p:txBody>
      </p:sp>
    </p:spTree>
    <p:extLst>
      <p:ext uri="{BB962C8B-B14F-4D97-AF65-F5344CB8AC3E}">
        <p14:creationId xmlns:p14="http://schemas.microsoft.com/office/powerpoint/2010/main" val="4816581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B32203-DC73-4627-B3F6-E0E783A177E2}"/>
              </a:ext>
            </a:extLst>
          </p:cNvPr>
          <p:cNvSpPr>
            <a:spLocks noGrp="1"/>
          </p:cNvSpPr>
          <p:nvPr>
            <p:ph idx="1"/>
          </p:nvPr>
        </p:nvSpPr>
        <p:spPr>
          <a:xfrm>
            <a:off x="859371" y="2566086"/>
            <a:ext cx="8655331" cy="2393092"/>
          </a:xfrm>
        </p:spPr>
        <p:txBody>
          <a:bodyPr/>
          <a:lstStyle/>
          <a:p>
            <a:r>
              <a:rPr lang="en-GB" dirty="0"/>
              <a:t>Go onto </a:t>
            </a:r>
            <a:r>
              <a:rPr lang="en-GB" b="1" dirty="0" smtClean="0"/>
              <a:t>Godalming Online </a:t>
            </a:r>
            <a:r>
              <a:rPr lang="en-GB" dirty="0" smtClean="0"/>
              <a:t>and </a:t>
            </a:r>
            <a:r>
              <a:rPr lang="en-GB" dirty="0"/>
              <a:t>print off the </a:t>
            </a:r>
            <a:r>
              <a:rPr lang="en-GB" dirty="0" smtClean="0"/>
              <a:t>Application Form </a:t>
            </a:r>
            <a:r>
              <a:rPr lang="en-GB" dirty="0"/>
              <a:t>for Tesco. </a:t>
            </a:r>
          </a:p>
          <a:p>
            <a:r>
              <a:rPr lang="en-GB" dirty="0"/>
              <a:t>Complete by hand in Black or Blue Ink .</a:t>
            </a:r>
          </a:p>
        </p:txBody>
      </p:sp>
      <p:sp>
        <p:nvSpPr>
          <p:cNvPr id="5" name="Title 1"/>
          <p:cNvSpPr>
            <a:spLocks noGrp="1"/>
          </p:cNvSpPr>
          <p:nvPr>
            <p:ph type="title"/>
          </p:nvPr>
        </p:nvSpPr>
        <p:spPr>
          <a:xfrm>
            <a:off x="859371" y="717021"/>
            <a:ext cx="8820088" cy="1194157"/>
          </a:xfrm>
        </p:spPr>
        <p:txBody>
          <a:bodyPr>
            <a:normAutofit/>
          </a:bodyPr>
          <a:lstStyle/>
          <a:p>
            <a:r>
              <a:rPr lang="en-GB" sz="3200" b="1" dirty="0" smtClean="0">
                <a:solidFill>
                  <a:schemeClr val="accent2">
                    <a:lumMod val="50000"/>
                  </a:schemeClr>
                </a:solidFill>
              </a:rPr>
              <a:t>5. Fill in the tesco application fo</a:t>
            </a:r>
            <a:r>
              <a:rPr lang="en-GB" sz="3200" dirty="0" smtClean="0">
                <a:solidFill>
                  <a:schemeClr val="accent2">
                    <a:lumMod val="50000"/>
                  </a:schemeClr>
                </a:solidFill>
              </a:rPr>
              <a:t>rm</a:t>
            </a:r>
            <a:endParaRPr lang="en-GB" sz="3200" dirty="0">
              <a:solidFill>
                <a:schemeClr val="accent2">
                  <a:lumMod val="50000"/>
                </a:schemeClr>
              </a:solidFill>
            </a:endParaRPr>
          </a:p>
        </p:txBody>
      </p:sp>
      <p:pic>
        <p:nvPicPr>
          <p:cNvPr id="6" name="Picture 5"/>
          <p:cNvPicPr>
            <a:picLocks noChangeAspect="1"/>
          </p:cNvPicPr>
          <p:nvPr/>
        </p:nvPicPr>
        <p:blipFill>
          <a:blip r:embed="rId2"/>
          <a:stretch>
            <a:fillRect/>
          </a:stretch>
        </p:blipFill>
        <p:spPr>
          <a:xfrm>
            <a:off x="6343135" y="2969457"/>
            <a:ext cx="4722083" cy="3544227"/>
          </a:xfrm>
          <a:prstGeom prst="rect">
            <a:avLst/>
          </a:prstGeom>
        </p:spPr>
      </p:pic>
    </p:spTree>
    <p:extLst>
      <p:ext uri="{BB962C8B-B14F-4D97-AF65-F5344CB8AC3E}">
        <p14:creationId xmlns:p14="http://schemas.microsoft.com/office/powerpoint/2010/main" val="43226343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B50FD9C82C27343B0FF0DDB522586CE" ma:contentTypeVersion="1" ma:contentTypeDescription="Create a new document." ma:contentTypeScope="" ma:versionID="8a41fbb90c1d8aef20dd7e9b54020906">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8EE2000-42C5-4F8B-974D-DFA404B86706}">
  <ds:schemaRefs>
    <ds:schemaRef ds:uri="http://schemas.microsoft.com/office/2006/documentManagement/types"/>
    <ds:schemaRef ds:uri="http://www.w3.org/XML/1998/namespace"/>
    <ds:schemaRef ds:uri="http://purl.org/dc/dcmitype/"/>
    <ds:schemaRef ds:uri="http://schemas.microsoft.com/office/2006/metadata/properties"/>
    <ds:schemaRef ds:uri="http://purl.org/dc/elements/1.1/"/>
    <ds:schemaRef ds:uri="http://schemas.openxmlformats.org/package/2006/metadata/core-properties"/>
    <ds:schemaRef ds:uri="http://schemas.microsoft.com/office/infopath/2007/PartnerControls"/>
    <ds:schemaRef ds:uri="http://schemas.microsoft.com/sharepoint/v3"/>
    <ds:schemaRef ds:uri="http://purl.org/dc/terms/"/>
  </ds:schemaRefs>
</ds:datastoreItem>
</file>

<file path=customXml/itemProps2.xml><?xml version="1.0" encoding="utf-8"?>
<ds:datastoreItem xmlns:ds="http://schemas.openxmlformats.org/officeDocument/2006/customXml" ds:itemID="{EE3A4A0A-FB7E-4237-86EA-34212DB84D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18C3C78-DDD8-41E6-9C13-ECE089DFBEF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Integral</Template>
  <TotalTime>265</TotalTime>
  <Words>948</Words>
  <Application>Microsoft Office PowerPoint</Application>
  <PresentationFormat>Widescreen</PresentationFormat>
  <Paragraphs>128</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Calibri</vt:lpstr>
      <vt:lpstr>Times New Roman</vt:lpstr>
      <vt:lpstr>Tw Cen MT</vt:lpstr>
      <vt:lpstr>Wingdings 3</vt:lpstr>
      <vt:lpstr>Integral</vt:lpstr>
      <vt:lpstr>8.2 INTRO AND OVERVIEW</vt:lpstr>
      <vt:lpstr>What are you going to be doing for this assignment?</vt:lpstr>
      <vt:lpstr>Initial research task (P3)</vt:lpstr>
      <vt:lpstr>P3: Prepare appropriate documentation for use in recruitment and selection activities</vt:lpstr>
      <vt:lpstr>1. Write a Job Description</vt:lpstr>
      <vt:lpstr>2. Write a Person specification</vt:lpstr>
      <vt:lpstr>3. Create a Job advert</vt:lpstr>
      <vt:lpstr>4. Write your own cv</vt:lpstr>
      <vt:lpstr>5. Fill in the tesco application form</vt:lpstr>
      <vt:lpstr>participate in the interview</vt:lpstr>
      <vt:lpstr>P4/m2: participate in the interview</vt:lpstr>
      <vt:lpstr>P5: swot analysis</vt:lpstr>
      <vt:lpstr>P5: swot as interviewee</vt:lpstr>
      <vt:lpstr>P5: swot as interviewer</vt:lpstr>
      <vt:lpstr>Review and evaluate the interview</vt:lpstr>
      <vt:lpstr>P6/m3: personal skills  development plan</vt:lpstr>
      <vt:lpstr>D2: evaluation</vt:lpstr>
      <vt:lpstr>D3: evaluation</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8.2 INTRO AND OVERVIEW</dc:title>
  <dc:creator>Ailsa W Waters</dc:creator>
  <cp:lastModifiedBy>Ailsa W Waters</cp:lastModifiedBy>
  <cp:revision>22</cp:revision>
  <cp:lastPrinted>2019-03-04T10:11:02Z</cp:lastPrinted>
  <dcterms:created xsi:type="dcterms:W3CDTF">2018-03-05T15:15:35Z</dcterms:created>
  <dcterms:modified xsi:type="dcterms:W3CDTF">2019-04-01T11:45:20Z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0x010100CB50FD9C82C27343B0FF0DDB522586CE</vt:lpwstr>
  </property>
</Properties>
</file>