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sldIdLst>
    <p:sldId id="256" r:id="rId5"/>
    <p:sldId id="261" r:id="rId6"/>
    <p:sldId id="258" r:id="rId7"/>
    <p:sldId id="259" r:id="rId8"/>
    <p:sldId id="260" r:id="rId9"/>
    <p:sldId id="262" r:id="rId10"/>
    <p:sldId id="25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660"/>
  </p:normalViewPr>
  <p:slideViewPr>
    <p:cSldViewPr snapToGrid="0">
      <p:cViewPr varScale="1">
        <p:scale>
          <a:sx n="61" d="100"/>
          <a:sy n="61" d="100"/>
        </p:scale>
        <p:origin x="60" y="72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67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069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9031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3912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5122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2646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738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2165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298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333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363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6748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18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308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2589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918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235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3/2/2021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4768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a:t>Preparing for interview</a:t>
            </a:r>
          </a:p>
        </p:txBody>
      </p:sp>
      <p:sp>
        <p:nvSpPr>
          <p:cNvPr id="3" name="Subtitle 2"/>
          <p:cNvSpPr>
            <a:spLocks noGrp="1"/>
          </p:cNvSpPr>
          <p:nvPr>
            <p:ph type="subTitle" idx="1"/>
          </p:nvPr>
        </p:nvSpPr>
        <p:spPr/>
        <p:txBody>
          <a:bodyPr/>
          <a:lstStyle/>
          <a:p>
            <a:r>
              <a:rPr lang="en-GB" dirty="0"/>
              <a:t>Assignment 8.2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1598" y="3670480"/>
            <a:ext cx="3961137" cy="2346838"/>
          </a:xfrm>
          <a:prstGeom prst="rect">
            <a:avLst/>
          </a:prstGeom>
        </p:spPr>
      </p:pic>
    </p:spTree>
    <p:extLst>
      <p:ext uri="{BB962C8B-B14F-4D97-AF65-F5344CB8AC3E}">
        <p14:creationId xmlns:p14="http://schemas.microsoft.com/office/powerpoint/2010/main" val="176331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will you need to do?</a:t>
            </a:r>
          </a:p>
        </p:txBody>
      </p:sp>
      <p:sp>
        <p:nvSpPr>
          <p:cNvPr id="3" name="Content Placeholder 2"/>
          <p:cNvSpPr>
            <a:spLocks noGrp="1"/>
          </p:cNvSpPr>
          <p:nvPr>
            <p:ph idx="1"/>
          </p:nvPr>
        </p:nvSpPr>
        <p:spPr>
          <a:xfrm>
            <a:off x="691314" y="2320163"/>
            <a:ext cx="10732246" cy="3951847"/>
          </a:xfrm>
        </p:spPr>
        <p:txBody>
          <a:bodyPr>
            <a:normAutofit/>
          </a:bodyPr>
          <a:lstStyle/>
          <a:p>
            <a:pPr>
              <a:buFont typeface="+mj-lt"/>
              <a:buAutoNum type="arabicPeriod"/>
            </a:pPr>
            <a:r>
              <a:rPr lang="en-GB" sz="2400" dirty="0"/>
              <a:t>Write 10 interview questions </a:t>
            </a:r>
          </a:p>
          <a:p>
            <a:pPr>
              <a:buFont typeface="+mj-lt"/>
              <a:buAutoNum type="arabicPeriod"/>
            </a:pPr>
            <a:r>
              <a:rPr lang="en-GB" sz="2400"/>
              <a:t>Prepare a shortlist proforma</a:t>
            </a:r>
            <a:endParaRPr lang="en-GB" sz="2400" dirty="0"/>
          </a:p>
          <a:p>
            <a:pPr>
              <a:buFont typeface="+mj-lt"/>
              <a:buAutoNum type="arabicPeriod"/>
            </a:pPr>
            <a:r>
              <a:rPr lang="en-GB" sz="2400" dirty="0"/>
              <a:t>Prepare an interview feedback form</a:t>
            </a:r>
          </a:p>
          <a:p>
            <a:pPr>
              <a:buFont typeface="+mj-lt"/>
              <a:buAutoNum type="arabicPeriod"/>
            </a:pPr>
            <a:r>
              <a:rPr lang="en-GB" sz="2400" dirty="0"/>
              <a:t>Submit your portfolio to the members of your group for their review.</a:t>
            </a:r>
          </a:p>
          <a:p>
            <a:pPr>
              <a:buFont typeface="+mj-lt"/>
              <a:buAutoNum type="arabicPeriod"/>
            </a:pPr>
            <a:r>
              <a:rPr lang="en-GB" sz="2400" dirty="0"/>
              <a:t>Practice your interview technique</a:t>
            </a:r>
          </a:p>
        </p:txBody>
      </p:sp>
    </p:spTree>
    <p:extLst>
      <p:ext uri="{BB962C8B-B14F-4D97-AF65-F5344CB8AC3E}">
        <p14:creationId xmlns:p14="http://schemas.microsoft.com/office/powerpoint/2010/main" val="1310399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 questions</a:t>
            </a:r>
          </a:p>
        </p:txBody>
      </p:sp>
      <p:sp>
        <p:nvSpPr>
          <p:cNvPr id="3" name="Content Placeholder 2"/>
          <p:cNvSpPr>
            <a:spLocks noGrp="1"/>
          </p:cNvSpPr>
          <p:nvPr>
            <p:ph idx="1"/>
          </p:nvPr>
        </p:nvSpPr>
        <p:spPr>
          <a:xfrm>
            <a:off x="581192" y="2476710"/>
            <a:ext cx="11029615" cy="2468777"/>
          </a:xfrm>
        </p:spPr>
        <p:txBody>
          <a:bodyPr>
            <a:noAutofit/>
          </a:bodyPr>
          <a:lstStyle/>
          <a:p>
            <a:r>
              <a:rPr lang="en-GB" sz="2400" dirty="0"/>
              <a:t>Questions should be asked in ways that help the applicant to do their best. They should be:</a:t>
            </a:r>
          </a:p>
          <a:p>
            <a:pPr lvl="1"/>
            <a:r>
              <a:rPr lang="en-GB" sz="2000" dirty="0"/>
              <a:t>Clearly communicated and allow time for the interview to have a short pause before they answer</a:t>
            </a:r>
          </a:p>
          <a:p>
            <a:pPr lvl="1"/>
            <a:r>
              <a:rPr lang="en-GB" sz="2000" dirty="0"/>
              <a:t>Repeated if necessary</a:t>
            </a:r>
          </a:p>
          <a:p>
            <a:pPr lvl="1"/>
            <a:r>
              <a:rPr lang="en-GB" sz="2000" dirty="0"/>
              <a:t>Short enough for the interviewee to understand the questions but long enough for them to be able to give a good answer.</a:t>
            </a:r>
          </a:p>
          <a:p>
            <a:pPr lvl="1"/>
            <a:r>
              <a:rPr lang="en-GB" sz="2000" dirty="0"/>
              <a:t>Asked in a way that supports the interviewee to give their best answer</a:t>
            </a:r>
          </a:p>
        </p:txBody>
      </p:sp>
    </p:spTree>
    <p:extLst>
      <p:ext uri="{BB962C8B-B14F-4D97-AF65-F5344CB8AC3E}">
        <p14:creationId xmlns:p14="http://schemas.microsoft.com/office/powerpoint/2010/main" val="2135249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Writing interview questions</a:t>
            </a:r>
          </a:p>
        </p:txBody>
      </p:sp>
      <p:sp>
        <p:nvSpPr>
          <p:cNvPr id="3" name="Content Placeholder 2"/>
          <p:cNvSpPr>
            <a:spLocks noGrp="1"/>
          </p:cNvSpPr>
          <p:nvPr>
            <p:ph idx="1"/>
          </p:nvPr>
        </p:nvSpPr>
        <p:spPr>
          <a:xfrm>
            <a:off x="542555" y="2386559"/>
            <a:ext cx="11029615" cy="2327110"/>
          </a:xfrm>
        </p:spPr>
        <p:txBody>
          <a:bodyPr>
            <a:noAutofit/>
          </a:bodyPr>
          <a:lstStyle/>
          <a:p>
            <a:pPr marL="457200" indent="-457200">
              <a:buFont typeface="+mj-lt"/>
              <a:buAutoNum type="arabicPeriod"/>
            </a:pPr>
            <a:r>
              <a:rPr lang="en-GB" sz="2000" dirty="0"/>
              <a:t>Start with general questions about the person (e.g. why they want the job and any other background information)</a:t>
            </a:r>
          </a:p>
          <a:p>
            <a:pPr marL="457200" indent="-457200">
              <a:buFont typeface="+mj-lt"/>
              <a:buAutoNum type="arabicPeriod"/>
            </a:pPr>
            <a:r>
              <a:rPr lang="en-GB" sz="2000" dirty="0"/>
              <a:t>Then ask questions that relate to specific aspects of the job</a:t>
            </a:r>
          </a:p>
          <a:p>
            <a:pPr marL="457200" indent="-457200">
              <a:buFont typeface="+mj-lt"/>
              <a:buAutoNum type="arabicPeriod"/>
            </a:pPr>
            <a:r>
              <a:rPr lang="en-GB" sz="2000" dirty="0"/>
              <a:t>Conclude with any other relevant information that might be needed (i.e. when and how the applicant will hear if they have been successful)</a:t>
            </a:r>
          </a:p>
          <a:p>
            <a:pPr marL="457200" indent="-457200">
              <a:buFont typeface="+mj-lt"/>
              <a:buAutoNum type="arabicPeriod"/>
            </a:pPr>
            <a:r>
              <a:rPr lang="en-GB" sz="2000" dirty="0"/>
              <a:t>Applicants should be given a chance to ask questions at the end of the interview</a:t>
            </a:r>
          </a:p>
        </p:txBody>
      </p:sp>
      <p:pic>
        <p:nvPicPr>
          <p:cNvPr id="4" name="Picture 3"/>
          <p:cNvPicPr>
            <a:picLocks noChangeAspect="1"/>
          </p:cNvPicPr>
          <p:nvPr/>
        </p:nvPicPr>
        <p:blipFill>
          <a:blip r:embed="rId2"/>
          <a:stretch>
            <a:fillRect/>
          </a:stretch>
        </p:blipFill>
        <p:spPr>
          <a:xfrm>
            <a:off x="6005642" y="4713669"/>
            <a:ext cx="5566528" cy="1926061"/>
          </a:xfrm>
          <a:prstGeom prst="rect">
            <a:avLst/>
          </a:prstGeom>
        </p:spPr>
      </p:pic>
    </p:spTree>
    <p:extLst>
      <p:ext uri="{BB962C8B-B14F-4D97-AF65-F5344CB8AC3E}">
        <p14:creationId xmlns:p14="http://schemas.microsoft.com/office/powerpoint/2010/main" val="295560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 feedback form</a:t>
            </a:r>
          </a:p>
        </p:txBody>
      </p:sp>
      <p:sp>
        <p:nvSpPr>
          <p:cNvPr id="3" name="Content Placeholder 2"/>
          <p:cNvSpPr>
            <a:spLocks noGrp="1"/>
          </p:cNvSpPr>
          <p:nvPr>
            <p:ph idx="1"/>
          </p:nvPr>
        </p:nvSpPr>
        <p:spPr>
          <a:xfrm>
            <a:off x="575406" y="2358800"/>
            <a:ext cx="5039783" cy="4145030"/>
          </a:xfrm>
        </p:spPr>
        <p:txBody>
          <a:bodyPr>
            <a:normAutofit/>
          </a:bodyPr>
          <a:lstStyle/>
          <a:p>
            <a:r>
              <a:rPr lang="en-GB" sz="2400" dirty="0"/>
              <a:t>During the interview, detailed records need to made so that candidates can be compared.</a:t>
            </a:r>
          </a:p>
          <a:p>
            <a:endParaRPr lang="en-GB" sz="2400" dirty="0"/>
          </a:p>
          <a:p>
            <a:r>
              <a:rPr lang="en-GB" sz="2400" dirty="0"/>
              <a:t>Each interviewer will complete their own form and then compare with the other panel members after the interviews have finished.</a:t>
            </a:r>
          </a:p>
        </p:txBody>
      </p:sp>
      <p:pic>
        <p:nvPicPr>
          <p:cNvPr id="4" name="Picture 3"/>
          <p:cNvPicPr>
            <a:picLocks noChangeAspect="1"/>
          </p:cNvPicPr>
          <p:nvPr/>
        </p:nvPicPr>
        <p:blipFill>
          <a:blip r:embed="rId2"/>
          <a:stretch>
            <a:fillRect/>
          </a:stretch>
        </p:blipFill>
        <p:spPr>
          <a:xfrm rot="21429853">
            <a:off x="6215401" y="2563268"/>
            <a:ext cx="5442077" cy="3736096"/>
          </a:xfrm>
          <a:prstGeom prst="rect">
            <a:avLst/>
          </a:prstGeom>
        </p:spPr>
      </p:pic>
    </p:spTree>
    <p:extLst>
      <p:ext uri="{BB962C8B-B14F-4D97-AF65-F5344CB8AC3E}">
        <p14:creationId xmlns:p14="http://schemas.microsoft.com/office/powerpoint/2010/main" val="1807382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Peer review of recruitment portfolio</a:t>
            </a:r>
          </a:p>
        </p:txBody>
      </p:sp>
      <p:sp>
        <p:nvSpPr>
          <p:cNvPr id="3" name="Content Placeholder 2"/>
          <p:cNvSpPr>
            <a:spLocks noGrp="1"/>
          </p:cNvSpPr>
          <p:nvPr>
            <p:ph idx="1"/>
          </p:nvPr>
        </p:nvSpPr>
        <p:spPr>
          <a:xfrm>
            <a:off x="680820" y="2256366"/>
            <a:ext cx="10816913" cy="4373033"/>
          </a:xfrm>
        </p:spPr>
        <p:txBody>
          <a:bodyPr>
            <a:normAutofit lnSpcReduction="10000"/>
          </a:bodyPr>
          <a:lstStyle/>
          <a:p>
            <a:r>
              <a:rPr lang="en-GB" dirty="0"/>
              <a:t>On a new page at the end of your electronic portfolio add the title ‘Peer review of documents’</a:t>
            </a:r>
          </a:p>
          <a:p>
            <a:endParaRPr lang="en-GB" dirty="0"/>
          </a:p>
          <a:p>
            <a:r>
              <a:rPr lang="en-GB" dirty="0"/>
              <a:t>Each member of your group should come and read through all of the documents you have prepared and provide feedback regarding the quality and suitability of the documents you have created and suggestions for improvement.</a:t>
            </a:r>
          </a:p>
          <a:p>
            <a:pPr lvl="1"/>
            <a:r>
              <a:rPr lang="en-GB" dirty="0"/>
              <a:t>Are the documents fit for purpose? (HR and Applicant docs) Strengths/weaknesses? Can any of them be improved?</a:t>
            </a:r>
          </a:p>
          <a:p>
            <a:pPr lvl="1"/>
            <a:r>
              <a:rPr lang="en-GB" dirty="0"/>
              <a:t>Are the interview questions suitable? If yes, why? If no, how can they be improved?</a:t>
            </a:r>
          </a:p>
          <a:p>
            <a:pPr lvl="1"/>
            <a:r>
              <a:rPr lang="en-GB" dirty="0"/>
              <a:t>Is the feedback form suitable? How could it be improved?</a:t>
            </a:r>
          </a:p>
          <a:p>
            <a:endParaRPr lang="en-GB" dirty="0"/>
          </a:p>
          <a:p>
            <a:r>
              <a:rPr lang="en-GB" dirty="0"/>
              <a:t>The members of the group should type their name and then type their comments into you portfolio. You should therefore end up with 3 good sized paragraphs providing feedback on the all the recruitment documentation you have provided.  </a:t>
            </a:r>
          </a:p>
        </p:txBody>
      </p:sp>
    </p:spTree>
    <p:extLst>
      <p:ext uri="{BB962C8B-B14F-4D97-AF65-F5344CB8AC3E}">
        <p14:creationId xmlns:p14="http://schemas.microsoft.com/office/powerpoint/2010/main" val="26201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Interviews and skills</a:t>
            </a:r>
          </a:p>
        </p:txBody>
      </p:sp>
      <p:sp>
        <p:nvSpPr>
          <p:cNvPr id="3" name="Content Placeholder 2"/>
          <p:cNvSpPr>
            <a:spLocks noGrp="1"/>
          </p:cNvSpPr>
          <p:nvPr>
            <p:ph idx="1"/>
          </p:nvPr>
        </p:nvSpPr>
        <p:spPr>
          <a:xfrm>
            <a:off x="606950" y="2215166"/>
            <a:ext cx="11029615" cy="3849694"/>
          </a:xfrm>
        </p:spPr>
        <p:txBody>
          <a:bodyPr>
            <a:noAutofit/>
          </a:bodyPr>
          <a:lstStyle/>
          <a:p>
            <a:r>
              <a:rPr lang="en-GB" sz="2000" dirty="0"/>
              <a:t>Communication – its not just what you say, but how you say it. </a:t>
            </a:r>
          </a:p>
          <a:p>
            <a:pPr marL="306000" lvl="1"/>
            <a:r>
              <a:rPr lang="en-GB" sz="2000" dirty="0"/>
              <a:t>Body language and listening skills</a:t>
            </a:r>
          </a:p>
          <a:p>
            <a:pPr lvl="2"/>
            <a:r>
              <a:rPr lang="en-GB" sz="1600" dirty="0"/>
              <a:t>Firm handshake</a:t>
            </a:r>
          </a:p>
          <a:p>
            <a:pPr lvl="2"/>
            <a:r>
              <a:rPr lang="en-GB" sz="1600" dirty="0"/>
              <a:t>Active listening e.g. nodding head</a:t>
            </a:r>
          </a:p>
          <a:p>
            <a:pPr lvl="2"/>
            <a:r>
              <a:rPr lang="en-GB" sz="1600" dirty="0"/>
              <a:t>Open body language</a:t>
            </a:r>
          </a:p>
          <a:p>
            <a:pPr lvl="2"/>
            <a:r>
              <a:rPr lang="en-GB" sz="1600" dirty="0"/>
              <a:t>Good eye contact</a:t>
            </a:r>
          </a:p>
          <a:p>
            <a:pPr lvl="2"/>
            <a:r>
              <a:rPr lang="en-GB" sz="1600" dirty="0"/>
              <a:t>Don’t fidget</a:t>
            </a:r>
          </a:p>
          <a:p>
            <a:pPr lvl="2"/>
            <a:r>
              <a:rPr lang="en-GB" sz="1600" dirty="0"/>
              <a:t>Smile!</a:t>
            </a:r>
          </a:p>
          <a:p>
            <a:pPr marL="306000" lvl="2" indent="-306000"/>
            <a:r>
              <a:rPr lang="en-GB" sz="2000" dirty="0"/>
              <a:t>Professional approach – it is important that you act in a way that shows you are serious about the  job and that you can act in a way that the profession requires.</a:t>
            </a:r>
          </a:p>
          <a:p>
            <a:pPr marL="306000" lvl="2" indent="-306000"/>
            <a:r>
              <a:rPr lang="en-GB" sz="2000" dirty="0"/>
              <a:t>Formal language – use clear speech, no slang!</a:t>
            </a:r>
          </a:p>
          <a:p>
            <a:pPr marL="306000" lvl="2" indent="-306000"/>
            <a:r>
              <a:rPr lang="en-GB" sz="2000" dirty="0"/>
              <a:t>Appropriate dress</a:t>
            </a:r>
          </a:p>
          <a:p>
            <a:endParaRPr lang="en-GB" sz="2000" dirty="0"/>
          </a:p>
        </p:txBody>
      </p:sp>
      <p:sp>
        <p:nvSpPr>
          <p:cNvPr id="4" name="TextBox 3"/>
          <p:cNvSpPr txBox="1"/>
          <p:nvPr/>
        </p:nvSpPr>
        <p:spPr>
          <a:xfrm>
            <a:off x="8500057" y="3902299"/>
            <a:ext cx="3425781"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Watch the videos on GOL to help you prepare your technique</a:t>
            </a:r>
          </a:p>
        </p:txBody>
      </p:sp>
    </p:spTree>
    <p:extLst>
      <p:ext uri="{BB962C8B-B14F-4D97-AF65-F5344CB8AC3E}">
        <p14:creationId xmlns:p14="http://schemas.microsoft.com/office/powerpoint/2010/main" val="2911336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1709C8-7068-474B-8A14-02489856F31A}">
  <ds:schemaRefs>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dcmitype/"/>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9C863D1B-8E30-4934-8325-EB9F64CB8A79}">
  <ds:schemaRefs>
    <ds:schemaRef ds:uri="http://schemas.microsoft.com/sharepoint/v3/contenttype/forms"/>
  </ds:schemaRefs>
</ds:datastoreItem>
</file>

<file path=customXml/itemProps3.xml><?xml version="1.0" encoding="utf-8"?>
<ds:datastoreItem xmlns:ds="http://schemas.openxmlformats.org/officeDocument/2006/customXml" ds:itemID="{8B377B29-5BA3-4F59-B991-A38F292C83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Ion Boardroom</Template>
  <TotalTime>98</TotalTime>
  <Words>494</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Preparing for interview</vt:lpstr>
      <vt:lpstr>What will you need to do?</vt:lpstr>
      <vt:lpstr>Interview questions</vt:lpstr>
      <vt:lpstr>Writing interview questions</vt:lpstr>
      <vt:lpstr>Interview feedback form</vt:lpstr>
      <vt:lpstr>Peer review of recruitment portfolio</vt:lpstr>
      <vt:lpstr>Interviews and skills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interview</dc:title>
  <dc:creator>Rebecca Crumpton</dc:creator>
  <cp:lastModifiedBy>Rebecca Crumpton</cp:lastModifiedBy>
  <cp:revision>11</cp:revision>
  <dcterms:created xsi:type="dcterms:W3CDTF">2016-10-17T10:06:47Z</dcterms:created>
  <dcterms:modified xsi:type="dcterms:W3CDTF">2021-03-02T12:09:37Z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