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260" r:id="rId2"/>
    <p:sldId id="262" r:id="rId3"/>
    <p:sldId id="290" r:id="rId4"/>
    <p:sldId id="291" r:id="rId5"/>
    <p:sldId id="292" r:id="rId6"/>
    <p:sldId id="294" r:id="rId7"/>
    <p:sldId id="310" r:id="rId8"/>
    <p:sldId id="311" r:id="rId9"/>
    <p:sldId id="293" r:id="rId10"/>
    <p:sldId id="312" r:id="rId11"/>
    <p:sldId id="298" r:id="rId12"/>
    <p:sldId id="299" r:id="rId13"/>
    <p:sldId id="313" r:id="rId14"/>
    <p:sldId id="288" r:id="rId15"/>
    <p:sldId id="303" r:id="rId16"/>
    <p:sldId id="304" r:id="rId17"/>
    <p:sldId id="305" r:id="rId18"/>
    <p:sldId id="307" r:id="rId19"/>
    <p:sldId id="308" r:id="rId20"/>
    <p:sldId id="309" r:id="rId21"/>
    <p:sldId id="301" r:id="rId22"/>
    <p:sldId id="306" r:id="rId23"/>
    <p:sldId id="314" r:id="rId24"/>
  </p:sldIdLst>
  <p:sldSz cx="9144000" cy="6858000" type="screen4x3"/>
  <p:notesSz cx="6858000" cy="9144000"/>
  <p:embeddedFontLst>
    <p:embeddedFont>
      <p:font typeface="Museo900-Regular" panose="02000000000000000000" pitchFamily="2" charset="0"/>
      <p:bold r:id="rId26"/>
    </p:embeddedFont>
    <p:embeddedFont>
      <p:font typeface="Museo 900" panose="02000000000000000000" pitchFamily="2" charset="0"/>
      <p:bold r:id="rId27"/>
    </p:embeddedFont>
    <p:embeddedFont>
      <p:font typeface="Cambria Math" panose="02040503050406030204" pitchFamily="18" charset="0"/>
      <p:regular r:id="rId28"/>
    </p:embeddedFont>
    <p:embeddedFont>
      <p:font typeface="Calibri" panose="020F0502020204030204" pitchFamily="34" charset="0"/>
      <p:regular r:id="rId29"/>
      <p:bold r:id="rId30"/>
      <p:italic r:id="rId31"/>
      <p:boldItalic r:id="rId32"/>
    </p:embeddedFont>
    <p:embeddedFont>
      <p:font typeface="Museo 700" panose="02000000000000000000" pitchFamily="2" charset="0"/>
      <p:bold r:id="rId33"/>
    </p:embeddedFont>
    <p:embeddedFont>
      <p:font typeface="Museo 100" panose="02000000000000000000" pitchFamily="2" charset="0"/>
      <p:regular r:id="rId34"/>
    </p:embeddedFont>
    <p:embeddedFont>
      <p:font typeface="Museo 500" panose="02000000000000000000" pitchFamily="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89CAE4"/>
    <a:srgbClr val="5C89A4"/>
    <a:srgbClr val="FEFEFE"/>
    <a:srgbClr val="ADDCF3"/>
    <a:srgbClr val="59C4D9"/>
    <a:srgbClr val="FCFCFC"/>
    <a:srgbClr val="D1919B"/>
    <a:srgbClr val="C396A3"/>
    <a:srgbClr val="98A6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4660"/>
  </p:normalViewPr>
  <p:slideViewPr>
    <p:cSldViewPr snapToGrid="0" snapToObjects="1" showGuides="1">
      <p:cViewPr varScale="1">
        <p:scale>
          <a:sx n="73" d="100"/>
          <a:sy n="73" d="100"/>
        </p:scale>
        <p:origin x="78" y="36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06/05/2016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5</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79256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Logic Gates</a:t>
            </a:r>
          </a:p>
          <a:p>
            <a:pPr>
              <a:spcBef>
                <a:spcPts val="288"/>
              </a:spcBef>
            </a:pPr>
            <a:r>
              <a:rPr lang="en-US" sz="1200" b="0" dirty="0" smtClean="0">
                <a:solidFill>
                  <a:srgbClr val="FFFFFF"/>
                </a:solidFill>
                <a:latin typeface="Arial"/>
                <a:cs typeface="Arial"/>
              </a:rPr>
              <a:t>Unit 4 Hardware and software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50281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Logic gates</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46"/>
          <p:cNvSpPr>
            <a:spLocks noChangeShapeType="1"/>
          </p:cNvSpPr>
          <p:nvPr/>
        </p:nvSpPr>
        <p:spPr bwMode="auto">
          <a:xfrm>
            <a:off x="4051581" y="3431026"/>
            <a:ext cx="273974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 name="Text Placeholder 1"/>
          <p:cNvSpPr>
            <a:spLocks noGrp="1"/>
          </p:cNvSpPr>
          <p:nvPr>
            <p:ph type="body" sz="quarter" idx="13"/>
          </p:nvPr>
        </p:nvSpPr>
        <p:spPr/>
        <p:txBody>
          <a:bodyPr/>
          <a:lstStyle/>
          <a:p>
            <a:r>
              <a:rPr lang="en-GB" dirty="0" smtClean="0"/>
              <a:t>Creating logic circuits</a:t>
            </a:r>
            <a:endParaRPr lang="en-GB" dirty="0"/>
          </a:p>
        </p:txBody>
      </p:sp>
      <p:sp>
        <p:nvSpPr>
          <p:cNvPr id="3" name="Text Placeholder 2"/>
          <p:cNvSpPr>
            <a:spLocks noGrp="1"/>
          </p:cNvSpPr>
          <p:nvPr>
            <p:ph type="body" sz="quarter" idx="14"/>
          </p:nvPr>
        </p:nvSpPr>
        <p:spPr/>
        <p:txBody>
          <a:bodyPr/>
          <a:lstStyle/>
          <a:p>
            <a:r>
              <a:rPr lang="en-GB" dirty="0" smtClean="0"/>
              <a:t>Multiple logic gates can be connected to produce an output based on multiple inputs</a:t>
            </a:r>
          </a:p>
          <a:p>
            <a:endParaRPr lang="en-GB" dirty="0"/>
          </a:p>
        </p:txBody>
      </p:sp>
      <p:grpSp>
        <p:nvGrpSpPr>
          <p:cNvPr id="4" name="Group 3"/>
          <p:cNvGrpSpPr/>
          <p:nvPr/>
        </p:nvGrpSpPr>
        <p:grpSpPr>
          <a:xfrm>
            <a:off x="1707960" y="2662664"/>
            <a:ext cx="6108506" cy="1556047"/>
            <a:chOff x="1707960" y="2662664"/>
            <a:chExt cx="6108506" cy="1556047"/>
          </a:xfrm>
        </p:grpSpPr>
        <p:sp>
          <p:nvSpPr>
            <p:cNvPr id="5" name="TextBox 4"/>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A</a:t>
              </a:r>
            </a:p>
          </p:txBody>
        </p:sp>
        <p:sp>
          <p:nvSpPr>
            <p:cNvPr id="6" name="TextBox 5"/>
            <p:cNvSpPr txBox="1"/>
            <p:nvPr/>
          </p:nvSpPr>
          <p:spPr>
            <a:xfrm>
              <a:off x="3980769" y="2802869"/>
              <a:ext cx="1026242" cy="584775"/>
            </a:xfrm>
            <a:prstGeom prst="rect">
              <a:avLst/>
            </a:prstGeom>
            <a:noFill/>
          </p:spPr>
          <p:txBody>
            <a:bodyPr wrap="none" rtlCol="0">
              <a:spAutoFit/>
            </a:bodyPr>
            <a:lstStyle/>
            <a:p>
              <a:pPr algn="ctr"/>
              <a:r>
                <a:rPr lang="en-GB" sz="1600" dirty="0" smtClean="0">
                  <a:latin typeface="Arial" panose="020B0604020202020204" pitchFamily="34" charset="0"/>
                  <a:cs typeface="Arial" panose="020B0604020202020204" pitchFamily="34" charset="0"/>
                </a:rPr>
                <a:t>OUTPUT</a:t>
              </a:r>
            </a:p>
            <a:p>
              <a:pPr algn="ctr"/>
              <a:r>
                <a:rPr lang="en-GB" sz="1600" dirty="0" smtClean="0">
                  <a:latin typeface="Arial" panose="020B0604020202020204" pitchFamily="34" charset="0"/>
                  <a:cs typeface="Arial" panose="020B0604020202020204" pitchFamily="34" charset="0"/>
                </a:rPr>
                <a:t>R</a:t>
              </a:r>
              <a:endParaRPr lang="en-GB" sz="1600" dirty="0">
                <a:latin typeface="Arial" panose="020B0604020202020204" pitchFamily="34" charset="0"/>
                <a:cs typeface="Arial" panose="020B0604020202020204" pitchFamily="34" charset="0"/>
              </a:endParaRPr>
            </a:p>
          </p:txBody>
        </p:sp>
        <p:sp>
          <p:nvSpPr>
            <p:cNvPr id="9"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 name="Group 862"/>
            <p:cNvGrpSpPr>
              <a:grpSpLocks/>
            </p:cNvGrpSpPr>
            <p:nvPr/>
          </p:nvGrpSpPr>
          <p:grpSpPr bwMode="auto">
            <a:xfrm>
              <a:off x="4412136" y="2662664"/>
              <a:ext cx="1944216" cy="1556047"/>
              <a:chOff x="1152" y="1699"/>
              <a:chExt cx="576" cy="461"/>
            </a:xfrm>
          </p:grpSpPr>
          <p:grpSp>
            <p:nvGrpSpPr>
              <p:cNvPr id="13" name="Group 64"/>
              <p:cNvGrpSpPr>
                <a:grpSpLocks/>
              </p:cNvGrpSpPr>
              <p:nvPr/>
            </p:nvGrpSpPr>
            <p:grpSpPr bwMode="auto">
              <a:xfrm>
                <a:off x="1335" y="1699"/>
                <a:ext cx="385" cy="461"/>
                <a:chOff x="2348" y="3427"/>
                <a:chExt cx="385" cy="461"/>
              </a:xfrm>
            </p:grpSpPr>
            <p:sp>
              <p:nvSpPr>
                <p:cNvPr id="16" name="AutoShape 59"/>
                <p:cNvSpPr>
                  <a:spLocks noChangeArrowheads="1"/>
                </p:cNvSpPr>
                <p:nvPr/>
              </p:nvSpPr>
              <p:spPr bwMode="auto">
                <a:xfrm rot="5400000">
                  <a:off x="2278" y="3497"/>
                  <a:ext cx="461" cy="322"/>
                </a:xfrm>
                <a:prstGeom prst="triangle">
                  <a:avLst>
                    <a:gd name="adj" fmla="val 50000"/>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solidFill>
                      <a:srgbClr val="70D90B"/>
                    </a:solidFill>
                  </a:endParaRPr>
                </a:p>
              </p:txBody>
            </p:sp>
            <p:sp>
              <p:nvSpPr>
                <p:cNvPr id="17" name="Oval 61"/>
                <p:cNvSpPr>
                  <a:spLocks noChangeArrowheads="1"/>
                </p:cNvSpPr>
                <p:nvPr/>
              </p:nvSpPr>
              <p:spPr bwMode="auto">
                <a:xfrm>
                  <a:off x="2675" y="3627"/>
                  <a:ext cx="58" cy="58"/>
                </a:xfrm>
                <a:prstGeom prst="ellipse">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14" name="Freeform 861"/>
              <p:cNvSpPr>
                <a:spLocks/>
              </p:cNvSpPr>
              <p:nvPr/>
            </p:nvSpPr>
            <p:spPr bwMode="auto">
              <a:xfrm>
                <a:off x="1152"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11" name="TextBox 10"/>
            <p:cNvSpPr txBox="1"/>
            <p:nvPr/>
          </p:nvSpPr>
          <p:spPr>
            <a:xfrm>
              <a:off x="6790223" y="3095673"/>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12" name="TextBox 11"/>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smtClean="0">
                  <a:latin typeface="Arial" panose="020B0604020202020204" pitchFamily="34" charset="0"/>
                  <a:cs typeface="Arial" panose="020B0604020202020204" pitchFamily="34" charset="0"/>
                </a:rPr>
                <a:t>B</a:t>
              </a:r>
              <a:endParaRPr lang="en-GB" sz="1600" dirty="0">
                <a:latin typeface="Arial" panose="020B0604020202020204" pitchFamily="34" charset="0"/>
                <a:cs typeface="Arial" panose="020B0604020202020204" pitchFamily="34" charset="0"/>
              </a:endParaRPr>
            </a:p>
          </p:txBody>
        </p:sp>
      </p:grpSp>
      <p:sp>
        <p:nvSpPr>
          <p:cNvPr id="22" name="TextBox 21"/>
          <p:cNvSpPr txBox="1"/>
          <p:nvPr/>
        </p:nvSpPr>
        <p:spPr>
          <a:xfrm>
            <a:off x="6036357" y="4597642"/>
            <a:ext cx="2247218" cy="646331"/>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a:t>
            </a:r>
          </a:p>
          <a:p>
            <a:pPr algn="ctr"/>
            <a:r>
              <a:rPr lang="en-GB" b="1" dirty="0" smtClean="0">
                <a:latin typeface="Arial" panose="020B0604020202020204" pitchFamily="34" charset="0"/>
                <a:cs typeface="Arial" panose="020B0604020202020204" pitchFamily="34" charset="0"/>
              </a:rPr>
              <a:t>P = NOT (A AND B)</a:t>
            </a:r>
            <a:endParaRPr lang="en-GB"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5984495" y="5426658"/>
                <a:ext cx="2416046" cy="702821"/>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a:t>
                </a:r>
              </a:p>
              <a:p>
                <a:pPr algn="ct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Cambria Math" panose="02040503050406030204" pitchFamily="18" charset="0"/>
                          <a:cs typeface="Arial" panose="020B0604020202020204" pitchFamily="34" charset="0"/>
                        </a:rPr>
                        <m:t>𝑷</m:t>
                      </m:r>
                      <m:r>
                        <a:rPr lang="en-GB" b="1" i="1">
                          <a:latin typeface="Cambria Math" panose="02040503050406030204" pitchFamily="18" charset="0"/>
                          <a:ea typeface="Cambria Math" panose="02040503050406030204" pitchFamily="18" charset="0"/>
                          <a:cs typeface="Arial" panose="020B0604020202020204" pitchFamily="34" charset="0"/>
                        </a:rPr>
                        <m:t>=</m:t>
                      </m:r>
                      <m:bar>
                        <m:barPr>
                          <m:pos m:val="top"/>
                          <m:ctrlPr>
                            <a:rPr lang="en-GB" b="1" i="1" smtClean="0">
                              <a:latin typeface="Cambria Math" panose="02040503050406030204" pitchFamily="18" charset="0"/>
                              <a:ea typeface="Cambria Math" panose="02040503050406030204" pitchFamily="18" charset="0"/>
                              <a:cs typeface="Arial" panose="020B0604020202020204" pitchFamily="34" charset="0"/>
                            </a:rPr>
                          </m:ctrlPr>
                        </m:barPr>
                        <m:e>
                          <m:r>
                            <a:rPr lang="en-GB" b="1" i="1" smtClean="0">
                              <a:latin typeface="Cambria Math" panose="02040503050406030204" pitchFamily="18" charset="0"/>
                              <a:ea typeface="Cambria Math" panose="02040503050406030204" pitchFamily="18" charset="0"/>
                              <a:cs typeface="Arial" panose="020B0604020202020204" pitchFamily="34" charset="0"/>
                            </a:rPr>
                            <m:t>𝑨</m:t>
                          </m:r>
                          <m:r>
                            <m:rPr>
                              <m:nor/>
                            </m:rPr>
                            <a:rPr lang="en-GB" b="1" dirty="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ea typeface="Cambria Math" panose="02040503050406030204" pitchFamily="18" charset="0"/>
                              <a:cs typeface="Arial" panose="020B0604020202020204" pitchFamily="34" charset="0"/>
                            </a:rPr>
                            <m:t>𝑩</m:t>
                          </m:r>
                        </m:e>
                      </m:bar>
                    </m:oMath>
                  </m:oMathPara>
                </a14:m>
                <a:endParaRPr lang="en-GB" b="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984495" y="5426658"/>
                <a:ext cx="2416046" cy="702821"/>
              </a:xfrm>
              <a:prstGeom prst="rect">
                <a:avLst/>
              </a:prstGeom>
              <a:blipFill>
                <a:blip r:embed="rId2"/>
                <a:stretch>
                  <a:fillRect l="-2273" t="-4348" r="-1768"/>
                </a:stretch>
              </a:blipFill>
            </p:spPr>
            <p:txBody>
              <a:bodyPr/>
              <a:lstStyle/>
              <a:p>
                <a:r>
                  <a:rPr lang="en-GB">
                    <a:noFill/>
                  </a:rPr>
                  <a:t> </a:t>
                </a:r>
              </a:p>
            </p:txBody>
          </p:sp>
        </mc:Fallback>
      </mc:AlternateContent>
      <p:sp>
        <p:nvSpPr>
          <p:cNvPr id="24" name="Line 147"/>
          <p:cNvSpPr>
            <a:spLocks noChangeShapeType="1"/>
          </p:cNvSpPr>
          <p:nvPr/>
        </p:nvSpPr>
        <p:spPr bwMode="auto">
          <a:xfrm>
            <a:off x="2498121" y="3054429"/>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6" name="AutoShape 65"/>
          <p:cNvSpPr>
            <a:spLocks noChangeArrowheads="1"/>
          </p:cNvSpPr>
          <p:nvPr/>
        </p:nvSpPr>
        <p:spPr bwMode="auto">
          <a:xfrm>
            <a:off x="2917885" y="2836479"/>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7" name="Line 147"/>
          <p:cNvSpPr>
            <a:spLocks noChangeShapeType="1"/>
          </p:cNvSpPr>
          <p:nvPr/>
        </p:nvSpPr>
        <p:spPr bwMode="auto">
          <a:xfrm>
            <a:off x="2498121" y="3756481"/>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2536383197"/>
              </p:ext>
            </p:extLst>
          </p:nvPr>
        </p:nvGraphicFramePr>
        <p:xfrm>
          <a:off x="1171830" y="4477200"/>
          <a:ext cx="4415638" cy="1828800"/>
        </p:xfrm>
        <a:graphic>
          <a:graphicData uri="http://schemas.openxmlformats.org/drawingml/2006/table">
            <a:tbl>
              <a:tblPr firstRow="1" bandRow="1">
                <a:tableStyleId>{5C22544A-7EE6-4342-B048-85BDC9FD1C3A}</a:tableStyleId>
              </a:tblPr>
              <a:tblGrid>
                <a:gridCol w="474971">
                  <a:extLst>
                    <a:ext uri="{9D8B030D-6E8A-4147-A177-3AD203B41FA5}">
                      <a16:colId xmlns="" xmlns:a16="http://schemas.microsoft.com/office/drawing/2014/main" val="20000"/>
                    </a:ext>
                  </a:extLst>
                </a:gridCol>
                <a:gridCol w="476250">
                  <a:extLst>
                    <a:ext uri="{9D8B030D-6E8A-4147-A177-3AD203B41FA5}">
                      <a16:colId xmlns="" xmlns:a16="http://schemas.microsoft.com/office/drawing/2014/main" val="20001"/>
                    </a:ext>
                  </a:extLst>
                </a:gridCol>
                <a:gridCol w="1714500">
                  <a:extLst>
                    <a:ext uri="{9D8B030D-6E8A-4147-A177-3AD203B41FA5}">
                      <a16:colId xmlns="" xmlns:a16="http://schemas.microsoft.com/office/drawing/2014/main" val="20002"/>
                    </a:ext>
                  </a:extLst>
                </a:gridCol>
                <a:gridCol w="1749917">
                  <a:extLst>
                    <a:ext uri="{9D8B030D-6E8A-4147-A177-3AD203B41FA5}">
                      <a16:colId xmlns="" xmlns:a16="http://schemas.microsoft.com/office/drawing/2014/main" val="7834809"/>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R</a:t>
                      </a:r>
                      <a:r>
                        <a:rPr lang="en-GB" baseline="0" dirty="0" smtClean="0">
                          <a:solidFill>
                            <a:schemeClr val="bg1"/>
                          </a:solidFill>
                          <a:latin typeface="Arial" panose="020B0604020202020204" pitchFamily="34" charset="0"/>
                          <a:cs typeface="Arial" panose="020B0604020202020204" pitchFamily="34" charset="0"/>
                        </a:rPr>
                        <a:t> = A AND 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 = NOT R</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0</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0</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000">
                <a:tc>
                  <a:txBody>
                    <a:bodyPr/>
                    <a:lstStyle/>
                    <a:p>
                      <a:pPr marL="0" algn="ctr" defTabSz="457200" rtl="0" eaLnBrk="1" latinLnBrk="0" hangingPunct="1"/>
                      <a:r>
                        <a:rPr lang="en-GB" sz="1800" kern="1200" smtClean="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0</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smtClean="0">
                          <a:latin typeface="Arial" panose="020B0604020202020204" pitchFamily="34" charset="0"/>
                          <a:cs typeface="Arial" panose="020B0604020202020204" pitchFamily="34" charset="0"/>
                        </a:rPr>
                        <a:t>0</a:t>
                      </a:r>
                      <a:endParaRPr lang="en-GB" sz="16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446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a:spLocks noGrp="1"/>
          </p:cNvSpPr>
          <p:nvPr>
            <p:ph type="body" sz="quarter" idx="13"/>
          </p:nvPr>
        </p:nvSpPr>
        <p:spPr>
          <a:xfrm>
            <a:off x="724280" y="906233"/>
            <a:ext cx="7879394" cy="670772"/>
          </a:xfrm>
        </p:spPr>
        <p:txBody>
          <a:bodyPr/>
          <a:lstStyle/>
          <a:p>
            <a:r>
              <a:rPr lang="en-GB"/>
              <a:t>Increasing the number of inputs</a:t>
            </a:r>
          </a:p>
          <a:p>
            <a:endParaRPr lang="en-GB" dirty="0"/>
          </a:p>
        </p:txBody>
      </p:sp>
      <p:sp>
        <p:nvSpPr>
          <p:cNvPr id="3" name="Text Placeholder 2"/>
          <p:cNvSpPr>
            <a:spLocks noGrp="1"/>
          </p:cNvSpPr>
          <p:nvPr>
            <p:ph type="body" sz="quarter" idx="14"/>
          </p:nvPr>
        </p:nvSpPr>
        <p:spPr/>
        <p:txBody>
          <a:bodyPr/>
          <a:lstStyle/>
          <a:p>
            <a:r>
              <a:rPr lang="en-GB" dirty="0" smtClean="0"/>
              <a:t>With three inputs, how many possible combinations of 0 and 1 are there?</a:t>
            </a:r>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grpSp>
        <p:nvGrpSpPr>
          <p:cNvPr id="33" name="Group 32"/>
          <p:cNvGrpSpPr/>
          <p:nvPr/>
        </p:nvGrpSpPr>
        <p:grpSpPr>
          <a:xfrm>
            <a:off x="1747200" y="2769264"/>
            <a:ext cx="6030273" cy="2052715"/>
            <a:chOff x="442773" y="1904612"/>
            <a:chExt cx="6030273" cy="2052715"/>
          </a:xfrm>
        </p:grpSpPr>
        <p:sp>
          <p:nvSpPr>
            <p:cNvPr id="12" name="TextBox 11"/>
            <p:cNvSpPr txBox="1"/>
            <p:nvPr/>
          </p:nvSpPr>
          <p:spPr>
            <a:xfrm>
              <a:off x="5446803" y="2998621"/>
              <a:ext cx="1026243"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grpSp>
          <p:nvGrpSpPr>
            <p:cNvPr id="25" name="Group 24"/>
            <p:cNvGrpSpPr/>
            <p:nvPr/>
          </p:nvGrpSpPr>
          <p:grpSpPr>
            <a:xfrm>
              <a:off x="442773" y="1904612"/>
              <a:ext cx="2753288" cy="1324855"/>
              <a:chOff x="1130778" y="3856129"/>
              <a:chExt cx="2753288" cy="1324855"/>
            </a:xfrm>
          </p:grpSpPr>
          <p:grpSp>
            <p:nvGrpSpPr>
              <p:cNvPr id="5" name="Group 69"/>
              <p:cNvGrpSpPr>
                <a:grpSpLocks/>
              </p:cNvGrpSpPr>
              <p:nvPr/>
            </p:nvGrpSpPr>
            <p:grpSpPr bwMode="auto">
              <a:xfrm>
                <a:off x="1996043" y="3933056"/>
                <a:ext cx="1888023" cy="1152128"/>
                <a:chOff x="2304" y="3542"/>
                <a:chExt cx="567" cy="346"/>
              </a:xfrm>
            </p:grpSpPr>
            <p:sp>
              <p:nvSpPr>
                <p:cNvPr id="7" name="AutoShape 65"/>
                <p:cNvSpPr>
                  <a:spLocks noChangeArrowheads="1"/>
                </p:cNvSpPr>
                <p:nvPr/>
              </p:nvSpPr>
              <p:spPr bwMode="auto">
                <a:xfrm>
                  <a:off x="2419" y="3542"/>
                  <a:ext cx="346" cy="346"/>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8" name="Line 66"/>
                <p:cNvSpPr>
                  <a:spLocks noChangeShapeType="1"/>
                </p:cNvSpPr>
                <p:nvPr/>
              </p:nvSpPr>
              <p:spPr bwMode="auto">
                <a:xfrm>
                  <a:off x="2764" y="3715"/>
                  <a:ext cx="107"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9" name="Line 67"/>
                <p:cNvSpPr>
                  <a:spLocks noChangeShapeType="1"/>
                </p:cNvSpPr>
                <p:nvPr/>
              </p:nvSpPr>
              <p:spPr bwMode="auto">
                <a:xfrm>
                  <a:off x="2304" y="3600"/>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0" name="Line 68"/>
                <p:cNvSpPr>
                  <a:spLocks noChangeShapeType="1"/>
                </p:cNvSpPr>
                <p:nvPr/>
              </p:nvSpPr>
              <p:spPr bwMode="auto">
                <a:xfrm>
                  <a:off x="2304" y="3830"/>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11" name="TextBox 10"/>
              <p:cNvSpPr txBox="1"/>
              <p:nvPr/>
            </p:nvSpPr>
            <p:spPr>
              <a:xfrm>
                <a:off x="1135588" y="3856129"/>
                <a:ext cx="798617"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13" name="TextBox 12"/>
              <p:cNvSpPr txBox="1"/>
              <p:nvPr/>
            </p:nvSpPr>
            <p:spPr>
              <a:xfrm>
                <a:off x="1130778" y="4596209"/>
                <a:ext cx="798617"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grpSp>
        <p:grpSp>
          <p:nvGrpSpPr>
            <p:cNvPr id="15" name="Group 155"/>
            <p:cNvGrpSpPr>
              <a:grpSpLocks/>
            </p:cNvGrpSpPr>
            <p:nvPr/>
          </p:nvGrpSpPr>
          <p:grpSpPr bwMode="auto">
            <a:xfrm>
              <a:off x="1308051" y="2741761"/>
              <a:ext cx="4095490" cy="1163414"/>
              <a:chOff x="3614" y="3715"/>
              <a:chExt cx="1218" cy="346"/>
            </a:xfrm>
          </p:grpSpPr>
          <p:sp>
            <p:nvSpPr>
              <p:cNvPr id="17" name="Line 146"/>
              <p:cNvSpPr>
                <a:spLocks noChangeShapeType="1"/>
              </p:cNvSpPr>
              <p:nvPr/>
            </p:nvSpPr>
            <p:spPr bwMode="auto">
              <a:xfrm>
                <a:off x="4717"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8" name="Line 147"/>
              <p:cNvSpPr>
                <a:spLocks noChangeShapeType="1"/>
              </p:cNvSpPr>
              <p:nvPr/>
            </p:nvSpPr>
            <p:spPr bwMode="auto">
              <a:xfrm flipV="1">
                <a:off x="4176" y="3773"/>
                <a:ext cx="202" cy="1"/>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9" name="Line 148"/>
              <p:cNvSpPr>
                <a:spLocks noChangeShapeType="1"/>
              </p:cNvSpPr>
              <p:nvPr/>
            </p:nvSpPr>
            <p:spPr bwMode="auto">
              <a:xfrm>
                <a:off x="3614" y="4003"/>
                <a:ext cx="76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nvGrpSpPr>
              <p:cNvPr id="20" name="Group 149"/>
              <p:cNvGrpSpPr>
                <a:grpSpLocks/>
              </p:cNvGrpSpPr>
              <p:nvPr/>
            </p:nvGrpSpPr>
            <p:grpSpPr bwMode="auto">
              <a:xfrm>
                <a:off x="4341" y="3715"/>
                <a:ext cx="380" cy="346"/>
                <a:chOff x="2416" y="3542"/>
                <a:chExt cx="346" cy="346"/>
              </a:xfrm>
            </p:grpSpPr>
            <p:grpSp>
              <p:nvGrpSpPr>
                <p:cNvPr id="21" name="Group 150"/>
                <p:cNvGrpSpPr>
                  <a:grpSpLocks/>
                </p:cNvGrpSpPr>
                <p:nvPr/>
              </p:nvGrpSpPr>
              <p:grpSpPr bwMode="auto">
                <a:xfrm>
                  <a:off x="2416" y="3542"/>
                  <a:ext cx="346" cy="346"/>
                  <a:chOff x="2475" y="3542"/>
                  <a:chExt cx="288" cy="346"/>
                </a:xfrm>
              </p:grpSpPr>
              <p:sp>
                <p:nvSpPr>
                  <p:cNvPr id="23" name="Freeform 151"/>
                  <p:cNvSpPr>
                    <a:spLocks/>
                  </p:cNvSpPr>
                  <p:nvPr/>
                </p:nvSpPr>
                <p:spPr bwMode="auto">
                  <a:xfrm>
                    <a:off x="2475"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4" name="Freeform 152"/>
                  <p:cNvSpPr>
                    <a:spLocks/>
                  </p:cNvSpPr>
                  <p:nvPr/>
                </p:nvSpPr>
                <p:spPr bwMode="auto">
                  <a:xfrm flipV="1">
                    <a:off x="2475"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22" name="Freeform 153"/>
                <p:cNvSpPr>
                  <a:spLocks/>
                </p:cNvSpPr>
                <p:nvPr/>
              </p:nvSpPr>
              <p:spPr bwMode="auto">
                <a:xfrm>
                  <a:off x="2423" y="3548"/>
                  <a:ext cx="58" cy="33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grpSp>
        <p:cxnSp>
          <p:nvCxnSpPr>
            <p:cNvPr id="29" name="Straight Connector 28"/>
            <p:cNvCxnSpPr/>
            <p:nvPr/>
          </p:nvCxnSpPr>
          <p:spPr>
            <a:xfrm flipV="1">
              <a:off x="3197751" y="2523411"/>
              <a:ext cx="1648" cy="452561"/>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475442" y="3372552"/>
              <a:ext cx="798617" cy="584775"/>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C</a:t>
              </a:r>
            </a:p>
          </p:txBody>
        </p:sp>
        <p:sp>
          <p:nvSpPr>
            <p:cNvPr id="32" name="TextBox 31"/>
            <p:cNvSpPr txBox="1"/>
            <p:nvPr/>
          </p:nvSpPr>
          <p:spPr>
            <a:xfrm>
              <a:off x="3223929" y="2504837"/>
              <a:ext cx="332142" cy="338554"/>
            </a:xfrm>
            <a:prstGeom prst="rect">
              <a:avLst/>
            </a:prstGeom>
            <a:noFill/>
            <a:ln>
              <a:noFill/>
            </a:ln>
          </p:spPr>
          <p:txBody>
            <a:bodyPr wrap="none" rtlCol="0">
              <a:spAutoFit/>
            </a:bodyPr>
            <a:lstStyle/>
            <a:p>
              <a:pPr algn="ctr"/>
              <a:r>
                <a:rPr lang="en-GB" sz="1600" dirty="0">
                  <a:latin typeface="Arial" panose="020B0604020202020204" pitchFamily="34" charset="0"/>
                  <a:cs typeface="Arial" panose="020B0604020202020204" pitchFamily="34" charset="0"/>
                </a:rPr>
                <a:t>R</a:t>
              </a:r>
            </a:p>
          </p:txBody>
        </p:sp>
      </p:grpSp>
      <p:sp>
        <p:nvSpPr>
          <p:cNvPr id="35" name="TextBox 34"/>
          <p:cNvSpPr txBox="1"/>
          <p:nvPr/>
        </p:nvSpPr>
        <p:spPr>
          <a:xfrm>
            <a:off x="1998165" y="5371636"/>
            <a:ext cx="2756846"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Boolean </a:t>
            </a:r>
            <a:r>
              <a:rPr lang="en-GB" b="1" dirty="0" smtClean="0">
                <a:latin typeface="Arial" panose="020B0604020202020204" pitchFamily="34" charset="0"/>
                <a:cs typeface="Arial" panose="020B0604020202020204" pitchFamily="34" charset="0"/>
              </a:rPr>
              <a:t>algebra</a:t>
            </a:r>
            <a:r>
              <a:rPr lang="en-GB" b="1" dirty="0">
                <a:latin typeface="Arial" panose="020B0604020202020204" pitchFamily="34" charset="0"/>
                <a:cs typeface="Arial" panose="020B0604020202020204" pitchFamily="34" charset="0"/>
              </a:rPr>
              <a:t>: </a:t>
            </a:r>
          </a:p>
          <a:p>
            <a:pPr algn="ctr"/>
            <a:r>
              <a:rPr lang="en-GB" b="1" dirty="0">
                <a:latin typeface="Arial" panose="020B0604020202020204" pitchFamily="34" charset="0"/>
                <a:cs typeface="Arial" panose="020B0604020202020204" pitchFamily="34" charset="0"/>
              </a:rPr>
              <a:t>P = (A AND B) OR C</a:t>
            </a:r>
          </a:p>
        </p:txBody>
      </p:sp>
      <p:sp>
        <p:nvSpPr>
          <p:cNvPr id="27" name="TextBox 26"/>
          <p:cNvSpPr txBox="1"/>
          <p:nvPr/>
        </p:nvSpPr>
        <p:spPr>
          <a:xfrm>
            <a:off x="4805081" y="5371925"/>
            <a:ext cx="2756846" cy="646331"/>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In Boolean notation: </a:t>
            </a:r>
            <a:endParaRPr lang="en-GB" b="1" dirty="0">
              <a:latin typeface="Arial" panose="020B0604020202020204" pitchFamily="34" charset="0"/>
              <a:cs typeface="Arial" panose="020B0604020202020204" pitchFamily="34" charset="0"/>
            </a:endParaRPr>
          </a:p>
          <a:p>
            <a:pPr algn="ctr"/>
            <a:r>
              <a:rPr lang="en-GB" b="1" dirty="0">
                <a:latin typeface="Cambria Math" panose="02040503050406030204" pitchFamily="18" charset="0"/>
                <a:ea typeface="Cambria Math" panose="02040503050406030204" pitchFamily="18" charset="0"/>
                <a:cs typeface="Arial" panose="020B0604020202020204" pitchFamily="34" charset="0"/>
              </a:rPr>
              <a:t>P = (A </a:t>
            </a:r>
            <a:r>
              <a:rPr lang="en-GB" b="1" dirty="0" smtClean="0">
                <a:latin typeface="Cambria Math" panose="02040503050406030204" pitchFamily="18" charset="0"/>
                <a:ea typeface="Cambria Math" panose="02040503050406030204" pitchFamily="18" charset="0"/>
                <a:cs typeface="Arial" panose="020B0604020202020204" pitchFamily="34" charset="0"/>
              </a:rPr>
              <a:t>• </a:t>
            </a:r>
            <a:r>
              <a:rPr lang="en-GB" b="1" dirty="0">
                <a:latin typeface="Cambria Math" panose="02040503050406030204" pitchFamily="18" charset="0"/>
                <a:ea typeface="Cambria Math" panose="02040503050406030204" pitchFamily="18" charset="0"/>
                <a:cs typeface="Arial" panose="020B0604020202020204" pitchFamily="34" charset="0"/>
              </a:rPr>
              <a:t>B) </a:t>
            </a:r>
            <a:r>
              <a:rPr lang="en-GB" b="1" dirty="0" smtClean="0">
                <a:latin typeface="Cambria Math" panose="02040503050406030204" pitchFamily="18" charset="0"/>
                <a:ea typeface="Cambria Math" panose="02040503050406030204" pitchFamily="18" charset="0"/>
                <a:cs typeface="Arial" panose="020B0604020202020204" pitchFamily="34" charset="0"/>
              </a:rPr>
              <a:t>+ </a:t>
            </a:r>
            <a:r>
              <a:rPr lang="en-GB" b="1" dirty="0">
                <a:latin typeface="Cambria Math" panose="02040503050406030204" pitchFamily="18" charset="0"/>
                <a:ea typeface="Cambria Math" panose="02040503050406030204" pitchFamily="18" charset="0"/>
                <a:cs typeface="Arial" panose="020B0604020202020204" pitchFamily="34" charset="0"/>
              </a:rPr>
              <a:t>C</a:t>
            </a:r>
          </a:p>
        </p:txBody>
      </p:sp>
    </p:spTree>
    <p:extLst>
      <p:ext uri="{BB962C8B-B14F-4D97-AF65-F5344CB8AC3E}">
        <p14:creationId xmlns:p14="http://schemas.microsoft.com/office/powerpoint/2010/main" val="309557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3"/>
          </p:nvPr>
        </p:nvSpPr>
        <p:spPr/>
        <p:txBody>
          <a:bodyPr/>
          <a:lstStyle/>
          <a:p>
            <a:r>
              <a:rPr lang="en-GB" dirty="0"/>
              <a:t>Combining logic </a:t>
            </a:r>
            <a:r>
              <a:rPr lang="en-GB" dirty="0" smtClean="0"/>
              <a:t>gates</a:t>
            </a:r>
            <a:endParaRPr lang="en-GB" dirty="0"/>
          </a:p>
        </p:txBody>
      </p:sp>
      <p:grpSp>
        <p:nvGrpSpPr>
          <p:cNvPr id="33" name="Group 32"/>
          <p:cNvGrpSpPr/>
          <p:nvPr/>
        </p:nvGrpSpPr>
        <p:grpSpPr>
          <a:xfrm>
            <a:off x="1450906" y="1794357"/>
            <a:ext cx="3727796" cy="993452"/>
            <a:chOff x="-648206" y="1904612"/>
            <a:chExt cx="7637892" cy="2035483"/>
          </a:xfrm>
        </p:grpSpPr>
        <p:sp>
          <p:nvSpPr>
            <p:cNvPr id="12" name="TextBox 11"/>
            <p:cNvSpPr txBox="1"/>
            <p:nvPr/>
          </p:nvSpPr>
          <p:spPr>
            <a:xfrm>
              <a:off x="5020754" y="3018137"/>
              <a:ext cx="1968932" cy="567543"/>
            </a:xfrm>
            <a:prstGeom prst="rect">
              <a:avLst/>
            </a:prstGeom>
            <a:noFill/>
            <a:ln w="28575">
              <a:noFill/>
            </a:ln>
          </p:spPr>
          <p:txBody>
            <a:bodyPr wrap="none" rtlCol="0">
              <a:spAutoFit/>
            </a:bodyPr>
            <a:lstStyle/>
            <a:p>
              <a:pPr algn="ctr"/>
              <a:r>
                <a:rPr lang="en-GB" sz="1200" smtClean="0">
                  <a:latin typeface="Arial" panose="020B0604020202020204" pitchFamily="34" charset="0"/>
                  <a:cs typeface="Arial" panose="020B0604020202020204" pitchFamily="34" charset="0"/>
                </a:rPr>
                <a:t>OUTPUT P</a:t>
              </a:r>
              <a:endParaRPr lang="en-GB" sz="1200" dirty="0">
                <a:latin typeface="Arial" panose="020B0604020202020204" pitchFamily="34" charset="0"/>
                <a:cs typeface="Arial" panose="020B0604020202020204" pitchFamily="34" charset="0"/>
              </a:endParaRPr>
            </a:p>
          </p:txBody>
        </p:sp>
        <p:grpSp>
          <p:nvGrpSpPr>
            <p:cNvPr id="25" name="Group 24"/>
            <p:cNvGrpSpPr/>
            <p:nvPr/>
          </p:nvGrpSpPr>
          <p:grpSpPr>
            <a:xfrm>
              <a:off x="-648206" y="1904612"/>
              <a:ext cx="3874243" cy="1307624"/>
              <a:chOff x="39799" y="3856129"/>
              <a:chExt cx="3874243" cy="1307624"/>
            </a:xfrm>
          </p:grpSpPr>
          <p:grpSp>
            <p:nvGrpSpPr>
              <p:cNvPr id="4" name="Group 818"/>
              <p:cNvGrpSpPr>
                <a:grpSpLocks/>
              </p:cNvGrpSpPr>
              <p:nvPr/>
            </p:nvGrpSpPr>
            <p:grpSpPr bwMode="auto">
              <a:xfrm>
                <a:off x="1996049" y="3933056"/>
                <a:ext cx="1917993" cy="1152128"/>
                <a:chOff x="2650" y="605"/>
                <a:chExt cx="576" cy="346"/>
              </a:xfrm>
            </p:grpSpPr>
            <p:grpSp>
              <p:nvGrpSpPr>
                <p:cNvPr id="5" name="Group 69"/>
                <p:cNvGrpSpPr>
                  <a:grpSpLocks/>
                </p:cNvGrpSpPr>
                <p:nvPr/>
              </p:nvGrpSpPr>
              <p:grpSpPr bwMode="auto">
                <a:xfrm>
                  <a:off x="2650" y="605"/>
                  <a:ext cx="576" cy="346"/>
                  <a:chOff x="2304" y="3542"/>
                  <a:chExt cx="576" cy="346"/>
                </a:xfrm>
              </p:grpSpPr>
              <p:sp>
                <p:nvSpPr>
                  <p:cNvPr id="7" name="AutoShape 65"/>
                  <p:cNvSpPr>
                    <a:spLocks noChangeArrowheads="1"/>
                  </p:cNvSpPr>
                  <p:nvPr/>
                </p:nvSpPr>
                <p:spPr bwMode="auto">
                  <a:xfrm>
                    <a:off x="2419" y="3542"/>
                    <a:ext cx="346" cy="346"/>
                  </a:xfrm>
                  <a:prstGeom prst="flowChartDelay">
                    <a:avLst/>
                  </a:prstGeom>
                  <a:noFill/>
                  <a:ln w="28575">
                    <a:solidFill>
                      <a:srgbClr val="2382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a:p>
                </p:txBody>
              </p:sp>
              <p:sp>
                <p:nvSpPr>
                  <p:cNvPr id="8" name="Line 66"/>
                  <p:cNvSpPr>
                    <a:spLocks noChangeShapeType="1"/>
                  </p:cNvSpPr>
                  <p:nvPr/>
                </p:nvSpPr>
                <p:spPr bwMode="auto">
                  <a:xfrm>
                    <a:off x="2765" y="3715"/>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9" name="Line 67"/>
                  <p:cNvSpPr>
                    <a:spLocks noChangeShapeType="1"/>
                  </p:cNvSpPr>
                  <p:nvPr/>
                </p:nvSpPr>
                <p:spPr bwMode="auto">
                  <a:xfrm>
                    <a:off x="2304" y="3600"/>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0" name="Line 68"/>
                  <p:cNvSpPr>
                    <a:spLocks noChangeShapeType="1"/>
                  </p:cNvSpPr>
                  <p:nvPr/>
                </p:nvSpPr>
                <p:spPr bwMode="auto">
                  <a:xfrm>
                    <a:off x="2304" y="3830"/>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sp>
              <p:nvSpPr>
                <p:cNvPr id="6" name="Freeform 815"/>
                <p:cNvSpPr>
                  <a:spLocks/>
                </p:cNvSpPr>
                <p:nvPr/>
              </p:nvSpPr>
              <p:spPr bwMode="auto">
                <a:xfrm>
                  <a:off x="2652" y="662"/>
                  <a:ext cx="566" cy="228"/>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w="19050" cap="flat" cmpd="sng">
                  <a:no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a:p>
              </p:txBody>
            </p:sp>
          </p:grpSp>
          <p:sp>
            <p:nvSpPr>
              <p:cNvPr id="11" name="TextBox 10"/>
              <p:cNvSpPr txBox="1"/>
              <p:nvPr/>
            </p:nvSpPr>
            <p:spPr>
              <a:xfrm>
                <a:off x="44610" y="3856129"/>
                <a:ext cx="2152425"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A</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39799" y="4596210"/>
                <a:ext cx="2152425"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B</a:t>
                </a:r>
                <a:endParaRPr lang="en-GB" sz="1200" dirty="0">
                  <a:latin typeface="Arial" panose="020B0604020202020204" pitchFamily="34" charset="0"/>
                  <a:cs typeface="Arial" panose="020B0604020202020204" pitchFamily="34" charset="0"/>
                </a:endParaRPr>
              </a:p>
            </p:txBody>
          </p:sp>
        </p:grpSp>
        <p:grpSp>
          <p:nvGrpSpPr>
            <p:cNvPr id="15" name="Group 155"/>
            <p:cNvGrpSpPr>
              <a:grpSpLocks/>
            </p:cNvGrpSpPr>
            <p:nvPr/>
          </p:nvGrpSpPr>
          <p:grpSpPr bwMode="auto">
            <a:xfrm>
              <a:off x="1308043" y="2741761"/>
              <a:ext cx="3759241" cy="1163414"/>
              <a:chOff x="3614" y="3715"/>
              <a:chExt cx="1118" cy="346"/>
            </a:xfrm>
          </p:grpSpPr>
          <p:sp>
            <p:nvSpPr>
              <p:cNvPr id="17" name="Line 146"/>
              <p:cNvSpPr>
                <a:spLocks noChangeShapeType="1"/>
              </p:cNvSpPr>
              <p:nvPr/>
            </p:nvSpPr>
            <p:spPr bwMode="auto">
              <a:xfrm>
                <a:off x="4617" y="3888"/>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8" name="Line 147"/>
              <p:cNvSpPr>
                <a:spLocks noChangeShapeType="1"/>
              </p:cNvSpPr>
              <p:nvPr/>
            </p:nvSpPr>
            <p:spPr bwMode="auto">
              <a:xfrm flipV="1">
                <a:off x="4177" y="3778"/>
                <a:ext cx="89"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9" name="Line 148"/>
              <p:cNvSpPr>
                <a:spLocks noChangeShapeType="1"/>
              </p:cNvSpPr>
              <p:nvPr/>
            </p:nvSpPr>
            <p:spPr bwMode="auto">
              <a:xfrm>
                <a:off x="3614" y="4003"/>
                <a:ext cx="647"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nvGrpSpPr>
              <p:cNvPr id="20" name="Group 149"/>
              <p:cNvGrpSpPr>
                <a:grpSpLocks/>
              </p:cNvGrpSpPr>
              <p:nvPr/>
            </p:nvGrpSpPr>
            <p:grpSpPr bwMode="auto">
              <a:xfrm>
                <a:off x="4236" y="3715"/>
                <a:ext cx="380" cy="346"/>
                <a:chOff x="2333" y="3542"/>
                <a:chExt cx="346" cy="346"/>
              </a:xfrm>
            </p:grpSpPr>
            <p:grpSp>
              <p:nvGrpSpPr>
                <p:cNvPr id="21" name="Group 150"/>
                <p:cNvGrpSpPr>
                  <a:grpSpLocks/>
                </p:cNvGrpSpPr>
                <p:nvPr/>
              </p:nvGrpSpPr>
              <p:grpSpPr bwMode="auto">
                <a:xfrm>
                  <a:off x="2333" y="3542"/>
                  <a:ext cx="346" cy="346"/>
                  <a:chOff x="2396" y="3542"/>
                  <a:chExt cx="288" cy="346"/>
                </a:xfrm>
              </p:grpSpPr>
              <p:sp>
                <p:nvSpPr>
                  <p:cNvPr id="23" name="Freeform 151"/>
                  <p:cNvSpPr>
                    <a:spLocks/>
                  </p:cNvSpPr>
                  <p:nvPr/>
                </p:nvSpPr>
                <p:spPr bwMode="auto">
                  <a:xfrm>
                    <a:off x="2396"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24" name="Freeform 152"/>
                  <p:cNvSpPr>
                    <a:spLocks/>
                  </p:cNvSpPr>
                  <p:nvPr/>
                </p:nvSpPr>
                <p:spPr bwMode="auto">
                  <a:xfrm flipV="1">
                    <a:off x="2396"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sp>
              <p:nvSpPr>
                <p:cNvPr id="22" name="Freeform 153"/>
                <p:cNvSpPr>
                  <a:spLocks/>
                </p:cNvSpPr>
                <p:nvPr/>
              </p:nvSpPr>
              <p:spPr bwMode="auto">
                <a:xfrm>
                  <a:off x="2334"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grpSp>
        <p:cxnSp>
          <p:nvCxnSpPr>
            <p:cNvPr id="29" name="Straight Connector 28"/>
            <p:cNvCxnSpPr/>
            <p:nvPr/>
          </p:nvCxnSpPr>
          <p:spPr>
            <a:xfrm flipV="1">
              <a:off x="3197751" y="2557201"/>
              <a:ext cx="1647" cy="398697"/>
            </a:xfrm>
            <a:prstGeom prst="line">
              <a:avLst/>
            </a:prstGeom>
            <a:ln w="28575" cap="rnd">
              <a:solidFill>
                <a:srgbClr val="238296"/>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5536" y="3372552"/>
              <a:ext cx="2152426"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C</a:t>
              </a:r>
              <a:endParaRPr lang="en-GB" sz="1200" dirty="0">
                <a:latin typeface="Arial" panose="020B0604020202020204" pitchFamily="34" charset="0"/>
                <a:cs typeface="Arial" panose="020B0604020202020204" pitchFamily="34" charset="0"/>
              </a:endParaRPr>
            </a:p>
          </p:txBody>
        </p:sp>
        <p:sp>
          <p:nvSpPr>
            <p:cNvPr id="32" name="TextBox 31"/>
            <p:cNvSpPr txBox="1"/>
            <p:nvPr/>
          </p:nvSpPr>
          <p:spPr>
            <a:xfrm>
              <a:off x="2732076" y="1979587"/>
              <a:ext cx="604988" cy="567543"/>
            </a:xfrm>
            <a:prstGeom prst="rect">
              <a:avLst/>
            </a:prstGeom>
            <a:noFill/>
            <a:ln w="28575">
              <a:noFill/>
            </a:ln>
          </p:spPr>
          <p:txBody>
            <a:bodyPr wrap="none" rtlCol="0">
              <a:spAutoFit/>
            </a:bodyPr>
            <a:lstStyle/>
            <a:p>
              <a:pPr algn="ctr"/>
              <a:r>
                <a:rPr lang="en-GB" sz="1200" dirty="0">
                  <a:latin typeface="Arial" panose="020B0604020202020204" pitchFamily="34" charset="0"/>
                  <a:cs typeface="Arial" panose="020B0604020202020204" pitchFamily="34" charset="0"/>
                </a:rPr>
                <a:t>R</a:t>
              </a:r>
            </a:p>
          </p:txBody>
        </p:sp>
      </p:grpSp>
      <p:graphicFrame>
        <p:nvGraphicFramePr>
          <p:cNvPr id="35" name="Table 34"/>
          <p:cNvGraphicFramePr>
            <a:graphicFrameLocks noGrp="1"/>
          </p:cNvGraphicFramePr>
          <p:nvPr>
            <p:extLst>
              <p:ext uri="{D42A27DB-BD31-4B8C-83A1-F6EECF244321}">
                <p14:modId xmlns:p14="http://schemas.microsoft.com/office/powerpoint/2010/main" val="3357324641"/>
              </p:ext>
            </p:extLst>
          </p:nvPr>
        </p:nvGraphicFramePr>
        <p:xfrm>
          <a:off x="1097433" y="3069172"/>
          <a:ext cx="4461108" cy="3332480"/>
        </p:xfrm>
        <a:graphic>
          <a:graphicData uri="http://schemas.openxmlformats.org/drawingml/2006/table">
            <a:tbl>
              <a:tblPr firstRow="1" bandRow="1">
                <a:tableStyleId>{5C22544A-7EE6-4342-B048-85BDC9FD1C3A}</a:tableStyleId>
              </a:tblPr>
              <a:tblGrid>
                <a:gridCol w="451084">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85775">
                  <a:extLst>
                    <a:ext uri="{9D8B030D-6E8A-4147-A177-3AD203B41FA5}">
                      <a16:colId xmlns="" xmlns:a16="http://schemas.microsoft.com/office/drawing/2014/main" val="20002"/>
                    </a:ext>
                  </a:extLst>
                </a:gridCol>
                <a:gridCol w="1562100">
                  <a:extLst>
                    <a:ext uri="{9D8B030D-6E8A-4147-A177-3AD203B41FA5}">
                      <a16:colId xmlns="" xmlns:a16="http://schemas.microsoft.com/office/drawing/2014/main" val="20003"/>
                    </a:ext>
                  </a:extLst>
                </a:gridCol>
                <a:gridCol w="1504949">
                  <a:extLst>
                    <a:ext uri="{9D8B030D-6E8A-4147-A177-3AD203B41FA5}">
                      <a16:colId xmlns="" xmlns:a16="http://schemas.microsoft.com/office/drawing/2014/main" val="20004"/>
                    </a:ext>
                  </a:extLst>
                </a:gridCol>
              </a:tblGrid>
              <a:tr h="118147">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C</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R = A AND B</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9CAE4"/>
                    </a:solidFill>
                  </a:tcPr>
                </a:tc>
                <a:tc>
                  <a:txBody>
                    <a:bodyPr/>
                    <a:lstStyle/>
                    <a:p>
                      <a:pPr algn="ctr"/>
                      <a:r>
                        <a:rPr lang="en-GB" dirty="0" smtClean="0">
                          <a:latin typeface="Arial" panose="020B0604020202020204" pitchFamily="34" charset="0"/>
                          <a:cs typeface="Arial" panose="020B0604020202020204" pitchFamily="34" charset="0"/>
                        </a:rPr>
                        <a:t>P = R OR C</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36" name="TextBox 35"/>
          <p:cNvSpPr txBox="1"/>
          <p:nvPr/>
        </p:nvSpPr>
        <p:spPr>
          <a:xfrm>
            <a:off x="5459643" y="2990267"/>
            <a:ext cx="3264104"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Boolean </a:t>
            </a:r>
            <a:r>
              <a:rPr lang="en-GB" sz="1600" b="1" dirty="0" smtClean="0">
                <a:latin typeface="Arial" panose="020B0604020202020204" pitchFamily="34" charset="0"/>
                <a:cs typeface="Arial" panose="020B0604020202020204" pitchFamily="34" charset="0"/>
              </a:rPr>
              <a:t>algebra</a:t>
            </a:r>
            <a:r>
              <a:rPr lang="en-GB" sz="1600" b="1" dirty="0">
                <a:latin typeface="Arial" panose="020B0604020202020204" pitchFamily="34" charset="0"/>
                <a:cs typeface="Arial" panose="020B0604020202020204" pitchFamily="34" charset="0"/>
              </a:rPr>
              <a:t>: </a:t>
            </a:r>
          </a:p>
          <a:p>
            <a:pPr algn="ctr"/>
            <a:r>
              <a:rPr lang="en-GB" sz="1600" b="1" dirty="0">
                <a:latin typeface="Arial" panose="020B0604020202020204" pitchFamily="34" charset="0"/>
                <a:cs typeface="Arial" panose="020B0604020202020204" pitchFamily="34" charset="0"/>
              </a:rPr>
              <a:t>P = (A AND B) OR C</a:t>
            </a:r>
          </a:p>
        </p:txBody>
      </p:sp>
      <p:sp>
        <p:nvSpPr>
          <p:cNvPr id="34" name="TextBox 33"/>
          <p:cNvSpPr txBox="1"/>
          <p:nvPr/>
        </p:nvSpPr>
        <p:spPr>
          <a:xfrm>
            <a:off x="5459643" y="3942762"/>
            <a:ext cx="3264104" cy="61555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 Boolean notation: </a:t>
            </a:r>
            <a:endParaRPr lang="en-GB" sz="1600" b="1" dirty="0" smtClean="0">
              <a:latin typeface="Arial" panose="020B0604020202020204" pitchFamily="34" charset="0"/>
              <a:cs typeface="Arial" panose="020B0604020202020204" pitchFamily="34" charset="0"/>
            </a:endParaRPr>
          </a:p>
          <a:p>
            <a:pPr algn="ctr"/>
            <a:r>
              <a:rPr lang="en-GB" b="1" dirty="0">
                <a:latin typeface="Cambria Math" panose="02040503050406030204" pitchFamily="18" charset="0"/>
                <a:ea typeface="Cambria Math" panose="02040503050406030204" pitchFamily="18" charset="0"/>
                <a:cs typeface="Arial" panose="020B0604020202020204" pitchFamily="34" charset="0"/>
              </a:rPr>
              <a:t>P = (A • B) + C</a:t>
            </a:r>
          </a:p>
        </p:txBody>
      </p:sp>
    </p:spTree>
    <p:extLst>
      <p:ext uri="{BB962C8B-B14F-4D97-AF65-F5344CB8AC3E}">
        <p14:creationId xmlns:p14="http://schemas.microsoft.com/office/powerpoint/2010/main" val="412115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3"/>
          </p:nvPr>
        </p:nvSpPr>
        <p:spPr/>
        <p:txBody>
          <a:bodyPr/>
          <a:lstStyle/>
          <a:p>
            <a:r>
              <a:rPr lang="en-GB" dirty="0"/>
              <a:t>Combining logic </a:t>
            </a:r>
            <a:r>
              <a:rPr lang="en-GB" dirty="0" smtClean="0"/>
              <a:t>gates</a:t>
            </a:r>
            <a:endParaRPr lang="en-GB" dirty="0"/>
          </a:p>
        </p:txBody>
      </p:sp>
      <p:grpSp>
        <p:nvGrpSpPr>
          <p:cNvPr id="33" name="Group 32"/>
          <p:cNvGrpSpPr/>
          <p:nvPr/>
        </p:nvGrpSpPr>
        <p:grpSpPr>
          <a:xfrm>
            <a:off x="1450906" y="1794357"/>
            <a:ext cx="3727796" cy="993452"/>
            <a:chOff x="-648206" y="1904612"/>
            <a:chExt cx="7637892" cy="2035483"/>
          </a:xfrm>
        </p:grpSpPr>
        <p:sp>
          <p:nvSpPr>
            <p:cNvPr id="12" name="TextBox 11"/>
            <p:cNvSpPr txBox="1"/>
            <p:nvPr/>
          </p:nvSpPr>
          <p:spPr>
            <a:xfrm>
              <a:off x="5020754" y="3018137"/>
              <a:ext cx="1968932" cy="567543"/>
            </a:xfrm>
            <a:prstGeom prst="rect">
              <a:avLst/>
            </a:prstGeom>
            <a:noFill/>
            <a:ln w="28575">
              <a:noFill/>
            </a:ln>
          </p:spPr>
          <p:txBody>
            <a:bodyPr wrap="none" rtlCol="0">
              <a:spAutoFit/>
            </a:bodyPr>
            <a:lstStyle/>
            <a:p>
              <a:pPr algn="ctr"/>
              <a:r>
                <a:rPr lang="en-GB" sz="1200" smtClean="0">
                  <a:latin typeface="Arial" panose="020B0604020202020204" pitchFamily="34" charset="0"/>
                  <a:cs typeface="Arial" panose="020B0604020202020204" pitchFamily="34" charset="0"/>
                </a:rPr>
                <a:t>OUTPUT P</a:t>
              </a:r>
              <a:endParaRPr lang="en-GB" sz="1200" dirty="0">
                <a:latin typeface="Arial" panose="020B0604020202020204" pitchFamily="34" charset="0"/>
                <a:cs typeface="Arial" panose="020B0604020202020204" pitchFamily="34" charset="0"/>
              </a:endParaRPr>
            </a:p>
          </p:txBody>
        </p:sp>
        <p:grpSp>
          <p:nvGrpSpPr>
            <p:cNvPr id="25" name="Group 24"/>
            <p:cNvGrpSpPr/>
            <p:nvPr/>
          </p:nvGrpSpPr>
          <p:grpSpPr>
            <a:xfrm>
              <a:off x="-648206" y="1904612"/>
              <a:ext cx="3874243" cy="1307624"/>
              <a:chOff x="39799" y="3856129"/>
              <a:chExt cx="3874243" cy="1307624"/>
            </a:xfrm>
          </p:grpSpPr>
          <p:grpSp>
            <p:nvGrpSpPr>
              <p:cNvPr id="4" name="Group 818"/>
              <p:cNvGrpSpPr>
                <a:grpSpLocks/>
              </p:cNvGrpSpPr>
              <p:nvPr/>
            </p:nvGrpSpPr>
            <p:grpSpPr bwMode="auto">
              <a:xfrm>
                <a:off x="1996049" y="3933056"/>
                <a:ext cx="1917993" cy="1152128"/>
                <a:chOff x="2650" y="605"/>
                <a:chExt cx="576" cy="346"/>
              </a:xfrm>
            </p:grpSpPr>
            <p:grpSp>
              <p:nvGrpSpPr>
                <p:cNvPr id="5" name="Group 69"/>
                <p:cNvGrpSpPr>
                  <a:grpSpLocks/>
                </p:cNvGrpSpPr>
                <p:nvPr/>
              </p:nvGrpSpPr>
              <p:grpSpPr bwMode="auto">
                <a:xfrm>
                  <a:off x="2650" y="605"/>
                  <a:ext cx="576" cy="346"/>
                  <a:chOff x="2304" y="3542"/>
                  <a:chExt cx="576" cy="346"/>
                </a:xfrm>
              </p:grpSpPr>
              <p:sp>
                <p:nvSpPr>
                  <p:cNvPr id="7" name="AutoShape 65"/>
                  <p:cNvSpPr>
                    <a:spLocks noChangeArrowheads="1"/>
                  </p:cNvSpPr>
                  <p:nvPr/>
                </p:nvSpPr>
                <p:spPr bwMode="auto">
                  <a:xfrm>
                    <a:off x="2419" y="3542"/>
                    <a:ext cx="346" cy="346"/>
                  </a:xfrm>
                  <a:prstGeom prst="flowChartDelay">
                    <a:avLst/>
                  </a:prstGeom>
                  <a:noFill/>
                  <a:ln w="28575">
                    <a:solidFill>
                      <a:srgbClr val="2382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a:p>
                </p:txBody>
              </p:sp>
              <p:sp>
                <p:nvSpPr>
                  <p:cNvPr id="8" name="Line 66"/>
                  <p:cNvSpPr>
                    <a:spLocks noChangeShapeType="1"/>
                  </p:cNvSpPr>
                  <p:nvPr/>
                </p:nvSpPr>
                <p:spPr bwMode="auto">
                  <a:xfrm>
                    <a:off x="2765" y="3715"/>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9" name="Line 67"/>
                  <p:cNvSpPr>
                    <a:spLocks noChangeShapeType="1"/>
                  </p:cNvSpPr>
                  <p:nvPr/>
                </p:nvSpPr>
                <p:spPr bwMode="auto">
                  <a:xfrm>
                    <a:off x="2304" y="3600"/>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0" name="Line 68"/>
                  <p:cNvSpPr>
                    <a:spLocks noChangeShapeType="1"/>
                  </p:cNvSpPr>
                  <p:nvPr/>
                </p:nvSpPr>
                <p:spPr bwMode="auto">
                  <a:xfrm>
                    <a:off x="2304" y="3830"/>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sp>
              <p:nvSpPr>
                <p:cNvPr id="6" name="Freeform 815"/>
                <p:cNvSpPr>
                  <a:spLocks/>
                </p:cNvSpPr>
                <p:nvPr/>
              </p:nvSpPr>
              <p:spPr bwMode="auto">
                <a:xfrm>
                  <a:off x="2652" y="662"/>
                  <a:ext cx="566" cy="228"/>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w="19050" cap="flat" cmpd="sng">
                  <a:no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a:p>
              </p:txBody>
            </p:sp>
          </p:grpSp>
          <p:sp>
            <p:nvSpPr>
              <p:cNvPr id="11" name="TextBox 10"/>
              <p:cNvSpPr txBox="1"/>
              <p:nvPr/>
            </p:nvSpPr>
            <p:spPr>
              <a:xfrm>
                <a:off x="44610" y="3856129"/>
                <a:ext cx="2152425"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A</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39799" y="4596210"/>
                <a:ext cx="2152425"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B</a:t>
                </a:r>
                <a:endParaRPr lang="en-GB" sz="1200" dirty="0">
                  <a:latin typeface="Arial" panose="020B0604020202020204" pitchFamily="34" charset="0"/>
                  <a:cs typeface="Arial" panose="020B0604020202020204" pitchFamily="34" charset="0"/>
                </a:endParaRPr>
              </a:p>
            </p:txBody>
          </p:sp>
        </p:grpSp>
        <p:grpSp>
          <p:nvGrpSpPr>
            <p:cNvPr id="15" name="Group 155"/>
            <p:cNvGrpSpPr>
              <a:grpSpLocks/>
            </p:cNvGrpSpPr>
            <p:nvPr/>
          </p:nvGrpSpPr>
          <p:grpSpPr bwMode="auto">
            <a:xfrm>
              <a:off x="1308043" y="2741761"/>
              <a:ext cx="3759241" cy="1163414"/>
              <a:chOff x="3614" y="3715"/>
              <a:chExt cx="1118" cy="346"/>
            </a:xfrm>
          </p:grpSpPr>
          <p:sp>
            <p:nvSpPr>
              <p:cNvPr id="17" name="Line 146"/>
              <p:cNvSpPr>
                <a:spLocks noChangeShapeType="1"/>
              </p:cNvSpPr>
              <p:nvPr/>
            </p:nvSpPr>
            <p:spPr bwMode="auto">
              <a:xfrm>
                <a:off x="4617" y="3888"/>
                <a:ext cx="115"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8" name="Line 147"/>
              <p:cNvSpPr>
                <a:spLocks noChangeShapeType="1"/>
              </p:cNvSpPr>
              <p:nvPr/>
            </p:nvSpPr>
            <p:spPr bwMode="auto">
              <a:xfrm flipV="1">
                <a:off x="4177" y="3778"/>
                <a:ext cx="89"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19" name="Line 148"/>
              <p:cNvSpPr>
                <a:spLocks noChangeShapeType="1"/>
              </p:cNvSpPr>
              <p:nvPr/>
            </p:nvSpPr>
            <p:spPr bwMode="auto">
              <a:xfrm>
                <a:off x="3614" y="4003"/>
                <a:ext cx="647" cy="0"/>
              </a:xfrm>
              <a:prstGeom prst="line">
                <a:avLst/>
              </a:prstGeom>
              <a:noFill/>
              <a:ln w="28575">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nvGrpSpPr>
              <p:cNvPr id="20" name="Group 149"/>
              <p:cNvGrpSpPr>
                <a:grpSpLocks/>
              </p:cNvGrpSpPr>
              <p:nvPr/>
            </p:nvGrpSpPr>
            <p:grpSpPr bwMode="auto">
              <a:xfrm>
                <a:off x="4236" y="3715"/>
                <a:ext cx="380" cy="346"/>
                <a:chOff x="2333" y="3542"/>
                <a:chExt cx="346" cy="346"/>
              </a:xfrm>
            </p:grpSpPr>
            <p:grpSp>
              <p:nvGrpSpPr>
                <p:cNvPr id="21" name="Group 150"/>
                <p:cNvGrpSpPr>
                  <a:grpSpLocks/>
                </p:cNvGrpSpPr>
                <p:nvPr/>
              </p:nvGrpSpPr>
              <p:grpSpPr bwMode="auto">
                <a:xfrm>
                  <a:off x="2333" y="3542"/>
                  <a:ext cx="346" cy="346"/>
                  <a:chOff x="2396" y="3542"/>
                  <a:chExt cx="288" cy="346"/>
                </a:xfrm>
              </p:grpSpPr>
              <p:sp>
                <p:nvSpPr>
                  <p:cNvPr id="23" name="Freeform 151"/>
                  <p:cNvSpPr>
                    <a:spLocks/>
                  </p:cNvSpPr>
                  <p:nvPr/>
                </p:nvSpPr>
                <p:spPr bwMode="auto">
                  <a:xfrm>
                    <a:off x="2396" y="3542"/>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sp>
                <p:nvSpPr>
                  <p:cNvPr id="24" name="Freeform 152"/>
                  <p:cNvSpPr>
                    <a:spLocks/>
                  </p:cNvSpPr>
                  <p:nvPr/>
                </p:nvSpPr>
                <p:spPr bwMode="auto">
                  <a:xfrm flipV="1">
                    <a:off x="2396" y="3715"/>
                    <a:ext cx="288" cy="173"/>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sp>
              <p:nvSpPr>
                <p:cNvPr id="22" name="Freeform 153"/>
                <p:cNvSpPr>
                  <a:spLocks/>
                </p:cNvSpPr>
                <p:nvPr/>
              </p:nvSpPr>
              <p:spPr bwMode="auto">
                <a:xfrm>
                  <a:off x="2334" y="3542"/>
                  <a:ext cx="58" cy="346"/>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28575"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200"/>
                </a:p>
              </p:txBody>
            </p:sp>
          </p:grpSp>
        </p:grpSp>
        <p:cxnSp>
          <p:nvCxnSpPr>
            <p:cNvPr id="29" name="Straight Connector 28"/>
            <p:cNvCxnSpPr/>
            <p:nvPr/>
          </p:nvCxnSpPr>
          <p:spPr>
            <a:xfrm flipV="1">
              <a:off x="3197751" y="2557201"/>
              <a:ext cx="1647" cy="398697"/>
            </a:xfrm>
            <a:prstGeom prst="line">
              <a:avLst/>
            </a:prstGeom>
            <a:ln w="28575" cap="rnd">
              <a:solidFill>
                <a:srgbClr val="238296"/>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5536" y="3372552"/>
              <a:ext cx="2152426" cy="567543"/>
            </a:xfrm>
            <a:prstGeom prst="rect">
              <a:avLst/>
            </a:prstGeom>
            <a:noFill/>
            <a:ln w="28575">
              <a:noFill/>
            </a:ln>
          </p:spPr>
          <p:txBody>
            <a:bodyPr wrap="square" rtlCol="0">
              <a:spAutoFit/>
            </a:bodyPr>
            <a:lstStyle/>
            <a:p>
              <a:pPr algn="ctr"/>
              <a:r>
                <a:rPr lang="en-GB" sz="1200" smtClean="0">
                  <a:latin typeface="Arial" panose="020B0604020202020204" pitchFamily="34" charset="0"/>
                  <a:cs typeface="Arial" panose="020B0604020202020204" pitchFamily="34" charset="0"/>
                </a:rPr>
                <a:t>INPUT C</a:t>
              </a:r>
              <a:endParaRPr lang="en-GB" sz="1200" dirty="0">
                <a:latin typeface="Arial" panose="020B0604020202020204" pitchFamily="34" charset="0"/>
                <a:cs typeface="Arial" panose="020B0604020202020204" pitchFamily="34" charset="0"/>
              </a:endParaRPr>
            </a:p>
          </p:txBody>
        </p:sp>
        <p:sp>
          <p:nvSpPr>
            <p:cNvPr id="32" name="TextBox 31"/>
            <p:cNvSpPr txBox="1"/>
            <p:nvPr/>
          </p:nvSpPr>
          <p:spPr>
            <a:xfrm>
              <a:off x="2732076" y="1979587"/>
              <a:ext cx="604988" cy="567543"/>
            </a:xfrm>
            <a:prstGeom prst="rect">
              <a:avLst/>
            </a:prstGeom>
            <a:noFill/>
            <a:ln w="28575">
              <a:noFill/>
            </a:ln>
          </p:spPr>
          <p:txBody>
            <a:bodyPr wrap="none" rtlCol="0">
              <a:spAutoFit/>
            </a:bodyPr>
            <a:lstStyle/>
            <a:p>
              <a:pPr algn="ctr"/>
              <a:r>
                <a:rPr lang="en-GB" sz="1200" dirty="0">
                  <a:latin typeface="Arial" panose="020B0604020202020204" pitchFamily="34" charset="0"/>
                  <a:cs typeface="Arial" panose="020B0604020202020204" pitchFamily="34" charset="0"/>
                </a:rPr>
                <a:t>R</a:t>
              </a:r>
            </a:p>
          </p:txBody>
        </p:sp>
      </p:grpSp>
      <p:graphicFrame>
        <p:nvGraphicFramePr>
          <p:cNvPr id="35" name="Table 34"/>
          <p:cNvGraphicFramePr>
            <a:graphicFrameLocks noGrp="1"/>
          </p:cNvGraphicFramePr>
          <p:nvPr>
            <p:extLst/>
          </p:nvPr>
        </p:nvGraphicFramePr>
        <p:xfrm>
          <a:off x="1097433" y="3069172"/>
          <a:ext cx="4461108" cy="3332480"/>
        </p:xfrm>
        <a:graphic>
          <a:graphicData uri="http://schemas.openxmlformats.org/drawingml/2006/table">
            <a:tbl>
              <a:tblPr firstRow="1" bandRow="1">
                <a:tableStyleId>{5C22544A-7EE6-4342-B048-85BDC9FD1C3A}</a:tableStyleId>
              </a:tblPr>
              <a:tblGrid>
                <a:gridCol w="451084">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85775">
                  <a:extLst>
                    <a:ext uri="{9D8B030D-6E8A-4147-A177-3AD203B41FA5}">
                      <a16:colId xmlns="" xmlns:a16="http://schemas.microsoft.com/office/drawing/2014/main" val="20002"/>
                    </a:ext>
                  </a:extLst>
                </a:gridCol>
                <a:gridCol w="1562100">
                  <a:extLst>
                    <a:ext uri="{9D8B030D-6E8A-4147-A177-3AD203B41FA5}">
                      <a16:colId xmlns="" xmlns:a16="http://schemas.microsoft.com/office/drawing/2014/main" val="20003"/>
                    </a:ext>
                  </a:extLst>
                </a:gridCol>
                <a:gridCol w="1504949">
                  <a:extLst>
                    <a:ext uri="{9D8B030D-6E8A-4147-A177-3AD203B41FA5}">
                      <a16:colId xmlns="" xmlns:a16="http://schemas.microsoft.com/office/drawing/2014/main" val="20004"/>
                    </a:ext>
                  </a:extLst>
                </a:gridCol>
              </a:tblGrid>
              <a:tr h="118147">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C</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R = A AND B</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9CAE4"/>
                    </a:solidFill>
                  </a:tcPr>
                </a:tc>
                <a:tc>
                  <a:txBody>
                    <a:bodyPr/>
                    <a:lstStyle/>
                    <a:p>
                      <a:pPr algn="ctr"/>
                      <a:r>
                        <a:rPr lang="en-GB" dirty="0" smtClean="0">
                          <a:latin typeface="Arial" panose="020B0604020202020204" pitchFamily="34" charset="0"/>
                          <a:cs typeface="Arial" panose="020B0604020202020204" pitchFamily="34" charset="0"/>
                        </a:rPr>
                        <a:t>P = R OR C</a:t>
                      </a:r>
                      <a:endParaRPr lang="en-GB"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381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36" name="TextBox 35"/>
          <p:cNvSpPr txBox="1"/>
          <p:nvPr/>
        </p:nvSpPr>
        <p:spPr>
          <a:xfrm>
            <a:off x="5459643" y="2990267"/>
            <a:ext cx="3264104"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Boolean </a:t>
            </a:r>
            <a:r>
              <a:rPr lang="en-GB" sz="1600" b="1" dirty="0" smtClean="0">
                <a:latin typeface="Arial" panose="020B0604020202020204" pitchFamily="34" charset="0"/>
                <a:cs typeface="Arial" panose="020B0604020202020204" pitchFamily="34" charset="0"/>
              </a:rPr>
              <a:t>algebra</a:t>
            </a:r>
            <a:r>
              <a:rPr lang="en-GB" sz="1600" b="1" dirty="0">
                <a:latin typeface="Arial" panose="020B0604020202020204" pitchFamily="34" charset="0"/>
                <a:cs typeface="Arial" panose="020B0604020202020204" pitchFamily="34" charset="0"/>
              </a:rPr>
              <a:t>: </a:t>
            </a:r>
          </a:p>
          <a:p>
            <a:pPr algn="ctr"/>
            <a:r>
              <a:rPr lang="en-GB" sz="1600" b="1" dirty="0">
                <a:latin typeface="Arial" panose="020B0604020202020204" pitchFamily="34" charset="0"/>
                <a:cs typeface="Arial" panose="020B0604020202020204" pitchFamily="34" charset="0"/>
              </a:rPr>
              <a:t>P = (A AND B) OR C</a:t>
            </a:r>
          </a:p>
        </p:txBody>
      </p:sp>
      <p:sp>
        <p:nvSpPr>
          <p:cNvPr id="34" name="TextBox 33"/>
          <p:cNvSpPr txBox="1"/>
          <p:nvPr/>
        </p:nvSpPr>
        <p:spPr>
          <a:xfrm>
            <a:off x="5459643" y="3942762"/>
            <a:ext cx="3264104" cy="61555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 Boolean notation: </a:t>
            </a:r>
            <a:endParaRPr lang="en-GB" sz="1600" b="1" dirty="0" smtClean="0">
              <a:latin typeface="Arial" panose="020B0604020202020204" pitchFamily="34" charset="0"/>
              <a:cs typeface="Arial" panose="020B0604020202020204" pitchFamily="34" charset="0"/>
            </a:endParaRPr>
          </a:p>
          <a:p>
            <a:pPr algn="ctr"/>
            <a:r>
              <a:rPr lang="en-GB" b="1" dirty="0">
                <a:latin typeface="Cambria Math" panose="02040503050406030204" pitchFamily="18" charset="0"/>
                <a:ea typeface="Cambria Math" panose="02040503050406030204" pitchFamily="18" charset="0"/>
                <a:cs typeface="Arial" panose="020B0604020202020204" pitchFamily="34" charset="0"/>
              </a:rPr>
              <a:t>P = (A • B) + C</a:t>
            </a:r>
          </a:p>
        </p:txBody>
      </p:sp>
    </p:spTree>
    <p:extLst>
      <p:ext uri="{BB962C8B-B14F-4D97-AF65-F5344CB8AC3E}">
        <p14:creationId xmlns:p14="http://schemas.microsoft.com/office/powerpoint/2010/main" val="325700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smtClean="0"/>
              <a:t>the questions in </a:t>
            </a:r>
            <a:r>
              <a:rPr lang="en-GB" b="1" dirty="0" smtClean="0"/>
              <a:t>Task 1</a:t>
            </a:r>
          </a:p>
        </p:txBody>
      </p:sp>
    </p:spTree>
    <p:extLst>
      <p:ext uri="{BB962C8B-B14F-4D97-AF65-F5344CB8AC3E}">
        <p14:creationId xmlns:p14="http://schemas.microsoft.com/office/powerpoint/2010/main" val="120652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XOR (Exclusive OR) gate</a:t>
            </a:r>
            <a:endParaRPr lang="en-GB" dirty="0"/>
          </a:p>
          <a:p>
            <a:endParaRPr lang="en-GB" dirty="0"/>
          </a:p>
        </p:txBody>
      </p:sp>
      <p:sp>
        <p:nvSpPr>
          <p:cNvPr id="16" name="Text Placeholder 15"/>
          <p:cNvSpPr>
            <a:spLocks noGrp="1"/>
          </p:cNvSpPr>
          <p:nvPr>
            <p:ph type="body" sz="quarter" idx="14"/>
          </p:nvPr>
        </p:nvSpPr>
        <p:spPr/>
        <p:txBody>
          <a:bodyPr/>
          <a:lstStyle/>
          <a:p>
            <a:r>
              <a:rPr lang="en-GB" dirty="0" smtClean="0"/>
              <a:t>If one, but not both, of the inputs is 1, the </a:t>
            </a:r>
            <a:r>
              <a:rPr lang="en-GB" dirty="0"/>
              <a:t>output is 1</a:t>
            </a:r>
          </a:p>
          <a:p>
            <a:r>
              <a:rPr lang="en-GB" dirty="0"/>
              <a:t>Otherwise the output is 0</a:t>
            </a:r>
          </a:p>
          <a:p>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3324053413"/>
              </p:ext>
            </p:extLst>
          </p:nvPr>
        </p:nvGraphicFramePr>
        <p:xfrm>
          <a:off x="5801185" y="3091220"/>
          <a:ext cx="1607841" cy="1849120"/>
        </p:xfrm>
        <a:graphic>
          <a:graphicData uri="http://schemas.openxmlformats.org/drawingml/2006/table">
            <a:tbl>
              <a:tblPr firstRow="1" bandRow="1">
                <a:tableStyleId>{5C22544A-7EE6-4342-B048-85BDC9FD1C3A}</a:tableStyleId>
              </a:tblPr>
              <a:tblGrid>
                <a:gridCol w="535947">
                  <a:extLst>
                    <a:ext uri="{9D8B030D-6E8A-4147-A177-3AD203B41FA5}">
                      <a16:colId xmlns="" xmlns:a16="http://schemas.microsoft.com/office/drawing/2014/main" val="20000"/>
                    </a:ext>
                  </a:extLst>
                </a:gridCol>
                <a:gridCol w="535947">
                  <a:extLst>
                    <a:ext uri="{9D8B030D-6E8A-4147-A177-3AD203B41FA5}">
                      <a16:colId xmlns="" xmlns:a16="http://schemas.microsoft.com/office/drawing/2014/main" val="20001"/>
                    </a:ext>
                  </a:extLst>
                </a:gridCol>
                <a:gridCol w="535947">
                  <a:extLst>
                    <a:ext uri="{9D8B030D-6E8A-4147-A177-3AD203B41FA5}">
                      <a16:colId xmlns="" xmlns:a16="http://schemas.microsoft.com/office/drawing/2014/main" val="20002"/>
                    </a:ext>
                  </a:extLst>
                </a:gridCol>
              </a:tblGrid>
              <a:tr h="355541">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B w="12700" cap="flat" cmpd="sng" algn="ctr">
                      <a:solidFill>
                        <a:srgbClr val="238296"/>
                      </a:solidFill>
                      <a:prstDash val="solid"/>
                      <a:round/>
                      <a:headEnd type="none" w="med" len="med"/>
                      <a:tailEnd type="none" w="med" len="med"/>
                    </a:lnB>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B w="12700" cap="flat" cmpd="sng" algn="ctr">
                      <a:solidFill>
                        <a:srgbClr val="238296"/>
                      </a:solidFill>
                      <a:prstDash val="solid"/>
                      <a:round/>
                      <a:headEnd type="none" w="med" len="med"/>
                      <a:tailEnd type="none" w="med" len="med"/>
                    </a:lnB>
                    <a:solidFill>
                      <a:srgbClr val="238296"/>
                    </a:solidFill>
                  </a:tcPr>
                </a:tc>
                <a:tc>
                  <a:txBody>
                    <a:bodyPr/>
                    <a:lstStyle/>
                    <a:p>
                      <a:pPr algn="ctr"/>
                      <a:r>
                        <a:rPr lang="en-GB" dirty="0" smtClean="0">
                          <a:latin typeface="Arial" panose="020B0604020202020204" pitchFamily="34" charset="0"/>
                          <a:cs typeface="Arial" panose="020B0604020202020204" pitchFamily="34" charset="0"/>
                        </a:rPr>
                        <a:t>P</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B w="12700" cap="flat" cmpd="sng" algn="ctr">
                      <a:solidFill>
                        <a:srgbClr val="89CAE4"/>
                      </a:solidFill>
                      <a:prstDash val="solid"/>
                      <a:round/>
                      <a:headEnd type="none" w="med" len="med"/>
                      <a:tailEnd type="none" w="med" len="med"/>
                    </a:lnB>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T w="12700" cap="flat" cmpd="sng" algn="ctr">
                      <a:solidFill>
                        <a:srgbClr val="89CAE4"/>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no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T w="12700" cap="flat" cmpd="sng" algn="ctr">
                      <a:solidFill>
                        <a:srgbClr val="238296"/>
                      </a:solidFill>
                      <a:prstDash val="solid"/>
                      <a:round/>
                      <a:headEnd type="none" w="med" len="med"/>
                      <a:tailEnd type="none" w="med" len="med"/>
                    </a:lnT>
                    <a:noFill/>
                  </a:tcPr>
                </a:tc>
                <a:extLst>
                  <a:ext uri="{0D108BD9-81ED-4DB2-BD59-A6C34878D82A}">
                    <a16:rowId xmlns="" xmlns:a16="http://schemas.microsoft.com/office/drawing/2014/main" val="10004"/>
                  </a:ext>
                </a:extLst>
              </a:tr>
            </a:tbl>
          </a:graphicData>
        </a:graphic>
      </p:graphicFrame>
      <p:grpSp>
        <p:nvGrpSpPr>
          <p:cNvPr id="22" name="Group 21"/>
          <p:cNvGrpSpPr/>
          <p:nvPr/>
        </p:nvGrpSpPr>
        <p:grpSpPr>
          <a:xfrm>
            <a:off x="1035825" y="3228982"/>
            <a:ext cx="4225210" cy="2768218"/>
            <a:chOff x="1035825" y="3228982"/>
            <a:chExt cx="4225210" cy="2768218"/>
          </a:xfrm>
        </p:grpSpPr>
        <p:grpSp>
          <p:nvGrpSpPr>
            <p:cNvPr id="23" name="Group 155"/>
            <p:cNvGrpSpPr>
              <a:grpSpLocks/>
            </p:cNvGrpSpPr>
            <p:nvPr/>
          </p:nvGrpSpPr>
          <p:grpSpPr bwMode="auto">
            <a:xfrm>
              <a:off x="2031117" y="3500938"/>
              <a:ext cx="2162068" cy="773368"/>
              <a:chOff x="4196" y="3773"/>
              <a:chExt cx="643" cy="230"/>
            </a:xfrm>
          </p:grpSpPr>
          <p:sp>
            <p:nvSpPr>
              <p:cNvPr id="28" name="Line 146"/>
              <p:cNvSpPr>
                <a:spLocks noChangeShapeType="1"/>
              </p:cNvSpPr>
              <p:nvPr/>
            </p:nvSpPr>
            <p:spPr bwMode="auto">
              <a:xfrm>
                <a:off x="4724"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9" name="Line 147"/>
              <p:cNvSpPr>
                <a:spLocks noChangeShapeType="1"/>
              </p:cNvSpPr>
              <p:nvPr/>
            </p:nvSpPr>
            <p:spPr bwMode="auto">
              <a:xfrm>
                <a:off x="4196" y="3773"/>
                <a:ext cx="18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0" name="Line 148"/>
              <p:cNvSpPr>
                <a:spLocks noChangeShapeType="1"/>
              </p:cNvSpPr>
              <p:nvPr/>
            </p:nvSpPr>
            <p:spPr bwMode="auto">
              <a:xfrm>
                <a:off x="4196" y="4003"/>
                <a:ext cx="18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24" name="TextBox 23"/>
            <p:cNvSpPr txBox="1"/>
            <p:nvPr/>
          </p:nvSpPr>
          <p:spPr>
            <a:xfrm>
              <a:off x="1205123"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20031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1035825" y="5627868"/>
              <a:ext cx="3508204"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A XOR B</a:t>
              </a:r>
              <a:endParaRPr lang="en-GB" b="1" dirty="0">
                <a:latin typeface="Arial" panose="020B0604020202020204" pitchFamily="34" charset="0"/>
                <a:cs typeface="Arial" panose="020B0604020202020204" pitchFamily="34" charset="0"/>
              </a:endParaRPr>
            </a:p>
          </p:txBody>
        </p:sp>
      </p:grpSp>
      <p:sp>
        <p:nvSpPr>
          <p:cNvPr id="17" name="TextBox 16"/>
          <p:cNvSpPr txBox="1"/>
          <p:nvPr/>
        </p:nvSpPr>
        <p:spPr>
          <a:xfrm>
            <a:off x="4923338" y="5627868"/>
            <a:ext cx="3212739"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t>
            </a:r>
            <a:r>
              <a:rPr lang="en-GB" b="1" dirty="0">
                <a:latin typeface="Arial" panose="020B0604020202020204" pitchFamily="34" charset="0"/>
                <a:cs typeface="Arial" panose="020B0604020202020204" pitchFamily="34" charset="0"/>
              </a:rPr>
              <a:t>notation: </a:t>
            </a:r>
            <a:r>
              <a:rPr lang="en-GB" b="1" dirty="0">
                <a:latin typeface="Cambria Math" panose="02040503050406030204" pitchFamily="18" charset="0"/>
                <a:ea typeface="Cambria Math" panose="02040503050406030204" pitchFamily="18" charset="0"/>
                <a:cs typeface="Arial" panose="020B0604020202020204" pitchFamily="34" charset="0"/>
              </a:rPr>
              <a:t>P = A ⊕ B</a:t>
            </a:r>
          </a:p>
        </p:txBody>
      </p:sp>
      <p:sp>
        <p:nvSpPr>
          <p:cNvPr id="31" name="Freeform 151"/>
          <p:cNvSpPr>
            <a:spLocks/>
          </p:cNvSpPr>
          <p:nvPr/>
        </p:nvSpPr>
        <p:spPr bwMode="auto">
          <a:xfrm>
            <a:off x="2549890" y="3297329"/>
            <a:ext cx="1277739"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2" name="Freeform 152"/>
          <p:cNvSpPr>
            <a:spLocks/>
          </p:cNvSpPr>
          <p:nvPr/>
        </p:nvSpPr>
        <p:spPr bwMode="auto">
          <a:xfrm flipV="1">
            <a:off x="2549890" y="3879036"/>
            <a:ext cx="1277739"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3" name="Freeform 153"/>
          <p:cNvSpPr>
            <a:spLocks/>
          </p:cNvSpPr>
          <p:nvPr/>
        </p:nvSpPr>
        <p:spPr bwMode="auto">
          <a:xfrm>
            <a:off x="2575740" y="3317504"/>
            <a:ext cx="214187" cy="112306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4" name="Freeform 153"/>
          <p:cNvSpPr>
            <a:spLocks/>
          </p:cNvSpPr>
          <p:nvPr/>
        </p:nvSpPr>
        <p:spPr bwMode="auto">
          <a:xfrm>
            <a:off x="2387290" y="3317504"/>
            <a:ext cx="214187" cy="112306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5" name="TextBox 34"/>
          <p:cNvSpPr txBox="1"/>
          <p:nvPr/>
        </p:nvSpPr>
        <p:spPr>
          <a:xfrm>
            <a:off x="1629192" y="5022523"/>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36" name="TextBox 35"/>
          <p:cNvSpPr txBox="1"/>
          <p:nvPr/>
        </p:nvSpPr>
        <p:spPr>
          <a:xfrm>
            <a:off x="5677918" y="5033176"/>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70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NAND </a:t>
            </a:r>
            <a:r>
              <a:rPr lang="en-GB" dirty="0"/>
              <a:t>gate</a:t>
            </a:r>
          </a:p>
          <a:p>
            <a:endParaRPr lang="en-GB" dirty="0"/>
          </a:p>
        </p:txBody>
      </p:sp>
      <p:sp>
        <p:nvSpPr>
          <p:cNvPr id="16" name="Text Placeholder 15"/>
          <p:cNvSpPr>
            <a:spLocks noGrp="1"/>
          </p:cNvSpPr>
          <p:nvPr>
            <p:ph type="body" sz="quarter" idx="14"/>
          </p:nvPr>
        </p:nvSpPr>
        <p:spPr/>
        <p:txBody>
          <a:bodyPr/>
          <a:lstStyle/>
          <a:p>
            <a:r>
              <a:rPr lang="en-GB" dirty="0" smtClean="0"/>
              <a:t>This is an amalgamation or the AND </a:t>
            </a:r>
            <a:r>
              <a:rPr lang="en-GB" dirty="0" err="1" smtClean="0"/>
              <a:t>and</a:t>
            </a:r>
            <a:r>
              <a:rPr lang="en-GB" dirty="0" smtClean="0"/>
              <a:t> NOT gate</a:t>
            </a:r>
            <a:endParaRPr lang="en-GB" dirty="0"/>
          </a:p>
          <a:p>
            <a:r>
              <a:rPr lang="en-GB" dirty="0" smtClean="0"/>
              <a:t>It inverts the output of the AND gate</a:t>
            </a:r>
            <a:endParaRPr lang="en-GB" dirty="0"/>
          </a:p>
          <a:p>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2047077822"/>
              </p:ext>
            </p:extLst>
          </p:nvPr>
        </p:nvGraphicFramePr>
        <p:xfrm>
          <a:off x="5801185" y="3091220"/>
          <a:ext cx="1607841" cy="1849120"/>
        </p:xfrm>
        <a:graphic>
          <a:graphicData uri="http://schemas.openxmlformats.org/drawingml/2006/table">
            <a:tbl>
              <a:tblPr firstRow="1" bandRow="1">
                <a:tableStyleId>{5C22544A-7EE6-4342-B048-85BDC9FD1C3A}</a:tableStyleId>
              </a:tblPr>
              <a:tblGrid>
                <a:gridCol w="535947">
                  <a:extLst>
                    <a:ext uri="{9D8B030D-6E8A-4147-A177-3AD203B41FA5}">
                      <a16:colId xmlns="" xmlns:a16="http://schemas.microsoft.com/office/drawing/2014/main" val="20000"/>
                    </a:ext>
                  </a:extLst>
                </a:gridCol>
                <a:gridCol w="535947">
                  <a:extLst>
                    <a:ext uri="{9D8B030D-6E8A-4147-A177-3AD203B41FA5}">
                      <a16:colId xmlns="" xmlns:a16="http://schemas.microsoft.com/office/drawing/2014/main" val="20001"/>
                    </a:ext>
                  </a:extLst>
                </a:gridCol>
                <a:gridCol w="535947">
                  <a:extLst>
                    <a:ext uri="{9D8B030D-6E8A-4147-A177-3AD203B41FA5}">
                      <a16:colId xmlns="" xmlns:a16="http://schemas.microsoft.com/office/drawing/2014/main" val="20002"/>
                    </a:ext>
                  </a:extLst>
                </a:gridCol>
              </a:tblGrid>
              <a:tr h="355541">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P</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89CAE4"/>
                      </a:solid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89CAE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bl>
          </a:graphicData>
        </a:graphic>
      </p:graphicFrame>
      <p:grpSp>
        <p:nvGrpSpPr>
          <p:cNvPr id="22" name="Group 21"/>
          <p:cNvGrpSpPr/>
          <p:nvPr/>
        </p:nvGrpSpPr>
        <p:grpSpPr>
          <a:xfrm>
            <a:off x="683163" y="3228982"/>
            <a:ext cx="4539772" cy="2748505"/>
            <a:chOff x="683163" y="3228982"/>
            <a:chExt cx="4539772" cy="2748505"/>
          </a:xfrm>
        </p:grpSpPr>
        <p:sp>
          <p:nvSpPr>
            <p:cNvPr id="24" name="TextBox 23"/>
            <p:cNvSpPr txBox="1"/>
            <p:nvPr/>
          </p:nvSpPr>
          <p:spPr>
            <a:xfrm>
              <a:off x="1309898"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305088"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196692" y="3597866"/>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683163" y="5608155"/>
              <a:ext cx="4213526"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NOT (A AND B)</a:t>
              </a:r>
              <a:endParaRPr lang="en-GB"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TextBox 16"/>
              <p:cNvSpPr txBox="1"/>
              <p:nvPr/>
            </p:nvSpPr>
            <p:spPr>
              <a:xfrm>
                <a:off x="5025800" y="5561516"/>
                <a:ext cx="3196709" cy="400944"/>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notation: </a:t>
                </a:r>
                <a:r>
                  <a:rPr lang="en-GB" b="1" dirty="0">
                    <a:latin typeface="Cambria Math" panose="02040503050406030204" pitchFamily="18" charset="0"/>
                    <a:ea typeface="Cambria Math" panose="02040503050406030204" pitchFamily="18" charset="0"/>
                    <a:cs typeface="Arial" panose="020B0604020202020204" pitchFamily="34" charset="0"/>
                  </a:rPr>
                  <a:t>P = </a:t>
                </a:r>
                <a14:m>
                  <m:oMath xmlns:m="http://schemas.openxmlformats.org/officeDocument/2006/math">
                    <m:bar>
                      <m:barPr>
                        <m:pos m:val="top"/>
                        <m:ctrlPr>
                          <a:rPr lang="en-GB" b="1" i="1" dirty="0" smtClean="0">
                            <a:latin typeface="Cambria Math" panose="02040503050406030204" pitchFamily="18" charset="0"/>
                            <a:ea typeface="Cambria Math" panose="02040503050406030204" pitchFamily="18" charset="0"/>
                            <a:cs typeface="Arial" panose="020B0604020202020204" pitchFamily="34" charset="0"/>
                          </a:rPr>
                        </m:ctrlPr>
                      </m:barPr>
                      <m:e>
                        <m:r>
                          <a:rPr lang="en-GB" b="1" i="1" dirty="0" smtClean="0">
                            <a:latin typeface="Cambria Math" panose="02040503050406030204" pitchFamily="18" charset="0"/>
                            <a:ea typeface="Cambria Math" panose="02040503050406030204" pitchFamily="18" charset="0"/>
                            <a:cs typeface="Arial" panose="020B0604020202020204" pitchFamily="34" charset="0"/>
                          </a:rPr>
                          <m:t>𝑨</m:t>
                        </m:r>
                        <m:r>
                          <a:rPr lang="en-GB" b="1" i="1" dirty="0">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r>
                          <a:rPr lang="en-GB" b="1" i="1" dirty="0" smtClean="0">
                            <a:latin typeface="Cambria Math" panose="02040503050406030204" pitchFamily="18" charset="0"/>
                            <a:ea typeface="Cambria Math" panose="02040503050406030204" pitchFamily="18" charset="0"/>
                            <a:cs typeface="Arial" panose="020B0604020202020204" pitchFamily="34" charset="0"/>
                          </a:rPr>
                          <m:t>𝑩</m:t>
                        </m:r>
                      </m:e>
                    </m:bar>
                  </m:oMath>
                </a14:m>
                <a:endParaRPr lang="en-GB" b="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025800" y="5561516"/>
                <a:ext cx="3196709" cy="400944"/>
              </a:xfrm>
              <a:prstGeom prst="rect">
                <a:avLst/>
              </a:prstGeom>
              <a:blipFill>
                <a:blip r:embed="rId2"/>
                <a:stretch>
                  <a:fillRect l="-190" b="-24242"/>
                </a:stretch>
              </a:blipFill>
            </p:spPr>
            <p:txBody>
              <a:bodyPr/>
              <a:lstStyle/>
              <a:p>
                <a:r>
                  <a:rPr lang="en-GB">
                    <a:noFill/>
                  </a:rPr>
                  <a:t> </a:t>
                </a:r>
              </a:p>
            </p:txBody>
          </p:sp>
        </mc:Fallback>
      </mc:AlternateContent>
      <p:sp>
        <p:nvSpPr>
          <p:cNvPr id="31" name="Line 146"/>
          <p:cNvSpPr>
            <a:spLocks noChangeShapeType="1"/>
          </p:cNvSpPr>
          <p:nvPr/>
        </p:nvSpPr>
        <p:spPr bwMode="auto">
          <a:xfrm>
            <a:off x="3825347" y="3903154"/>
            <a:ext cx="394228"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2" name="Line 147"/>
          <p:cNvSpPr>
            <a:spLocks noChangeShapeType="1"/>
          </p:cNvSpPr>
          <p:nvPr/>
        </p:nvSpPr>
        <p:spPr bwMode="auto">
          <a:xfrm>
            <a:off x="2117212" y="3516470"/>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3" name="Line 148"/>
          <p:cNvSpPr>
            <a:spLocks noChangeShapeType="1"/>
          </p:cNvSpPr>
          <p:nvPr/>
        </p:nvSpPr>
        <p:spPr bwMode="auto">
          <a:xfrm>
            <a:off x="2120574" y="4289838"/>
            <a:ext cx="38668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4" name="AutoShape 65"/>
          <p:cNvSpPr>
            <a:spLocks noChangeArrowheads="1"/>
          </p:cNvSpPr>
          <p:nvPr/>
        </p:nvSpPr>
        <p:spPr bwMode="auto">
          <a:xfrm>
            <a:off x="2536976" y="3308614"/>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5" name="Oval 34"/>
          <p:cNvSpPr/>
          <p:nvPr/>
        </p:nvSpPr>
        <p:spPr bwMode="auto">
          <a:xfrm>
            <a:off x="3689104" y="3829289"/>
            <a:ext cx="170596" cy="170596"/>
          </a:xfrm>
          <a:prstGeom prst="ellips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6" name="TextBox 35"/>
          <p:cNvSpPr txBox="1"/>
          <p:nvPr/>
        </p:nvSpPr>
        <p:spPr>
          <a:xfrm>
            <a:off x="1629192" y="5022523"/>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37" name="TextBox 36"/>
          <p:cNvSpPr txBox="1"/>
          <p:nvPr/>
        </p:nvSpPr>
        <p:spPr>
          <a:xfrm>
            <a:off x="5677918" y="5033176"/>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08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NOR (NOT OR) gate</a:t>
            </a:r>
            <a:endParaRPr lang="en-GB" dirty="0"/>
          </a:p>
          <a:p>
            <a:endParaRPr lang="en-GB" dirty="0"/>
          </a:p>
        </p:txBody>
      </p:sp>
      <p:sp>
        <p:nvSpPr>
          <p:cNvPr id="16" name="Text Placeholder 15"/>
          <p:cNvSpPr>
            <a:spLocks noGrp="1"/>
          </p:cNvSpPr>
          <p:nvPr>
            <p:ph type="body" sz="quarter" idx="14"/>
          </p:nvPr>
        </p:nvSpPr>
        <p:spPr/>
        <p:txBody>
          <a:bodyPr/>
          <a:lstStyle/>
          <a:p>
            <a:r>
              <a:rPr lang="en-GB" dirty="0" smtClean="0"/>
              <a:t>This gate inverts the OR gate</a:t>
            </a:r>
          </a:p>
          <a:p>
            <a:r>
              <a:rPr lang="en-GB" dirty="0" smtClean="0"/>
              <a:t>The output is 1 only if both inputs are 0</a:t>
            </a:r>
            <a:endParaRPr lang="en-GB" dirty="0"/>
          </a:p>
          <a:p>
            <a:pPr marL="0" indent="0">
              <a:buNone/>
            </a:pPr>
            <a:endParaRPr lang="en-GB" dirty="0"/>
          </a:p>
        </p:txBody>
      </p:sp>
      <p:grpSp>
        <p:nvGrpSpPr>
          <p:cNvPr id="22" name="Group 21"/>
          <p:cNvGrpSpPr/>
          <p:nvPr/>
        </p:nvGrpSpPr>
        <p:grpSpPr>
          <a:xfrm>
            <a:off x="768271" y="3228982"/>
            <a:ext cx="4492764" cy="2805724"/>
            <a:chOff x="768271" y="3228982"/>
            <a:chExt cx="4492764" cy="2805724"/>
          </a:xfrm>
        </p:grpSpPr>
        <p:sp>
          <p:nvSpPr>
            <p:cNvPr id="24" name="TextBox 23"/>
            <p:cNvSpPr txBox="1"/>
            <p:nvPr/>
          </p:nvSpPr>
          <p:spPr>
            <a:xfrm>
              <a:off x="1357523" y="322898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135271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26" name="TextBox 25"/>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7" name="TextBox 26"/>
            <p:cNvSpPr txBox="1"/>
            <p:nvPr/>
          </p:nvSpPr>
          <p:spPr>
            <a:xfrm>
              <a:off x="768271" y="5665374"/>
              <a:ext cx="4226350"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NOT (A AOR B)</a:t>
              </a:r>
              <a:endParaRPr lang="en-GB"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TextBox 16"/>
              <p:cNvSpPr txBox="1"/>
              <p:nvPr/>
            </p:nvSpPr>
            <p:spPr>
              <a:xfrm>
                <a:off x="5082703" y="5634798"/>
                <a:ext cx="3203121" cy="400944"/>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t>
                </a:r>
                <a:r>
                  <a:rPr lang="en-GB" b="1" dirty="0">
                    <a:latin typeface="Arial" panose="020B0604020202020204" pitchFamily="34" charset="0"/>
                    <a:cs typeface="Arial" panose="020B0604020202020204" pitchFamily="34" charset="0"/>
                  </a:rPr>
                  <a:t>notation: </a:t>
                </a:r>
                <a:r>
                  <a:rPr lang="en-GB" b="1" dirty="0">
                    <a:latin typeface="Cambria Math" panose="02040503050406030204" pitchFamily="18" charset="0"/>
                    <a:ea typeface="Cambria Math" panose="02040503050406030204" pitchFamily="18" charset="0"/>
                    <a:cs typeface="Arial" panose="020B0604020202020204" pitchFamily="34" charset="0"/>
                  </a:rPr>
                  <a:t>P = </a:t>
                </a:r>
                <a14:m>
                  <m:oMath xmlns:m="http://schemas.openxmlformats.org/officeDocument/2006/math">
                    <m:bar>
                      <m:barPr>
                        <m:pos m:val="top"/>
                        <m:ctrlPr>
                          <a:rPr lang="en-GB" b="1" i="1" dirty="0" smtClean="0">
                            <a:latin typeface="Cambria Math" panose="02040503050406030204" pitchFamily="18" charset="0"/>
                            <a:ea typeface="Cambria Math" panose="02040503050406030204" pitchFamily="18" charset="0"/>
                            <a:cs typeface="Arial" panose="020B0604020202020204" pitchFamily="34" charset="0"/>
                          </a:rPr>
                        </m:ctrlPr>
                      </m:barPr>
                      <m:e>
                        <m:r>
                          <a:rPr lang="en-GB" b="1" i="1" dirty="0" smtClean="0">
                            <a:latin typeface="Cambria Math" panose="02040503050406030204" pitchFamily="18" charset="0"/>
                            <a:ea typeface="Cambria Math" panose="02040503050406030204" pitchFamily="18" charset="0"/>
                            <a:cs typeface="Arial" panose="020B0604020202020204" pitchFamily="34" charset="0"/>
                          </a:rPr>
                          <m:t>𝑨</m:t>
                        </m:r>
                        <m:r>
                          <a:rPr lang="en-GB" b="1" i="1" dirty="0" smtClean="0">
                            <a:latin typeface="Cambria Math" panose="02040503050406030204" pitchFamily="18" charset="0"/>
                            <a:ea typeface="Cambria Math" panose="02040503050406030204" pitchFamily="18" charset="0"/>
                            <a:cs typeface="Arial" panose="020B0604020202020204" pitchFamily="34" charset="0"/>
                          </a:rPr>
                          <m:t>+</m:t>
                        </m:r>
                        <m:r>
                          <a:rPr lang="en-GB" b="1" i="1" dirty="0" smtClean="0">
                            <a:latin typeface="Cambria Math" panose="02040503050406030204" pitchFamily="18" charset="0"/>
                            <a:ea typeface="Cambria Math" panose="02040503050406030204" pitchFamily="18" charset="0"/>
                            <a:cs typeface="Arial" panose="020B0604020202020204" pitchFamily="34" charset="0"/>
                          </a:rPr>
                          <m:t>𝑩</m:t>
                        </m:r>
                      </m:e>
                    </m:bar>
                  </m:oMath>
                </a14:m>
                <a:endParaRPr lang="en-GB" b="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082703" y="5634798"/>
                <a:ext cx="3203121" cy="400944"/>
              </a:xfrm>
              <a:prstGeom prst="rect">
                <a:avLst/>
              </a:prstGeom>
              <a:blipFill>
                <a:blip r:embed="rId2"/>
                <a:stretch>
                  <a:fillRect l="-1333" b="-24242"/>
                </a:stretch>
              </a:blipFill>
            </p:spPr>
            <p:txBody>
              <a:bodyPr/>
              <a:lstStyle/>
              <a:p>
                <a:r>
                  <a:rPr lang="en-GB">
                    <a:noFill/>
                  </a:rPr>
                  <a:t> </a:t>
                </a:r>
              </a:p>
            </p:txBody>
          </p:sp>
        </mc:Fallback>
      </mc:AlternateContent>
      <p:sp>
        <p:nvSpPr>
          <p:cNvPr id="31" name="Line 146"/>
          <p:cNvSpPr>
            <a:spLocks noChangeShapeType="1"/>
          </p:cNvSpPr>
          <p:nvPr/>
        </p:nvSpPr>
        <p:spPr bwMode="auto">
          <a:xfrm>
            <a:off x="3887388" y="3887945"/>
            <a:ext cx="34740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2" name="Line 147"/>
          <p:cNvSpPr>
            <a:spLocks noChangeShapeType="1"/>
          </p:cNvSpPr>
          <p:nvPr/>
        </p:nvSpPr>
        <p:spPr bwMode="auto">
          <a:xfrm>
            <a:off x="2145629" y="3501261"/>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3" name="Line 148"/>
          <p:cNvSpPr>
            <a:spLocks noChangeShapeType="1"/>
          </p:cNvSpPr>
          <p:nvPr/>
        </p:nvSpPr>
        <p:spPr bwMode="auto">
          <a:xfrm>
            <a:off x="2148991" y="4274629"/>
            <a:ext cx="38668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4" name="Freeform 151"/>
          <p:cNvSpPr>
            <a:spLocks/>
          </p:cNvSpPr>
          <p:nvPr/>
        </p:nvSpPr>
        <p:spPr bwMode="auto">
          <a:xfrm>
            <a:off x="2421352" y="3306238"/>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5" name="Freeform 152"/>
          <p:cNvSpPr>
            <a:spLocks/>
          </p:cNvSpPr>
          <p:nvPr/>
        </p:nvSpPr>
        <p:spPr bwMode="auto">
          <a:xfrm flipV="1">
            <a:off x="2421352" y="3887945"/>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6" name="Freeform 153"/>
          <p:cNvSpPr>
            <a:spLocks/>
          </p:cNvSpPr>
          <p:nvPr/>
        </p:nvSpPr>
        <p:spPr bwMode="auto">
          <a:xfrm>
            <a:off x="2449927" y="3306238"/>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7" name="Oval 36"/>
          <p:cNvSpPr/>
          <p:nvPr/>
        </p:nvSpPr>
        <p:spPr bwMode="auto">
          <a:xfrm>
            <a:off x="3717521" y="3804560"/>
            <a:ext cx="170596" cy="170596"/>
          </a:xfrm>
          <a:prstGeom prst="ellips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aphicFrame>
        <p:nvGraphicFramePr>
          <p:cNvPr id="38" name="Table 37"/>
          <p:cNvGraphicFramePr>
            <a:graphicFrameLocks noGrp="1"/>
          </p:cNvGraphicFramePr>
          <p:nvPr>
            <p:extLst>
              <p:ext uri="{D42A27DB-BD31-4B8C-83A1-F6EECF244321}">
                <p14:modId xmlns:p14="http://schemas.microsoft.com/office/powerpoint/2010/main" val="510411925"/>
              </p:ext>
            </p:extLst>
          </p:nvPr>
        </p:nvGraphicFramePr>
        <p:xfrm>
          <a:off x="5810839" y="3091220"/>
          <a:ext cx="1607841" cy="1849120"/>
        </p:xfrm>
        <a:graphic>
          <a:graphicData uri="http://schemas.openxmlformats.org/drawingml/2006/table">
            <a:tbl>
              <a:tblPr firstRow="1" bandRow="1">
                <a:tableStyleId>{5C22544A-7EE6-4342-B048-85BDC9FD1C3A}</a:tableStyleId>
              </a:tblPr>
              <a:tblGrid>
                <a:gridCol w="535947">
                  <a:extLst>
                    <a:ext uri="{9D8B030D-6E8A-4147-A177-3AD203B41FA5}">
                      <a16:colId xmlns="" xmlns:a16="http://schemas.microsoft.com/office/drawing/2014/main" val="20000"/>
                    </a:ext>
                  </a:extLst>
                </a:gridCol>
                <a:gridCol w="535947">
                  <a:extLst>
                    <a:ext uri="{9D8B030D-6E8A-4147-A177-3AD203B41FA5}">
                      <a16:colId xmlns="" xmlns:a16="http://schemas.microsoft.com/office/drawing/2014/main" val="20001"/>
                    </a:ext>
                  </a:extLst>
                </a:gridCol>
                <a:gridCol w="535947">
                  <a:extLst>
                    <a:ext uri="{9D8B030D-6E8A-4147-A177-3AD203B41FA5}">
                      <a16:colId xmlns="" xmlns:a16="http://schemas.microsoft.com/office/drawing/2014/main" val="20002"/>
                    </a:ext>
                  </a:extLst>
                </a:gridCol>
              </a:tblGrid>
              <a:tr h="355541">
                <a:tc>
                  <a:txBody>
                    <a:bodyPr/>
                    <a:lstStyle/>
                    <a:p>
                      <a:pPr algn="ctr"/>
                      <a:r>
                        <a:rPr lang="en-GB" dirty="0" smtClean="0">
                          <a:latin typeface="Arial" panose="020B0604020202020204" pitchFamily="34" charset="0"/>
                          <a:cs typeface="Arial" panose="020B0604020202020204" pitchFamily="34" charset="0"/>
                        </a:rPr>
                        <a:t>A</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B</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latin typeface="Arial" panose="020B0604020202020204" pitchFamily="34" charset="0"/>
                          <a:cs typeface="Arial" panose="020B0604020202020204" pitchFamily="34" charset="0"/>
                        </a:rPr>
                        <a:t>P</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89CAE4"/>
                      </a:solid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89CAE4"/>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7084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7084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bl>
          </a:graphicData>
        </a:graphic>
      </p:graphicFrame>
      <p:sp>
        <p:nvSpPr>
          <p:cNvPr id="39" name="TextBox 38"/>
          <p:cNvSpPr txBox="1"/>
          <p:nvPr/>
        </p:nvSpPr>
        <p:spPr>
          <a:xfrm>
            <a:off x="1629192" y="5022523"/>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40" name="TextBox 39"/>
          <p:cNvSpPr txBox="1"/>
          <p:nvPr/>
        </p:nvSpPr>
        <p:spPr>
          <a:xfrm>
            <a:off x="5677918" y="5033176"/>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14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NAND – The universal gate</a:t>
            </a:r>
            <a:endParaRPr lang="en-GB" dirty="0"/>
          </a:p>
        </p:txBody>
      </p:sp>
      <p:sp>
        <p:nvSpPr>
          <p:cNvPr id="4" name="Text Placeholder 3"/>
          <p:cNvSpPr>
            <a:spLocks noGrp="1"/>
          </p:cNvSpPr>
          <p:nvPr>
            <p:ph type="body" sz="quarter" idx="14"/>
          </p:nvPr>
        </p:nvSpPr>
        <p:spPr/>
        <p:txBody>
          <a:bodyPr/>
          <a:lstStyle/>
          <a:p>
            <a:r>
              <a:rPr lang="en-GB" dirty="0" smtClean="0"/>
              <a:t>The NAND gate is useful as it combines the functions of two gates in a single gate</a:t>
            </a:r>
          </a:p>
          <a:p>
            <a:r>
              <a:rPr lang="en-GB" dirty="0"/>
              <a:t>T</a:t>
            </a:r>
            <a:r>
              <a:rPr lang="en-GB" dirty="0" smtClean="0"/>
              <a:t>he NAND gate is known as a universal gate because different combinations of NAND gates can act like NOT, OR and AND gates</a:t>
            </a:r>
          </a:p>
          <a:p>
            <a:r>
              <a:rPr lang="en-GB" dirty="0" smtClean="0"/>
              <a:t>In fact, </a:t>
            </a:r>
            <a:r>
              <a:rPr lang="en-GB" b="1" dirty="0" smtClean="0"/>
              <a:t>any</a:t>
            </a:r>
            <a:r>
              <a:rPr lang="en-GB" dirty="0" smtClean="0"/>
              <a:t> circuit can be built using just NAND gates</a:t>
            </a:r>
          </a:p>
        </p:txBody>
      </p:sp>
    </p:spTree>
    <p:extLst>
      <p:ext uri="{BB962C8B-B14F-4D97-AF65-F5344CB8AC3E}">
        <p14:creationId xmlns:p14="http://schemas.microsoft.com/office/powerpoint/2010/main" val="375120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48"/>
          <p:cNvSpPr>
            <a:spLocks noChangeShapeType="1"/>
          </p:cNvSpPr>
          <p:nvPr/>
        </p:nvSpPr>
        <p:spPr bwMode="auto">
          <a:xfrm>
            <a:off x="2314575" y="4993937"/>
            <a:ext cx="4686300"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 name="Text Placeholder 1"/>
          <p:cNvSpPr>
            <a:spLocks noGrp="1"/>
          </p:cNvSpPr>
          <p:nvPr>
            <p:ph type="body" sz="quarter" idx="13"/>
          </p:nvPr>
        </p:nvSpPr>
        <p:spPr/>
        <p:txBody>
          <a:bodyPr/>
          <a:lstStyle/>
          <a:p>
            <a:r>
              <a:rPr lang="en-GB" dirty="0" smtClean="0"/>
              <a:t>NAND or NOT?</a:t>
            </a:r>
            <a:endParaRPr lang="en-GB" dirty="0"/>
          </a:p>
        </p:txBody>
      </p:sp>
      <p:sp>
        <p:nvSpPr>
          <p:cNvPr id="3" name="Text Placeholder 2"/>
          <p:cNvSpPr>
            <a:spLocks noGrp="1"/>
          </p:cNvSpPr>
          <p:nvPr>
            <p:ph type="body" sz="quarter" idx="14"/>
          </p:nvPr>
        </p:nvSpPr>
        <p:spPr/>
        <p:txBody>
          <a:bodyPr/>
          <a:lstStyle/>
          <a:p>
            <a:pPr marL="0" indent="0">
              <a:buNone/>
            </a:pPr>
            <a:r>
              <a:rPr lang="en-GB" dirty="0" smtClean="0"/>
              <a:t>Are the following two gates equivalent</a:t>
            </a:r>
            <a:r>
              <a:rPr lang="en-GB" dirty="0"/>
              <a:t>?</a:t>
            </a:r>
            <a:endParaRPr lang="en-GB" dirty="0" smtClean="0"/>
          </a:p>
          <a:p>
            <a:endParaRPr lang="en-GB" dirty="0"/>
          </a:p>
          <a:p>
            <a:endParaRPr lang="en-GB" dirty="0"/>
          </a:p>
        </p:txBody>
      </p:sp>
      <p:sp>
        <p:nvSpPr>
          <p:cNvPr id="6" name="Line 146"/>
          <p:cNvSpPr>
            <a:spLocks noChangeShapeType="1"/>
          </p:cNvSpPr>
          <p:nvPr/>
        </p:nvSpPr>
        <p:spPr bwMode="auto">
          <a:xfrm>
            <a:off x="5413075" y="3264228"/>
            <a:ext cx="1587799"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7" name="Line 147"/>
          <p:cNvSpPr>
            <a:spLocks noChangeShapeType="1"/>
          </p:cNvSpPr>
          <p:nvPr/>
        </p:nvSpPr>
        <p:spPr bwMode="auto">
          <a:xfrm>
            <a:off x="2314575" y="2877544"/>
            <a:ext cx="1780412"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8" name="Line 148"/>
          <p:cNvSpPr>
            <a:spLocks noChangeShapeType="1"/>
          </p:cNvSpPr>
          <p:nvPr/>
        </p:nvSpPr>
        <p:spPr bwMode="auto">
          <a:xfrm>
            <a:off x="3248025" y="3650912"/>
            <a:ext cx="846962"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9" name="AutoShape 65"/>
          <p:cNvSpPr>
            <a:spLocks noChangeArrowheads="1"/>
          </p:cNvSpPr>
          <p:nvPr/>
        </p:nvSpPr>
        <p:spPr bwMode="auto">
          <a:xfrm>
            <a:off x="4124705" y="2669688"/>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0" name="Oval 9"/>
          <p:cNvSpPr/>
          <p:nvPr/>
        </p:nvSpPr>
        <p:spPr bwMode="auto">
          <a:xfrm>
            <a:off x="5276833" y="3190363"/>
            <a:ext cx="170596" cy="170596"/>
          </a:xfrm>
          <a:prstGeom prst="ellips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1" name="AutoShape 59"/>
          <p:cNvSpPr>
            <a:spLocks noChangeArrowheads="1"/>
          </p:cNvSpPr>
          <p:nvPr/>
        </p:nvSpPr>
        <p:spPr bwMode="auto">
          <a:xfrm rot="5400000">
            <a:off x="3890116" y="4457887"/>
            <a:ext cx="1556047" cy="1086870"/>
          </a:xfrm>
          <a:prstGeom prst="triangle">
            <a:avLst>
              <a:gd name="adj" fmla="val 50000"/>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solidFill>
                <a:srgbClr val="70D90B"/>
              </a:solidFill>
            </a:endParaRPr>
          </a:p>
        </p:txBody>
      </p:sp>
      <p:sp>
        <p:nvSpPr>
          <p:cNvPr id="12" name="Oval 61"/>
          <p:cNvSpPr>
            <a:spLocks noChangeArrowheads="1"/>
          </p:cNvSpPr>
          <p:nvPr/>
        </p:nvSpPr>
        <p:spPr bwMode="auto">
          <a:xfrm>
            <a:off x="5230139" y="4896686"/>
            <a:ext cx="195772" cy="195772"/>
          </a:xfrm>
          <a:prstGeom prst="ellipse">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4" name="Line 148"/>
          <p:cNvSpPr>
            <a:spLocks noChangeShapeType="1"/>
          </p:cNvSpPr>
          <p:nvPr/>
        </p:nvSpPr>
        <p:spPr bwMode="auto">
          <a:xfrm flipV="1">
            <a:off x="3267075" y="2887069"/>
            <a:ext cx="0" cy="798593"/>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15" name="Oval 14"/>
          <p:cNvSpPr/>
          <p:nvPr/>
        </p:nvSpPr>
        <p:spPr bwMode="auto">
          <a:xfrm>
            <a:off x="3183038" y="2801771"/>
            <a:ext cx="170596" cy="170596"/>
          </a:xfrm>
          <a:prstGeom prst="ellipse">
            <a:avLst/>
          </a:prstGeom>
          <a:solidFill>
            <a:srgbClr val="238296"/>
          </a:solidFill>
          <a:ln w="76200">
            <a:solidFill>
              <a:srgbClr val="238296"/>
            </a:solidFill>
            <a:round/>
            <a:headEnd/>
            <a:tailEnd/>
          </a:ln>
          <a:effectLst/>
          <a:extLst/>
        </p:spPr>
        <p:txBody>
          <a:bodyPr/>
          <a:lstStyle/>
          <a:p>
            <a:endParaRPr lang="en-GB">
              <a:solidFill>
                <a:srgbClr val="70D90B"/>
              </a:solidFill>
            </a:endParaRPr>
          </a:p>
        </p:txBody>
      </p:sp>
    </p:spTree>
    <p:extLst>
      <p:ext uri="{BB962C8B-B14F-4D97-AF65-F5344CB8AC3E}">
        <p14:creationId xmlns:p14="http://schemas.microsoft.com/office/powerpoint/2010/main" val="219028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Construct truth tables for a variety of logic gates</a:t>
            </a:r>
          </a:p>
          <a:p>
            <a:r>
              <a:rPr lang="en-GB" dirty="0" smtClean="0"/>
              <a:t>Be familiar with drawing and interpreting logic gate circuit diagrams involving multiple gates</a:t>
            </a:r>
          </a:p>
          <a:p>
            <a:r>
              <a:rPr lang="en-GB" dirty="0" smtClean="0"/>
              <a:t>Complete a truth table for a given logic gate circuit</a:t>
            </a:r>
          </a:p>
          <a:p>
            <a:r>
              <a:rPr lang="en-GB" dirty="0" smtClean="0"/>
              <a:t>Write a Boolean expression for a given logic gate circuit</a:t>
            </a:r>
          </a:p>
          <a:p>
            <a:r>
              <a:rPr lang="en-GB" dirty="0" smtClean="0"/>
              <a:t>Draw an equivalent logic gate circuit for a given Boolean expression</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Advantages of NAND gates</a:t>
            </a:r>
            <a:endParaRPr lang="en-GB" dirty="0"/>
          </a:p>
        </p:txBody>
      </p:sp>
      <p:sp>
        <p:nvSpPr>
          <p:cNvPr id="4" name="Text Placeholder 3"/>
          <p:cNvSpPr>
            <a:spLocks noGrp="1"/>
          </p:cNvSpPr>
          <p:nvPr>
            <p:ph type="body" sz="quarter" idx="14"/>
          </p:nvPr>
        </p:nvSpPr>
        <p:spPr>
          <a:xfrm>
            <a:off x="724280" y="1704179"/>
            <a:ext cx="7797230" cy="4478907"/>
          </a:xfrm>
        </p:spPr>
        <p:txBody>
          <a:bodyPr/>
          <a:lstStyle/>
          <a:p>
            <a:r>
              <a:rPr lang="en-GB" dirty="0" smtClean="0"/>
              <a:t>Using only NAND gates to build a circuit can </a:t>
            </a:r>
            <a:r>
              <a:rPr lang="en-GB" dirty="0" smtClean="0">
                <a:solidFill>
                  <a:srgbClr val="238296"/>
                </a:solidFill>
              </a:rPr>
              <a:t>minimise cost of production</a:t>
            </a:r>
            <a:endParaRPr lang="en-GB" dirty="0" smtClean="0"/>
          </a:p>
          <a:p>
            <a:r>
              <a:rPr lang="en-GB" dirty="0" smtClean="0"/>
              <a:t>Using as few gates as possible can </a:t>
            </a:r>
            <a:r>
              <a:rPr lang="en-GB" dirty="0" smtClean="0">
                <a:solidFill>
                  <a:srgbClr val="238296"/>
                </a:solidFill>
              </a:rPr>
              <a:t>speed up processing</a:t>
            </a:r>
          </a:p>
        </p:txBody>
      </p:sp>
    </p:spTree>
    <p:extLst>
      <p:ext uri="{BB962C8B-B14F-4D97-AF65-F5344CB8AC3E}">
        <p14:creationId xmlns:p14="http://schemas.microsoft.com/office/powerpoint/2010/main" val="309296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5</a:t>
            </a:r>
            <a:endParaRPr lang="en-GB" dirty="0"/>
          </a:p>
        </p:txBody>
      </p:sp>
      <p:sp>
        <p:nvSpPr>
          <p:cNvPr id="3" name="Text Placeholder 2"/>
          <p:cNvSpPr>
            <a:spLocks noGrp="1"/>
          </p:cNvSpPr>
          <p:nvPr>
            <p:ph type="body" sz="quarter" idx="14"/>
          </p:nvPr>
        </p:nvSpPr>
        <p:spPr/>
        <p:txBody>
          <a:bodyPr/>
          <a:lstStyle/>
          <a:p>
            <a:r>
              <a:rPr lang="en-GB" dirty="0" smtClean="0"/>
              <a:t>Now try the questions in </a:t>
            </a:r>
            <a:r>
              <a:rPr lang="en-GB" b="1" dirty="0" smtClean="0"/>
              <a:t>Task 2</a:t>
            </a:r>
            <a:endParaRPr lang="en-GB" b="1" dirty="0"/>
          </a:p>
        </p:txBody>
      </p:sp>
    </p:spTree>
    <p:extLst>
      <p:ext uri="{BB962C8B-B14F-4D97-AF65-F5344CB8AC3E}">
        <p14:creationId xmlns:p14="http://schemas.microsoft.com/office/powerpoint/2010/main" val="201307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Plenary</a:t>
            </a:r>
            <a:endParaRPr lang="en-GB" dirty="0"/>
          </a:p>
        </p:txBody>
      </p:sp>
      <p:sp>
        <p:nvSpPr>
          <p:cNvPr id="5" name="Text Placeholder 4"/>
          <p:cNvSpPr>
            <a:spLocks noGrp="1"/>
          </p:cNvSpPr>
          <p:nvPr>
            <p:ph type="body" sz="quarter" idx="14"/>
          </p:nvPr>
        </p:nvSpPr>
        <p:spPr>
          <a:xfrm>
            <a:off x="724280" y="1704179"/>
            <a:ext cx="7797230" cy="3985421"/>
          </a:xfrm>
        </p:spPr>
        <p:txBody>
          <a:bodyPr/>
          <a:lstStyle/>
          <a:p>
            <a:r>
              <a:rPr lang="en-GB" dirty="0" smtClean="0"/>
              <a:t>There are six logic gates that you need to be familiar with</a:t>
            </a:r>
          </a:p>
          <a:p>
            <a:r>
              <a:rPr lang="en-GB" dirty="0" smtClean="0"/>
              <a:t>Be sure you can :</a:t>
            </a:r>
          </a:p>
          <a:p>
            <a:pPr lvl="1"/>
            <a:r>
              <a:rPr lang="en-GB" dirty="0" smtClean="0"/>
              <a:t>Write truth tables for each of them</a:t>
            </a:r>
          </a:p>
          <a:p>
            <a:pPr lvl="1"/>
            <a:r>
              <a:rPr lang="en-GB" dirty="0" smtClean="0"/>
              <a:t>Write a Boolean expression for a given logic gate circuit</a:t>
            </a:r>
          </a:p>
          <a:p>
            <a:pPr lvl="1"/>
            <a:r>
              <a:rPr lang="en-GB" dirty="0" smtClean="0"/>
              <a:t>Draw an equivalent logic </a:t>
            </a:r>
            <a:r>
              <a:rPr lang="en-GB" dirty="0"/>
              <a:t>gate </a:t>
            </a:r>
            <a:r>
              <a:rPr lang="en-GB" dirty="0" smtClean="0"/>
              <a:t>circuit for a given Boolean expression</a:t>
            </a:r>
            <a:endParaRPr lang="en-GB" dirty="0"/>
          </a:p>
          <a:p>
            <a:pPr lvl="1"/>
            <a:endParaRPr lang="en-GB" dirty="0" smtClean="0"/>
          </a:p>
          <a:p>
            <a:endParaRPr lang="en-GB" dirty="0" smtClean="0"/>
          </a:p>
          <a:p>
            <a:endParaRPr lang="en-GB" dirty="0"/>
          </a:p>
        </p:txBody>
      </p:sp>
    </p:spTree>
    <p:extLst>
      <p:ext uri="{BB962C8B-B14F-4D97-AF65-F5344CB8AC3E}">
        <p14:creationId xmlns:p14="http://schemas.microsoft.com/office/powerpoint/2010/main" val="257795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87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switches</a:t>
            </a:r>
          </a:p>
          <a:p>
            <a:endParaRPr lang="en-GB" dirty="0"/>
          </a:p>
        </p:txBody>
      </p:sp>
      <p:sp>
        <p:nvSpPr>
          <p:cNvPr id="3" name="Text Placeholder 2"/>
          <p:cNvSpPr>
            <a:spLocks noGrp="1"/>
          </p:cNvSpPr>
          <p:nvPr>
            <p:ph type="body" sz="quarter" idx="14"/>
          </p:nvPr>
        </p:nvSpPr>
        <p:spPr/>
        <p:txBody>
          <a:bodyPr/>
          <a:lstStyle/>
          <a:p>
            <a:r>
              <a:rPr lang="en-GB" dirty="0" smtClean="0"/>
              <a:t>Electronic devices can only recognise the presence or absence of a current</a:t>
            </a:r>
          </a:p>
          <a:p>
            <a:r>
              <a:rPr lang="en-GB" dirty="0" smtClean="0"/>
              <a:t>Computers comprise billions of switches which can either be ON or OFF </a:t>
            </a:r>
          </a:p>
          <a:p>
            <a:r>
              <a:rPr lang="en-GB" dirty="0" smtClean="0"/>
              <a:t>These switches can be combined in different ways to create simple circuits called </a:t>
            </a:r>
            <a:r>
              <a:rPr lang="en-GB" dirty="0" smtClean="0">
                <a:solidFill>
                  <a:srgbClr val="238296"/>
                </a:solidFill>
              </a:rPr>
              <a:t>logic gates</a:t>
            </a:r>
          </a:p>
          <a:p>
            <a:endParaRPr lang="en-GB" dirty="0">
              <a:solidFill>
                <a:srgbClr val="238296"/>
              </a:solidFill>
            </a:endParaRPr>
          </a:p>
        </p:txBody>
      </p:sp>
      <p:grpSp>
        <p:nvGrpSpPr>
          <p:cNvPr id="6" name="Group 5"/>
          <p:cNvGrpSpPr/>
          <p:nvPr/>
        </p:nvGrpSpPr>
        <p:grpSpPr>
          <a:xfrm>
            <a:off x="2023739" y="5494411"/>
            <a:ext cx="5157497" cy="972425"/>
            <a:chOff x="241947" y="4630894"/>
            <a:chExt cx="5157497" cy="972425"/>
          </a:xfrm>
        </p:grpSpPr>
        <p:cxnSp>
          <p:nvCxnSpPr>
            <p:cNvPr id="7" name="Straight Connector 6"/>
            <p:cNvCxnSpPr/>
            <p:nvPr/>
          </p:nvCxnSpPr>
          <p:spPr>
            <a:xfrm>
              <a:off x="1851497" y="4825134"/>
              <a:ext cx="0" cy="463015"/>
            </a:xfrm>
            <a:prstGeom prst="line">
              <a:avLst/>
            </a:prstGeom>
            <a:effectLst/>
          </p:spPr>
          <p:style>
            <a:lnRef idx="2">
              <a:schemeClr val="dk1"/>
            </a:lnRef>
            <a:fillRef idx="0">
              <a:schemeClr val="dk1"/>
            </a:fillRef>
            <a:effectRef idx="1">
              <a:schemeClr val="dk1"/>
            </a:effectRef>
            <a:fontRef idx="minor">
              <a:schemeClr val="tx1"/>
            </a:fontRef>
          </p:style>
        </p:cxnSp>
        <p:sp>
          <p:nvSpPr>
            <p:cNvPr id="8" name="Oval 7"/>
            <p:cNvSpPr/>
            <p:nvPr/>
          </p:nvSpPr>
          <p:spPr>
            <a:xfrm>
              <a:off x="2555933" y="4758060"/>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9" name="Straight Connector 8"/>
            <p:cNvCxnSpPr/>
            <p:nvPr/>
          </p:nvCxnSpPr>
          <p:spPr>
            <a:xfrm flipV="1">
              <a:off x="2637539" y="4630894"/>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853122" y="4830906"/>
              <a:ext cx="719289"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137715" y="4837256"/>
              <a:ext cx="708313" cy="0"/>
            </a:xfrm>
            <a:prstGeom prst="line">
              <a:avLst/>
            </a:prstGeom>
            <a:effectLst/>
          </p:spPr>
          <p:style>
            <a:lnRef idx="2">
              <a:schemeClr val="dk1"/>
            </a:lnRef>
            <a:fillRef idx="0">
              <a:schemeClr val="dk1"/>
            </a:fillRef>
            <a:effectRef idx="1">
              <a:schemeClr val="dk1"/>
            </a:effectRef>
            <a:fontRef idx="minor">
              <a:schemeClr val="tx1"/>
            </a:fontRef>
          </p:style>
        </p:cxnSp>
        <p:sp>
          <p:nvSpPr>
            <p:cNvPr id="12" name="Oval 11"/>
            <p:cNvSpPr/>
            <p:nvPr/>
          </p:nvSpPr>
          <p:spPr>
            <a:xfrm>
              <a:off x="3031476" y="475806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3" name="Oval 12"/>
            <p:cNvSpPr/>
            <p:nvPr/>
          </p:nvSpPr>
          <p:spPr>
            <a:xfrm>
              <a:off x="3782454" y="4990815"/>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14" name="Straight Connector 13"/>
            <p:cNvCxnSpPr/>
            <p:nvPr/>
          </p:nvCxnSpPr>
          <p:spPr>
            <a:xfrm>
              <a:off x="3851285" y="5060949"/>
              <a:ext cx="570266" cy="0"/>
            </a:xfrm>
            <a:prstGeom prst="line">
              <a:avLst/>
            </a:prstGeom>
            <a:effectLst/>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388097" y="4860880"/>
              <a:ext cx="1011347"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Output</a:t>
              </a:r>
              <a:endParaRPr lang="en-GB" sz="2000" dirty="0">
                <a:latin typeface="Arial" panose="020B0604020202020204" pitchFamily="34" charset="0"/>
                <a:cs typeface="Arial" panose="020B0604020202020204" pitchFamily="34" charset="0"/>
              </a:endParaRPr>
            </a:p>
          </p:txBody>
        </p:sp>
        <p:sp>
          <p:nvSpPr>
            <p:cNvPr id="16" name="Oval 15"/>
            <p:cNvSpPr/>
            <p:nvPr/>
          </p:nvSpPr>
          <p:spPr>
            <a:xfrm>
              <a:off x="1790247" y="4981762"/>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17" name="Straight Connector 16"/>
            <p:cNvCxnSpPr/>
            <p:nvPr/>
          </p:nvCxnSpPr>
          <p:spPr>
            <a:xfrm>
              <a:off x="1158809" y="5060949"/>
              <a:ext cx="701741" cy="0"/>
            </a:xfrm>
            <a:prstGeom prst="line">
              <a:avLst/>
            </a:prstGeom>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2745283" y="4688189"/>
              <a:ext cx="251660" cy="400110"/>
            </a:xfrm>
            <a:prstGeom prst="rect">
              <a:avLst/>
            </a:prstGeom>
            <a:noFill/>
            <a:effectLst/>
          </p:spPr>
          <p:txBody>
            <a:bodyPr wrap="square" rtlCol="0">
              <a:spAutoFit/>
            </a:bodyPr>
            <a:lstStyle/>
            <a:p>
              <a:pPr algn="ctr"/>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p:txBody>
        </p:sp>
        <p:sp>
          <p:nvSpPr>
            <p:cNvPr id="19" name="TextBox 18"/>
            <p:cNvSpPr txBox="1"/>
            <p:nvPr/>
          </p:nvSpPr>
          <p:spPr>
            <a:xfrm>
              <a:off x="2743485" y="5203209"/>
              <a:ext cx="251660" cy="400110"/>
            </a:xfrm>
            <a:prstGeom prst="rect">
              <a:avLst/>
            </a:prstGeom>
            <a:noFill/>
            <a:effectLst/>
          </p:spPr>
          <p:txBody>
            <a:bodyPr wrap="square" rtlCol="0">
              <a:spAutoFit/>
            </a:bodyPr>
            <a:lstStyle/>
            <a:p>
              <a:pPr algn="ctr"/>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p:txBody>
        </p:sp>
        <p:cxnSp>
          <p:nvCxnSpPr>
            <p:cNvPr id="20" name="Straight Connector 19"/>
            <p:cNvCxnSpPr/>
            <p:nvPr/>
          </p:nvCxnSpPr>
          <p:spPr>
            <a:xfrm>
              <a:off x="3848397" y="4825134"/>
              <a:ext cx="0" cy="463015"/>
            </a:xfrm>
            <a:prstGeom prst="line">
              <a:avLst/>
            </a:prstGeom>
            <a:effectLst/>
          </p:spPr>
          <p:style>
            <a:lnRef idx="2">
              <a:schemeClr val="dk1"/>
            </a:lnRef>
            <a:fillRef idx="0">
              <a:schemeClr val="dk1"/>
            </a:fillRef>
            <a:effectRef idx="1">
              <a:schemeClr val="dk1"/>
            </a:effectRef>
            <a:fontRef idx="minor">
              <a:schemeClr val="tx1"/>
            </a:fontRef>
          </p:style>
        </p:cxnSp>
        <p:sp>
          <p:nvSpPr>
            <p:cNvPr id="21" name="Oval 20"/>
            <p:cNvSpPr/>
            <p:nvPr/>
          </p:nvSpPr>
          <p:spPr>
            <a:xfrm>
              <a:off x="2555933" y="5208953"/>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22" name="Straight Connector 21"/>
            <p:cNvCxnSpPr/>
            <p:nvPr/>
          </p:nvCxnSpPr>
          <p:spPr>
            <a:xfrm flipV="1">
              <a:off x="2637539" y="5081787"/>
              <a:ext cx="330567" cy="200012"/>
            </a:xfrm>
            <a:prstGeom prst="line">
              <a:avLst/>
            </a:prstGeom>
            <a:ln w="28575"/>
            <a:effectLst/>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853122" y="5281799"/>
              <a:ext cx="719289"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137715" y="5288149"/>
              <a:ext cx="708313" cy="0"/>
            </a:xfrm>
            <a:prstGeom prst="line">
              <a:avLst/>
            </a:prstGeom>
            <a:effectLst/>
          </p:spPr>
          <p:style>
            <a:lnRef idx="2">
              <a:schemeClr val="dk1"/>
            </a:lnRef>
            <a:fillRef idx="0">
              <a:schemeClr val="dk1"/>
            </a:fillRef>
            <a:effectRef idx="1">
              <a:schemeClr val="dk1"/>
            </a:effectRef>
            <a:fontRef idx="minor">
              <a:schemeClr val="tx1"/>
            </a:fontRef>
          </p:style>
        </p:cxnSp>
        <p:sp>
          <p:nvSpPr>
            <p:cNvPr id="25" name="Oval 24"/>
            <p:cNvSpPr/>
            <p:nvPr/>
          </p:nvSpPr>
          <p:spPr>
            <a:xfrm>
              <a:off x="3031476" y="5208961"/>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6" name="TextBox 25"/>
            <p:cNvSpPr txBox="1"/>
            <p:nvPr/>
          </p:nvSpPr>
          <p:spPr>
            <a:xfrm>
              <a:off x="241947" y="4860880"/>
              <a:ext cx="1011347" cy="400110"/>
            </a:xfrm>
            <a:prstGeom prst="rect">
              <a:avLst/>
            </a:prstGeom>
            <a:noFill/>
          </p:spPr>
          <p:txBody>
            <a:bodyPr wrap="square" rtlCol="0">
              <a:spAutoFit/>
            </a:bodyPr>
            <a:lstStyle/>
            <a:p>
              <a:pPr algn="ctr"/>
              <a:r>
                <a:rPr lang="en-GB" sz="2000" smtClean="0">
                  <a:latin typeface="Arial" panose="020B0604020202020204" pitchFamily="34" charset="0"/>
                  <a:cs typeface="Arial" panose="020B0604020202020204" pitchFamily="34" charset="0"/>
                </a:rPr>
                <a:t>Input</a:t>
              </a:r>
              <a:endParaRPr lang="en-GB" sz="2000" dirty="0">
                <a:latin typeface="Arial" panose="020B0604020202020204" pitchFamily="34" charset="0"/>
                <a:cs typeface="Arial" panose="020B0604020202020204" pitchFamily="34" charset="0"/>
              </a:endParaRPr>
            </a:p>
          </p:txBody>
        </p:sp>
      </p:grpSp>
      <p:grpSp>
        <p:nvGrpSpPr>
          <p:cNvPr id="27" name="Group 26"/>
          <p:cNvGrpSpPr/>
          <p:nvPr/>
        </p:nvGrpSpPr>
        <p:grpSpPr>
          <a:xfrm>
            <a:off x="2022115" y="4755466"/>
            <a:ext cx="5156894" cy="664126"/>
            <a:chOff x="1526264" y="3611898"/>
            <a:chExt cx="5156894" cy="664126"/>
          </a:xfrm>
        </p:grpSpPr>
        <p:sp>
          <p:nvSpPr>
            <p:cNvPr id="28" name="TextBox 27"/>
            <p:cNvSpPr txBox="1"/>
            <p:nvPr/>
          </p:nvSpPr>
          <p:spPr>
            <a:xfrm>
              <a:off x="5671811" y="3611898"/>
              <a:ext cx="1011347"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Output</a:t>
              </a:r>
              <a:endParaRPr lang="en-GB" sz="2000" dirty="0">
                <a:latin typeface="Arial" panose="020B0604020202020204" pitchFamily="34" charset="0"/>
                <a:cs typeface="Arial" panose="020B0604020202020204" pitchFamily="34" charset="0"/>
              </a:endParaRPr>
            </a:p>
          </p:txBody>
        </p:sp>
        <p:grpSp>
          <p:nvGrpSpPr>
            <p:cNvPr id="29" name="Group 28"/>
            <p:cNvGrpSpPr/>
            <p:nvPr/>
          </p:nvGrpSpPr>
          <p:grpSpPr>
            <a:xfrm>
              <a:off x="2444750" y="3611942"/>
              <a:ext cx="3262742" cy="664082"/>
              <a:chOff x="2444750" y="3611942"/>
              <a:chExt cx="3262742" cy="664082"/>
            </a:xfrm>
          </p:grpSpPr>
          <p:sp>
            <p:nvSpPr>
              <p:cNvPr id="31" name="TextBox 30"/>
              <p:cNvSpPr txBox="1"/>
              <p:nvPr/>
            </p:nvSpPr>
            <p:spPr>
              <a:xfrm>
                <a:off x="3219169" y="3875914"/>
                <a:ext cx="25166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p:txBody>
          </p:sp>
          <p:sp>
            <p:nvSpPr>
              <p:cNvPr id="32" name="TextBox 31"/>
              <p:cNvSpPr txBox="1"/>
              <p:nvPr/>
            </p:nvSpPr>
            <p:spPr>
              <a:xfrm>
                <a:off x="4825996" y="3875914"/>
                <a:ext cx="25166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p:txBody>
          </p:sp>
          <p:grpSp>
            <p:nvGrpSpPr>
              <p:cNvPr id="33" name="Group 32"/>
              <p:cNvGrpSpPr/>
              <p:nvPr/>
            </p:nvGrpSpPr>
            <p:grpSpPr>
              <a:xfrm>
                <a:off x="2444750" y="3611942"/>
                <a:ext cx="3262742" cy="279573"/>
                <a:chOff x="2444750" y="3611942"/>
                <a:chExt cx="3262742" cy="279573"/>
              </a:xfrm>
              <a:effectLst/>
            </p:grpSpPr>
            <p:grpSp>
              <p:nvGrpSpPr>
                <p:cNvPr id="34" name="Group 33"/>
                <p:cNvGrpSpPr/>
                <p:nvPr/>
              </p:nvGrpSpPr>
              <p:grpSpPr>
                <a:xfrm>
                  <a:off x="3076762" y="3611942"/>
                  <a:ext cx="2096352" cy="279573"/>
                  <a:chOff x="2225862" y="3558440"/>
                  <a:chExt cx="2096352" cy="279573"/>
                </a:xfrm>
              </p:grpSpPr>
              <p:sp>
                <p:nvSpPr>
                  <p:cNvPr id="38" name="Oval 37"/>
                  <p:cNvSpPr/>
                  <p:nvPr/>
                </p:nvSpPr>
                <p:spPr>
                  <a:xfrm>
                    <a:off x="222586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 name="Oval 38"/>
                  <p:cNvSpPr/>
                  <p:nvPr/>
                </p:nvSpPr>
                <p:spPr>
                  <a:xfrm>
                    <a:off x="2601652" y="3685614"/>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 name="Oval 39"/>
                  <p:cNvSpPr/>
                  <p:nvPr/>
                </p:nvSpPr>
                <p:spPr>
                  <a:xfrm>
                    <a:off x="3836619"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 name="Oval 40"/>
                  <p:cNvSpPr/>
                  <p:nvPr/>
                </p:nvSpPr>
                <p:spPr>
                  <a:xfrm>
                    <a:off x="4188412" y="3692338"/>
                    <a:ext cx="133802" cy="145675"/>
                  </a:xfrm>
                  <a:prstGeom prst="ellipse">
                    <a:avLst/>
                  </a:prstGeom>
                  <a:solidFill>
                    <a:schemeClr val="dk1">
                      <a:tint val="100000"/>
                      <a:shade val="100000"/>
                      <a:satMod val="13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42" name="Straight Connector 41"/>
                  <p:cNvCxnSpPr/>
                  <p:nvPr/>
                </p:nvCxnSpPr>
                <p:spPr>
                  <a:xfrm flipV="1">
                    <a:off x="2289362"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3896189" y="3558440"/>
                    <a:ext cx="330567" cy="200012"/>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5" name="Straight Connector 34"/>
                <p:cNvCxnSpPr/>
                <p:nvPr/>
              </p:nvCxnSpPr>
              <p:spPr>
                <a:xfrm>
                  <a:off x="2444750" y="3811954"/>
                  <a:ext cx="632012"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36" name="Straight Connector 35"/>
                <p:cNvCxnSpPr>
                  <a:endCxn id="40" idx="2"/>
                </p:cNvCxnSpPr>
                <p:nvPr/>
              </p:nvCxnSpPr>
              <p:spPr>
                <a:xfrm>
                  <a:off x="3529755" y="3811954"/>
                  <a:ext cx="1157764" cy="6724"/>
                </a:xfrm>
                <a:prstGeom prst="line">
                  <a:avLst/>
                </a:prstGeom>
                <a:effectLst/>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5137226" y="3811954"/>
                  <a:ext cx="570266" cy="0"/>
                </a:xfrm>
                <a:prstGeom prst="line">
                  <a:avLst/>
                </a:prstGeom>
                <a:effectLst/>
              </p:spPr>
              <p:style>
                <a:lnRef idx="2">
                  <a:schemeClr val="dk1"/>
                </a:lnRef>
                <a:fillRef idx="0">
                  <a:schemeClr val="dk1"/>
                </a:fillRef>
                <a:effectRef idx="1">
                  <a:schemeClr val="dk1"/>
                </a:effectRef>
                <a:fontRef idx="minor">
                  <a:schemeClr val="tx1"/>
                </a:fontRef>
              </p:style>
            </p:cxnSp>
          </p:grpSp>
        </p:grpSp>
        <p:sp>
          <p:nvSpPr>
            <p:cNvPr id="30" name="TextBox 29"/>
            <p:cNvSpPr txBox="1"/>
            <p:nvPr/>
          </p:nvSpPr>
          <p:spPr>
            <a:xfrm>
              <a:off x="1526264" y="3611898"/>
              <a:ext cx="1011347" cy="400110"/>
            </a:xfrm>
            <a:prstGeom prst="rect">
              <a:avLst/>
            </a:prstGeom>
            <a:noFill/>
          </p:spPr>
          <p:txBody>
            <a:bodyPr wrap="square" rtlCol="0">
              <a:spAutoFit/>
            </a:bodyPr>
            <a:lstStyle/>
            <a:p>
              <a:pPr algn="ctr"/>
              <a:r>
                <a:rPr lang="en-GB" sz="2000" smtClean="0">
                  <a:latin typeface="Arial" panose="020B0604020202020204" pitchFamily="34" charset="0"/>
                  <a:cs typeface="Arial" panose="020B0604020202020204" pitchFamily="34" charset="0"/>
                </a:rPr>
                <a:t>Input</a:t>
              </a:r>
              <a:endParaRPr lang="en-GB"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901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Logic gates</a:t>
            </a:r>
            <a:endParaRPr lang="en-GB" dirty="0"/>
          </a:p>
        </p:txBody>
      </p:sp>
      <p:sp>
        <p:nvSpPr>
          <p:cNvPr id="3" name="Text Placeholder 2"/>
          <p:cNvSpPr>
            <a:spLocks noGrp="1"/>
          </p:cNvSpPr>
          <p:nvPr>
            <p:ph type="body" sz="quarter" idx="14"/>
          </p:nvPr>
        </p:nvSpPr>
        <p:spPr/>
        <p:txBody>
          <a:bodyPr/>
          <a:lstStyle/>
          <a:p>
            <a:r>
              <a:rPr lang="en-GB" dirty="0" smtClean="0"/>
              <a:t>Electronic logic gates take one or more inputs and produce a single output</a:t>
            </a:r>
          </a:p>
          <a:p>
            <a:r>
              <a:rPr lang="en-GB" dirty="0" smtClean="0"/>
              <a:t>The output can then become the input to the next gate, and so on, to create a complex circuit</a:t>
            </a:r>
          </a:p>
          <a:p>
            <a:pPr lvl="1"/>
            <a:r>
              <a:rPr lang="en-GB" dirty="0" smtClean="0"/>
              <a:t>A number of logic gates are designed to produce different outputs for the various possible combinations of ON or OFF inputs</a:t>
            </a:r>
            <a:endParaRPr lang="en-GB" dirty="0"/>
          </a:p>
        </p:txBody>
      </p:sp>
    </p:spTree>
    <p:extLst>
      <p:ext uri="{BB962C8B-B14F-4D97-AF65-F5344CB8AC3E}">
        <p14:creationId xmlns:p14="http://schemas.microsoft.com/office/powerpoint/2010/main" val="380334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Logic gates</a:t>
            </a:r>
            <a:endParaRPr lang="en-GB" dirty="0"/>
          </a:p>
        </p:txBody>
      </p:sp>
      <p:sp>
        <p:nvSpPr>
          <p:cNvPr id="3" name="Text Placeholder 2"/>
          <p:cNvSpPr>
            <a:spLocks noGrp="1"/>
          </p:cNvSpPr>
          <p:nvPr>
            <p:ph type="body" sz="quarter" idx="14"/>
          </p:nvPr>
        </p:nvSpPr>
        <p:spPr/>
        <p:txBody>
          <a:bodyPr/>
          <a:lstStyle/>
          <a:p>
            <a:r>
              <a:rPr lang="en-GB" dirty="0" smtClean="0"/>
              <a:t>The six gates studied in this unit are:</a:t>
            </a:r>
          </a:p>
          <a:p>
            <a:pPr marL="0" indent="0" algn="ctr">
              <a:buNone/>
            </a:pPr>
            <a:r>
              <a:rPr lang="en-GB" dirty="0" smtClean="0">
                <a:solidFill>
                  <a:srgbClr val="238296"/>
                </a:solidFill>
              </a:rPr>
              <a:t>NOT, AND, OR, XOR, NAND, NOR</a:t>
            </a:r>
          </a:p>
          <a:p>
            <a:r>
              <a:rPr lang="en-GB" dirty="0" smtClean="0"/>
              <a:t>Each of these can be represented by a graphical symbol and a </a:t>
            </a:r>
            <a:r>
              <a:rPr lang="en-GB" dirty="0" smtClean="0">
                <a:solidFill>
                  <a:srgbClr val="238296"/>
                </a:solidFill>
              </a:rPr>
              <a:t>truth table </a:t>
            </a:r>
            <a:r>
              <a:rPr lang="en-GB" dirty="0" smtClean="0"/>
              <a:t>showing the output for each possible input or combination of inputs</a:t>
            </a:r>
            <a:endParaRPr lang="en-GB" dirty="0"/>
          </a:p>
        </p:txBody>
      </p:sp>
    </p:spTree>
    <p:extLst>
      <p:ext uri="{BB962C8B-B14F-4D97-AF65-F5344CB8AC3E}">
        <p14:creationId xmlns:p14="http://schemas.microsoft.com/office/powerpoint/2010/main" val="411044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NOT </a:t>
            </a:r>
            <a:r>
              <a:rPr lang="en-GB" dirty="0"/>
              <a:t>gate</a:t>
            </a:r>
          </a:p>
          <a:p>
            <a:endParaRPr lang="en-GB" dirty="0"/>
          </a:p>
        </p:txBody>
      </p:sp>
      <p:sp>
        <p:nvSpPr>
          <p:cNvPr id="16" name="Text Placeholder 15"/>
          <p:cNvSpPr>
            <a:spLocks noGrp="1"/>
          </p:cNvSpPr>
          <p:nvPr>
            <p:ph type="body" sz="quarter" idx="14"/>
          </p:nvPr>
        </p:nvSpPr>
        <p:spPr/>
        <p:txBody>
          <a:bodyPr/>
          <a:lstStyle/>
          <a:p>
            <a:r>
              <a:rPr lang="en-GB" dirty="0" smtClean="0"/>
              <a:t>If </a:t>
            </a:r>
            <a:r>
              <a:rPr lang="en-GB" dirty="0"/>
              <a:t>0 is input it outputs 1</a:t>
            </a:r>
          </a:p>
          <a:p>
            <a:r>
              <a:rPr lang="en-GB" dirty="0"/>
              <a:t>If 1 is input it outputs 0</a:t>
            </a:r>
          </a:p>
          <a:p>
            <a:endParaRPr lang="en-GB" dirty="0"/>
          </a:p>
        </p:txBody>
      </p:sp>
      <p:sp>
        <p:nvSpPr>
          <p:cNvPr id="19" name="TextBox 18"/>
          <p:cNvSpPr txBox="1"/>
          <p:nvPr/>
        </p:nvSpPr>
        <p:spPr>
          <a:xfrm>
            <a:off x="1707904" y="4556168"/>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20" name="TextBox 19"/>
          <p:cNvSpPr txBox="1"/>
          <p:nvPr/>
        </p:nvSpPr>
        <p:spPr>
          <a:xfrm>
            <a:off x="5831385" y="4603761"/>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grpSp>
        <p:nvGrpSpPr>
          <p:cNvPr id="2" name="Group 1"/>
          <p:cNvGrpSpPr/>
          <p:nvPr/>
        </p:nvGrpSpPr>
        <p:grpSpPr>
          <a:xfrm>
            <a:off x="1082168" y="3133217"/>
            <a:ext cx="3846362" cy="2640642"/>
            <a:chOff x="1414673" y="3251202"/>
            <a:chExt cx="3846362" cy="2640642"/>
          </a:xfrm>
        </p:grpSpPr>
        <p:grpSp>
          <p:nvGrpSpPr>
            <p:cNvPr id="21" name="Group 20"/>
            <p:cNvGrpSpPr/>
            <p:nvPr/>
          </p:nvGrpSpPr>
          <p:grpSpPr>
            <a:xfrm>
              <a:off x="1414673" y="3602609"/>
              <a:ext cx="3846362" cy="2289235"/>
              <a:chOff x="1414673" y="3602609"/>
              <a:chExt cx="3846362" cy="2289235"/>
            </a:xfrm>
          </p:grpSpPr>
          <p:grpSp>
            <p:nvGrpSpPr>
              <p:cNvPr id="22" name="Group 155"/>
              <p:cNvGrpSpPr>
                <a:grpSpLocks/>
              </p:cNvGrpSpPr>
              <p:nvPr/>
            </p:nvGrpSpPr>
            <p:grpSpPr bwMode="auto">
              <a:xfrm>
                <a:off x="2253039" y="3886320"/>
                <a:ext cx="1940145" cy="3363"/>
                <a:chOff x="4262" y="3887"/>
                <a:chExt cx="577" cy="1"/>
              </a:xfrm>
            </p:grpSpPr>
            <p:sp>
              <p:nvSpPr>
                <p:cNvPr id="27" name="Line 146"/>
                <p:cNvSpPr>
                  <a:spLocks noChangeShapeType="1"/>
                </p:cNvSpPr>
                <p:nvPr/>
              </p:nvSpPr>
              <p:spPr bwMode="auto">
                <a:xfrm>
                  <a:off x="4724"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147"/>
                <p:cNvSpPr>
                  <a:spLocks noChangeShapeType="1"/>
                </p:cNvSpPr>
                <p:nvPr/>
              </p:nvSpPr>
              <p:spPr bwMode="auto">
                <a:xfrm>
                  <a:off x="4262" y="3887"/>
                  <a:ext cx="11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 name="TextBox 22"/>
              <p:cNvSpPr txBox="1"/>
              <p:nvPr/>
            </p:nvSpPr>
            <p:spPr>
              <a:xfrm>
                <a:off x="1414673" y="3602609"/>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5" name="TextBox 24"/>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26" name="TextBox 25"/>
              <p:cNvSpPr txBox="1"/>
              <p:nvPr/>
            </p:nvSpPr>
            <p:spPr>
              <a:xfrm>
                <a:off x="1594072" y="5522512"/>
                <a:ext cx="3273140"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NOT </a:t>
                </a:r>
                <a:r>
                  <a:rPr lang="en-GB" b="1" dirty="0">
                    <a:latin typeface="Arial" panose="020B0604020202020204" pitchFamily="34" charset="0"/>
                    <a:cs typeface="Arial" panose="020B0604020202020204" pitchFamily="34" charset="0"/>
                  </a:rPr>
                  <a:t>A</a:t>
                </a:r>
              </a:p>
            </p:txBody>
          </p:sp>
        </p:grpSp>
        <p:sp>
          <p:nvSpPr>
            <p:cNvPr id="31" name="AutoShape 59"/>
            <p:cNvSpPr>
              <a:spLocks noChangeArrowheads="1"/>
            </p:cNvSpPr>
            <p:nvPr/>
          </p:nvSpPr>
          <p:spPr bwMode="auto">
            <a:xfrm rot="5400000">
              <a:off x="2479151" y="3448543"/>
              <a:ext cx="1308981" cy="914300"/>
            </a:xfrm>
            <a:prstGeom prst="triangle">
              <a:avLst>
                <a:gd name="adj" fmla="val 50000"/>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2" name="Oval 61"/>
            <p:cNvSpPr>
              <a:spLocks noChangeArrowheads="1"/>
            </p:cNvSpPr>
            <p:nvPr/>
          </p:nvSpPr>
          <p:spPr bwMode="auto">
            <a:xfrm>
              <a:off x="3622271" y="3814593"/>
              <a:ext cx="164688" cy="164688"/>
            </a:xfrm>
            <a:prstGeom prst="ellips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mc:AlternateContent xmlns:mc="http://schemas.openxmlformats.org/markup-compatibility/2006" xmlns:a14="http://schemas.microsoft.com/office/drawing/2010/main">
        <mc:Choice Requires="a14">
          <p:sp>
            <p:nvSpPr>
              <p:cNvPr id="24" name="TextBox 23"/>
              <p:cNvSpPr txBox="1"/>
              <p:nvPr/>
            </p:nvSpPr>
            <p:spPr>
              <a:xfrm>
                <a:off x="5262122" y="5367583"/>
                <a:ext cx="3092513" cy="400944"/>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 </a:t>
                </a:r>
                <a14:m>
                  <m:oMath xmlns:m="http://schemas.openxmlformats.org/officeDocument/2006/math">
                    <m:r>
                      <a:rPr lang="en-GB" b="1" i="1" smtClean="0">
                        <a:latin typeface="Cambria Math" panose="02040503050406030204" pitchFamily="18" charset="0"/>
                        <a:cs typeface="Arial" panose="020B0604020202020204" pitchFamily="34" charset="0"/>
                      </a:rPr>
                      <m:t>𝑷</m:t>
                    </m:r>
                    <m:r>
                      <a:rPr lang="en-GB" b="1" i="1" smtClean="0">
                        <a:latin typeface="Cambria Math" panose="02040503050406030204" pitchFamily="18" charset="0"/>
                        <a:cs typeface="Arial" panose="020B0604020202020204" pitchFamily="34" charset="0"/>
                      </a:rPr>
                      <m:t>=</m:t>
                    </m:r>
                    <m:bar>
                      <m:barPr>
                        <m:pos m:val="top"/>
                        <m:ctrlPr>
                          <a:rPr lang="en-GB" b="1" i="1" smtClean="0">
                            <a:latin typeface="Cambria Math" panose="02040503050406030204" pitchFamily="18" charset="0"/>
                            <a:cs typeface="Arial" panose="020B0604020202020204" pitchFamily="34" charset="0"/>
                          </a:rPr>
                        </m:ctrlPr>
                      </m:barPr>
                      <m:e>
                        <m:r>
                          <a:rPr lang="en-GB" b="1" i="1" smtClean="0">
                            <a:latin typeface="Cambria Math" panose="02040503050406030204" pitchFamily="18" charset="0"/>
                            <a:cs typeface="Arial" panose="020B0604020202020204" pitchFamily="34" charset="0"/>
                          </a:rPr>
                          <m:t>𝑨</m:t>
                        </m:r>
                      </m:e>
                    </m:bar>
                  </m:oMath>
                </a14:m>
                <a:endParaRPr lang="en-GB" b="1"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262122" y="5367583"/>
                <a:ext cx="3092513" cy="400944"/>
              </a:xfrm>
              <a:prstGeom prst="rect">
                <a:avLst/>
              </a:prstGeom>
              <a:blipFill>
                <a:blip r:embed="rId2"/>
                <a:stretch>
                  <a:fillRect l="-1181" b="-26154"/>
                </a:stretch>
              </a:blipFill>
            </p:spPr>
            <p:txBody>
              <a:bodyPr/>
              <a:lstStyle/>
              <a:p>
                <a:r>
                  <a:rPr lang="en-GB">
                    <a:noFill/>
                  </a:rPr>
                  <a:t> </a:t>
                </a:r>
              </a:p>
            </p:txBody>
          </p:sp>
        </mc:Fallback>
      </mc:AlternateContent>
      <p:graphicFrame>
        <p:nvGraphicFramePr>
          <p:cNvPr id="29" name="Table 28"/>
          <p:cNvGraphicFramePr>
            <a:graphicFrameLocks noGrp="1"/>
          </p:cNvGraphicFramePr>
          <p:nvPr>
            <p:extLst>
              <p:ext uri="{D42A27DB-BD31-4B8C-83A1-F6EECF244321}">
                <p14:modId xmlns:p14="http://schemas.microsoft.com/office/powerpoint/2010/main" val="2034889145"/>
              </p:ext>
            </p:extLst>
          </p:nvPr>
        </p:nvGraphicFramePr>
        <p:xfrm>
          <a:off x="6262285" y="3187918"/>
          <a:ext cx="936000" cy="1097280"/>
        </p:xfrm>
        <a:graphic>
          <a:graphicData uri="http://schemas.openxmlformats.org/drawingml/2006/table">
            <a:tbl>
              <a:tblPr firstRow="1" bandRow="1">
                <a:tableStyleId>{5C22544A-7EE6-4342-B048-85BDC9FD1C3A}</a:tableStyleId>
              </a:tblPr>
              <a:tblGrid>
                <a:gridCol w="468000">
                  <a:extLst>
                    <a:ext uri="{9D8B030D-6E8A-4147-A177-3AD203B41FA5}">
                      <a16:colId xmlns="" xmlns:a16="http://schemas.microsoft.com/office/drawing/2014/main" val="20000"/>
                    </a:ext>
                  </a:extLst>
                </a:gridCol>
                <a:gridCol w="468000">
                  <a:extLst>
                    <a:ext uri="{9D8B030D-6E8A-4147-A177-3AD203B41FA5}">
                      <a16:colId xmlns="" xmlns:a16="http://schemas.microsoft.com/office/drawing/2014/main" val="20001"/>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0209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AND </a:t>
            </a:r>
            <a:r>
              <a:rPr lang="en-GB" dirty="0"/>
              <a:t>gate</a:t>
            </a:r>
          </a:p>
          <a:p>
            <a:endParaRPr lang="en-GB" dirty="0"/>
          </a:p>
        </p:txBody>
      </p:sp>
      <p:sp>
        <p:nvSpPr>
          <p:cNvPr id="16" name="Text Placeholder 15"/>
          <p:cNvSpPr>
            <a:spLocks noGrp="1"/>
          </p:cNvSpPr>
          <p:nvPr>
            <p:ph type="body" sz="quarter" idx="14"/>
          </p:nvPr>
        </p:nvSpPr>
        <p:spPr/>
        <p:txBody>
          <a:bodyPr/>
          <a:lstStyle/>
          <a:p>
            <a:r>
              <a:rPr lang="en-GB" dirty="0"/>
              <a:t>If both inputs are 1 then the output is 1</a:t>
            </a:r>
          </a:p>
          <a:p>
            <a:r>
              <a:rPr lang="en-GB" dirty="0"/>
              <a:t>Otherwise the output is </a:t>
            </a:r>
            <a:r>
              <a:rPr lang="en-GB" dirty="0" smtClean="0"/>
              <a:t>0</a:t>
            </a:r>
            <a:endParaRPr lang="en-GB" dirty="0"/>
          </a:p>
        </p:txBody>
      </p:sp>
      <p:sp>
        <p:nvSpPr>
          <p:cNvPr id="19" name="TextBox 18"/>
          <p:cNvSpPr txBox="1"/>
          <p:nvPr/>
        </p:nvSpPr>
        <p:spPr>
          <a:xfrm>
            <a:off x="1707904" y="5091871"/>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20" name="TextBox 19"/>
          <p:cNvSpPr txBox="1"/>
          <p:nvPr/>
        </p:nvSpPr>
        <p:spPr>
          <a:xfrm>
            <a:off x="5785205" y="5102524"/>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grpSp>
        <p:nvGrpSpPr>
          <p:cNvPr id="21" name="Group 20"/>
          <p:cNvGrpSpPr/>
          <p:nvPr/>
        </p:nvGrpSpPr>
        <p:grpSpPr>
          <a:xfrm>
            <a:off x="1082168" y="3484624"/>
            <a:ext cx="3565776" cy="2557090"/>
            <a:chOff x="1414673" y="3602609"/>
            <a:chExt cx="3565776" cy="2557090"/>
          </a:xfrm>
        </p:grpSpPr>
        <p:sp>
          <p:nvSpPr>
            <p:cNvPr id="23" name="TextBox 22"/>
            <p:cNvSpPr txBox="1"/>
            <p:nvPr/>
          </p:nvSpPr>
          <p:spPr>
            <a:xfrm>
              <a:off x="1414673" y="3602609"/>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6" name="TextBox 25"/>
            <p:cNvSpPr txBox="1"/>
            <p:nvPr/>
          </p:nvSpPr>
          <p:spPr>
            <a:xfrm>
              <a:off x="1480838" y="5790367"/>
              <a:ext cx="3499611"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A AND B</a:t>
              </a:r>
              <a:endParaRPr lang="en-GB"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5024653" y="5653908"/>
                <a:ext cx="3345788"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 </a:t>
                </a:r>
                <a14:m>
                  <m:oMath xmlns:m="http://schemas.openxmlformats.org/officeDocument/2006/math">
                    <m:r>
                      <a:rPr lang="en-GB" b="1" i="1" smtClean="0">
                        <a:latin typeface="Cambria Math" panose="02040503050406030204" pitchFamily="18" charset="0"/>
                        <a:cs typeface="Arial" panose="020B0604020202020204" pitchFamily="34" charset="0"/>
                      </a:rPr>
                      <m:t>𝑷</m:t>
                    </m:r>
                    <m:r>
                      <a:rPr lang="en-GB" b="1" i="1" smtClean="0">
                        <a:latin typeface="Cambria Math" panose="02040503050406030204" pitchFamily="18" charset="0"/>
                        <a:cs typeface="Arial" panose="020B0604020202020204" pitchFamily="34" charset="0"/>
                      </a:rPr>
                      <m:t>=</m:t>
                    </m:r>
                    <m:r>
                      <a:rPr lang="en-GB" b="1" i="1" smtClean="0">
                        <a:latin typeface="Cambria Math" panose="02040503050406030204" pitchFamily="18" charset="0"/>
                        <a:cs typeface="Arial" panose="020B0604020202020204" pitchFamily="34" charset="0"/>
                      </a:rPr>
                      <m:t>𝑨</m:t>
                    </m:r>
                    <m:r>
                      <m:rPr>
                        <m:nor/>
                      </m:rPr>
                      <a:rPr lang="en-GB" dirty="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cs typeface="Arial" panose="020B0604020202020204" pitchFamily="34" charset="0"/>
                      </a:rPr>
                      <m:t>𝑩</m:t>
                    </m:r>
                  </m:oMath>
                </a14:m>
                <a:endParaRPr lang="en-GB" b="1"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024653" y="5653908"/>
                <a:ext cx="3345788" cy="369332"/>
              </a:xfrm>
              <a:prstGeom prst="rect">
                <a:avLst/>
              </a:prstGeom>
              <a:blipFill>
                <a:blip r:embed="rId2"/>
                <a:stretch>
                  <a:fillRect l="-1275" t="-8197" b="-24590"/>
                </a:stretch>
              </a:blipFill>
            </p:spPr>
            <p:txBody>
              <a:bodyPr/>
              <a:lstStyle/>
              <a:p>
                <a:r>
                  <a:rPr lang="en-GB">
                    <a:noFill/>
                  </a:rPr>
                  <a:t> </a:t>
                </a:r>
              </a:p>
            </p:txBody>
          </p:sp>
        </mc:Fallback>
      </mc:AlternateContent>
      <p:grpSp>
        <p:nvGrpSpPr>
          <p:cNvPr id="18" name="Group 17"/>
          <p:cNvGrpSpPr/>
          <p:nvPr/>
        </p:nvGrpSpPr>
        <p:grpSpPr>
          <a:xfrm>
            <a:off x="1077358" y="3564321"/>
            <a:ext cx="3851172" cy="1260755"/>
            <a:chOff x="1409863" y="3293082"/>
            <a:chExt cx="3851172" cy="1260755"/>
          </a:xfrm>
        </p:grpSpPr>
        <p:grpSp>
          <p:nvGrpSpPr>
            <p:cNvPr id="30" name="Group 29"/>
            <p:cNvGrpSpPr/>
            <p:nvPr/>
          </p:nvGrpSpPr>
          <p:grpSpPr>
            <a:xfrm>
              <a:off x="1409863" y="3511032"/>
              <a:ext cx="3851172" cy="1042805"/>
              <a:chOff x="1409863" y="3511032"/>
              <a:chExt cx="3851172" cy="1042805"/>
            </a:xfrm>
          </p:grpSpPr>
          <p:grpSp>
            <p:nvGrpSpPr>
              <p:cNvPr id="34" name="Group 155"/>
              <p:cNvGrpSpPr>
                <a:grpSpLocks/>
              </p:cNvGrpSpPr>
              <p:nvPr/>
            </p:nvGrpSpPr>
            <p:grpSpPr bwMode="auto">
              <a:xfrm>
                <a:off x="2253039" y="3511032"/>
                <a:ext cx="1940145" cy="763281"/>
                <a:chOff x="4262" y="3776"/>
                <a:chExt cx="577" cy="227"/>
              </a:xfrm>
            </p:grpSpPr>
            <p:sp>
              <p:nvSpPr>
                <p:cNvPr id="40" name="Line 147"/>
                <p:cNvSpPr>
                  <a:spLocks noChangeShapeType="1"/>
                </p:cNvSpPr>
                <p:nvPr/>
              </p:nvSpPr>
              <p:spPr bwMode="auto">
                <a:xfrm>
                  <a:off x="4262" y="3776"/>
                  <a:ext cx="11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9" name="Line 146"/>
                <p:cNvSpPr>
                  <a:spLocks noChangeShapeType="1"/>
                </p:cNvSpPr>
                <p:nvPr/>
              </p:nvSpPr>
              <p:spPr bwMode="auto">
                <a:xfrm>
                  <a:off x="4724"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41" name="Line 148"/>
                <p:cNvSpPr>
                  <a:spLocks noChangeShapeType="1"/>
                </p:cNvSpPr>
                <p:nvPr/>
              </p:nvSpPr>
              <p:spPr bwMode="auto">
                <a:xfrm>
                  <a:off x="4263" y="4003"/>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36" name="TextBox 35"/>
              <p:cNvSpPr txBox="1"/>
              <p:nvPr/>
            </p:nvSpPr>
            <p:spPr>
              <a:xfrm>
                <a:off x="140986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37" name="TextBox 36"/>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grpSp>
        <p:sp>
          <p:nvSpPr>
            <p:cNvPr id="33" name="AutoShape 65"/>
            <p:cNvSpPr>
              <a:spLocks noChangeArrowheads="1"/>
            </p:cNvSpPr>
            <p:nvPr/>
          </p:nvSpPr>
          <p:spPr bwMode="auto">
            <a:xfrm>
              <a:off x="2672803" y="3293082"/>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graphicFrame>
        <p:nvGraphicFramePr>
          <p:cNvPr id="42" name="Table 41"/>
          <p:cNvGraphicFramePr>
            <a:graphicFrameLocks noGrp="1"/>
          </p:cNvGraphicFramePr>
          <p:nvPr>
            <p:extLst>
              <p:ext uri="{D42A27DB-BD31-4B8C-83A1-F6EECF244321}">
                <p14:modId xmlns:p14="http://schemas.microsoft.com/office/powerpoint/2010/main" val="3725562815"/>
              </p:ext>
            </p:extLst>
          </p:nvPr>
        </p:nvGraphicFramePr>
        <p:xfrm>
          <a:off x="5975985" y="3225985"/>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 xmlns:a16="http://schemas.microsoft.com/office/drawing/2014/main" val="20000"/>
                    </a:ext>
                  </a:extLst>
                </a:gridCol>
                <a:gridCol w="468000">
                  <a:extLst>
                    <a:ext uri="{9D8B030D-6E8A-4147-A177-3AD203B41FA5}">
                      <a16:colId xmlns="" xmlns:a16="http://schemas.microsoft.com/office/drawing/2014/main" val="20001"/>
                    </a:ext>
                  </a:extLst>
                </a:gridCol>
                <a:gridCol w="468000">
                  <a:extLst>
                    <a:ext uri="{9D8B030D-6E8A-4147-A177-3AD203B41FA5}">
                      <a16:colId xmlns="" xmlns:a16="http://schemas.microsoft.com/office/drawing/2014/main" val="20002"/>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solidFill>
                            <a:schemeClr val="tx1"/>
                          </a:solidFill>
                          <a:latin typeface="Arial" panose="020B0604020202020204" pitchFamily="34" charset="0"/>
                          <a:cs typeface="Arial" panose="020B0604020202020204" pitchFamily="34" charset="0"/>
                        </a:rPr>
                        <a:t>0</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mtClean="0">
                          <a:solidFill>
                            <a:schemeClr val="tx1"/>
                          </a:solidFill>
                          <a:latin typeface="Arial" panose="020B0604020202020204" pitchFamily="34" charset="0"/>
                          <a:cs typeface="Arial" panose="020B0604020202020204" pitchFamily="34" charset="0"/>
                        </a:rPr>
                        <a:t>0</a:t>
                      </a: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000">
                <a:tc>
                  <a:txBody>
                    <a:bodyPr/>
                    <a:lstStyle/>
                    <a:p>
                      <a:pPr marL="0" algn="ctr" defTabSz="457200" rtl="0" eaLnBrk="1" latinLnBrk="0" hangingPunct="1"/>
                      <a:r>
                        <a:rPr lang="en-GB" sz="1800" kern="1200" smtClean="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4325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smtClean="0"/>
              <a:t>OR </a:t>
            </a:r>
            <a:r>
              <a:rPr lang="en-GB" dirty="0"/>
              <a:t>gate</a:t>
            </a:r>
          </a:p>
          <a:p>
            <a:endParaRPr lang="en-GB" dirty="0"/>
          </a:p>
        </p:txBody>
      </p:sp>
      <p:sp>
        <p:nvSpPr>
          <p:cNvPr id="16" name="Text Placeholder 15"/>
          <p:cNvSpPr>
            <a:spLocks noGrp="1"/>
          </p:cNvSpPr>
          <p:nvPr>
            <p:ph type="body" sz="quarter" idx="14"/>
          </p:nvPr>
        </p:nvSpPr>
        <p:spPr/>
        <p:txBody>
          <a:bodyPr/>
          <a:lstStyle/>
          <a:p>
            <a:r>
              <a:rPr lang="en-GB" dirty="0"/>
              <a:t>If </a:t>
            </a:r>
            <a:r>
              <a:rPr lang="en-GB" dirty="0" smtClean="0"/>
              <a:t>either input is 1 </a:t>
            </a:r>
            <a:r>
              <a:rPr lang="en-GB" dirty="0"/>
              <a:t>then the output is 1</a:t>
            </a:r>
          </a:p>
          <a:p>
            <a:r>
              <a:rPr lang="en-GB" dirty="0"/>
              <a:t>Otherwise the output is </a:t>
            </a:r>
            <a:r>
              <a:rPr lang="en-GB" dirty="0" smtClean="0"/>
              <a:t>0</a:t>
            </a:r>
            <a:endParaRPr lang="en-GB" dirty="0"/>
          </a:p>
        </p:txBody>
      </p:sp>
      <p:sp>
        <p:nvSpPr>
          <p:cNvPr id="19" name="TextBox 18"/>
          <p:cNvSpPr txBox="1"/>
          <p:nvPr/>
        </p:nvSpPr>
        <p:spPr>
          <a:xfrm>
            <a:off x="1707904" y="5091871"/>
            <a:ext cx="2321469"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Logic Diagram</a:t>
            </a:r>
            <a:endParaRPr lang="en-GB" sz="2400" b="1" dirty="0">
              <a:solidFill>
                <a:srgbClr val="5C89A4"/>
              </a:solidFill>
              <a:latin typeface="Arial" panose="020B0604020202020204" pitchFamily="34" charset="0"/>
              <a:cs typeface="Arial" panose="020B0604020202020204" pitchFamily="34" charset="0"/>
            </a:endParaRPr>
          </a:p>
        </p:txBody>
      </p:sp>
      <p:sp>
        <p:nvSpPr>
          <p:cNvPr id="20" name="TextBox 19"/>
          <p:cNvSpPr txBox="1"/>
          <p:nvPr/>
        </p:nvSpPr>
        <p:spPr>
          <a:xfrm>
            <a:off x="5785205" y="5102524"/>
            <a:ext cx="1818383" cy="461665"/>
          </a:xfrm>
          <a:prstGeom prst="rect">
            <a:avLst/>
          </a:prstGeom>
          <a:noFill/>
        </p:spPr>
        <p:txBody>
          <a:bodyPr wrap="none" rtlCol="0">
            <a:spAutoFit/>
          </a:bodyPr>
          <a:lstStyle/>
          <a:p>
            <a:pPr algn="ctr"/>
            <a:r>
              <a:rPr lang="en-GB" sz="2400" b="1" dirty="0" smtClean="0">
                <a:solidFill>
                  <a:srgbClr val="5C89A4"/>
                </a:solidFill>
                <a:latin typeface="Arial" panose="020B0604020202020204" pitchFamily="34" charset="0"/>
                <a:cs typeface="Arial" panose="020B0604020202020204" pitchFamily="34" charset="0"/>
              </a:rPr>
              <a:t>Truth Table</a:t>
            </a:r>
            <a:endParaRPr lang="en-GB" sz="2400" b="1" dirty="0">
              <a:solidFill>
                <a:srgbClr val="5C89A4"/>
              </a:solidFill>
              <a:latin typeface="Arial" panose="020B0604020202020204" pitchFamily="34" charset="0"/>
              <a:cs typeface="Arial" panose="020B0604020202020204" pitchFamily="34" charset="0"/>
            </a:endParaRPr>
          </a:p>
        </p:txBody>
      </p:sp>
      <p:grpSp>
        <p:nvGrpSpPr>
          <p:cNvPr id="21" name="Group 20"/>
          <p:cNvGrpSpPr/>
          <p:nvPr/>
        </p:nvGrpSpPr>
        <p:grpSpPr>
          <a:xfrm>
            <a:off x="1082168" y="3484624"/>
            <a:ext cx="3493128" cy="2557090"/>
            <a:chOff x="1414673" y="3602609"/>
            <a:chExt cx="3493128" cy="2557090"/>
          </a:xfrm>
        </p:grpSpPr>
        <p:sp>
          <p:nvSpPr>
            <p:cNvPr id="23" name="TextBox 22"/>
            <p:cNvSpPr txBox="1"/>
            <p:nvPr/>
          </p:nvSpPr>
          <p:spPr>
            <a:xfrm>
              <a:off x="1414673" y="3602609"/>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A</a:t>
              </a:r>
            </a:p>
          </p:txBody>
        </p:sp>
        <p:sp>
          <p:nvSpPr>
            <p:cNvPr id="26" name="TextBox 25"/>
            <p:cNvSpPr txBox="1"/>
            <p:nvPr/>
          </p:nvSpPr>
          <p:spPr>
            <a:xfrm>
              <a:off x="1553485" y="5790367"/>
              <a:ext cx="3354316"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P = A OR B</a:t>
              </a:r>
              <a:endParaRPr lang="en-GB"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4981372" y="5653908"/>
                <a:ext cx="3432351" cy="369332"/>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 </a:t>
                </a:r>
                <a14:m>
                  <m:oMath xmlns:m="http://schemas.openxmlformats.org/officeDocument/2006/math">
                    <m:r>
                      <a:rPr lang="en-GB" b="1" i="1" smtClean="0">
                        <a:latin typeface="Cambria Math" panose="02040503050406030204" pitchFamily="18" charset="0"/>
                        <a:ea typeface="Cambria Math" panose="02040503050406030204" pitchFamily="18" charset="0"/>
                        <a:cs typeface="Arial" panose="020B0604020202020204" pitchFamily="34" charset="0"/>
                      </a:rPr>
                      <m:t>𝑷</m:t>
                    </m:r>
                    <m:r>
                      <a:rPr lang="en-GB" b="1" i="1" smtClean="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ea typeface="Cambria Math" panose="02040503050406030204" pitchFamily="18" charset="0"/>
                        <a:cs typeface="Arial" panose="020B0604020202020204" pitchFamily="34" charset="0"/>
                      </a:rPr>
                      <m:t>𝑨</m:t>
                    </m:r>
                    <m:r>
                      <m:rPr>
                        <m:nor/>
                      </m:rPr>
                      <a:rPr lang="en-GB" b="0" i="0" dirty="0" smtClean="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ea typeface="Cambria Math" panose="02040503050406030204" pitchFamily="18" charset="0"/>
                        <a:cs typeface="Arial" panose="020B0604020202020204" pitchFamily="34" charset="0"/>
                      </a:rPr>
                      <m:t>𝑩</m:t>
                    </m:r>
                  </m:oMath>
                </a14:m>
                <a:endParaRPr lang="en-GB" b="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981372" y="5653908"/>
                <a:ext cx="3432351" cy="369332"/>
              </a:xfrm>
              <a:prstGeom prst="rect">
                <a:avLst/>
              </a:prstGeom>
              <a:blipFill>
                <a:blip r:embed="rId2"/>
                <a:stretch>
                  <a:fillRect l="-1066" t="-8197" b="-24590"/>
                </a:stretch>
              </a:blipFill>
            </p:spPr>
            <p:txBody>
              <a:bodyPr/>
              <a:lstStyle/>
              <a:p>
                <a:r>
                  <a:rPr lang="en-GB">
                    <a:noFill/>
                  </a:rPr>
                  <a:t> </a:t>
                </a:r>
              </a:p>
            </p:txBody>
          </p:sp>
        </mc:Fallback>
      </mc:AlternateContent>
      <p:grpSp>
        <p:nvGrpSpPr>
          <p:cNvPr id="30" name="Group 29"/>
          <p:cNvGrpSpPr/>
          <p:nvPr/>
        </p:nvGrpSpPr>
        <p:grpSpPr>
          <a:xfrm>
            <a:off x="1077358" y="3782271"/>
            <a:ext cx="3851172" cy="1042805"/>
            <a:chOff x="1409863" y="3511032"/>
            <a:chExt cx="3851172" cy="1042805"/>
          </a:xfrm>
        </p:grpSpPr>
        <p:grpSp>
          <p:nvGrpSpPr>
            <p:cNvPr id="34" name="Group 155"/>
            <p:cNvGrpSpPr>
              <a:grpSpLocks/>
            </p:cNvGrpSpPr>
            <p:nvPr/>
          </p:nvGrpSpPr>
          <p:grpSpPr bwMode="auto">
            <a:xfrm>
              <a:off x="2253039" y="3511032"/>
              <a:ext cx="1940145" cy="763281"/>
              <a:chOff x="4262" y="3776"/>
              <a:chExt cx="577" cy="227"/>
            </a:xfrm>
          </p:grpSpPr>
          <p:sp>
            <p:nvSpPr>
              <p:cNvPr id="40" name="Line 147"/>
              <p:cNvSpPr>
                <a:spLocks noChangeShapeType="1"/>
              </p:cNvSpPr>
              <p:nvPr/>
            </p:nvSpPr>
            <p:spPr bwMode="auto">
              <a:xfrm>
                <a:off x="4262" y="3776"/>
                <a:ext cx="11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39" name="Line 146"/>
              <p:cNvSpPr>
                <a:spLocks noChangeShapeType="1"/>
              </p:cNvSpPr>
              <p:nvPr/>
            </p:nvSpPr>
            <p:spPr bwMode="auto">
              <a:xfrm>
                <a:off x="4724" y="3888"/>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41" name="Line 148"/>
              <p:cNvSpPr>
                <a:spLocks noChangeShapeType="1"/>
              </p:cNvSpPr>
              <p:nvPr/>
            </p:nvSpPr>
            <p:spPr bwMode="auto">
              <a:xfrm>
                <a:off x="4263" y="4003"/>
                <a:ext cx="115"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36" name="TextBox 35"/>
            <p:cNvSpPr txBox="1"/>
            <p:nvPr/>
          </p:nvSpPr>
          <p:spPr>
            <a:xfrm>
              <a:off x="1409863" y="3969062"/>
              <a:ext cx="798617"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INPUT</a:t>
              </a:r>
            </a:p>
            <a:p>
              <a:pPr algn="ctr"/>
              <a:r>
                <a:rPr lang="en-GB" sz="1600" dirty="0">
                  <a:latin typeface="Arial" panose="020B0604020202020204" pitchFamily="34" charset="0"/>
                  <a:cs typeface="Arial" panose="020B0604020202020204" pitchFamily="34" charset="0"/>
                </a:rPr>
                <a:t>B</a:t>
              </a:r>
            </a:p>
          </p:txBody>
        </p:sp>
        <p:sp>
          <p:nvSpPr>
            <p:cNvPr id="37" name="TextBox 36"/>
            <p:cNvSpPr txBox="1"/>
            <p:nvPr/>
          </p:nvSpPr>
          <p:spPr>
            <a:xfrm>
              <a:off x="4234792" y="3607391"/>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grpSp>
      <p:graphicFrame>
        <p:nvGraphicFramePr>
          <p:cNvPr id="42" name="Table 41"/>
          <p:cNvGraphicFramePr>
            <a:graphicFrameLocks noGrp="1"/>
          </p:cNvGraphicFramePr>
          <p:nvPr>
            <p:extLst>
              <p:ext uri="{D42A27DB-BD31-4B8C-83A1-F6EECF244321}">
                <p14:modId xmlns:p14="http://schemas.microsoft.com/office/powerpoint/2010/main" val="62870467"/>
              </p:ext>
            </p:extLst>
          </p:nvPr>
        </p:nvGraphicFramePr>
        <p:xfrm>
          <a:off x="5975985" y="3225985"/>
          <a:ext cx="1404000" cy="1828800"/>
        </p:xfrm>
        <a:graphic>
          <a:graphicData uri="http://schemas.openxmlformats.org/drawingml/2006/table">
            <a:tbl>
              <a:tblPr firstRow="1" bandRow="1">
                <a:tableStyleId>{5C22544A-7EE6-4342-B048-85BDC9FD1C3A}</a:tableStyleId>
              </a:tblPr>
              <a:tblGrid>
                <a:gridCol w="468000">
                  <a:extLst>
                    <a:ext uri="{9D8B030D-6E8A-4147-A177-3AD203B41FA5}">
                      <a16:colId xmlns="" xmlns:a16="http://schemas.microsoft.com/office/drawing/2014/main" val="20000"/>
                    </a:ext>
                  </a:extLst>
                </a:gridCol>
                <a:gridCol w="468000">
                  <a:extLst>
                    <a:ext uri="{9D8B030D-6E8A-4147-A177-3AD203B41FA5}">
                      <a16:colId xmlns="" xmlns:a16="http://schemas.microsoft.com/office/drawing/2014/main" val="20001"/>
                    </a:ext>
                  </a:extLst>
                </a:gridCol>
                <a:gridCol w="468000">
                  <a:extLst>
                    <a:ext uri="{9D8B030D-6E8A-4147-A177-3AD203B41FA5}">
                      <a16:colId xmlns="" xmlns:a16="http://schemas.microsoft.com/office/drawing/2014/main" val="20002"/>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0</a:t>
                      </a: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000">
                <a:tc>
                  <a:txBody>
                    <a:bodyPr/>
                    <a:lstStyle/>
                    <a:p>
                      <a:pPr marL="0" algn="ctr" defTabSz="457200" rtl="0" eaLnBrk="1" latinLnBrk="0" hangingPunct="1"/>
                      <a:r>
                        <a:rPr lang="en-GB" sz="1800" kern="1200" smtClean="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pSp>
        <p:nvGrpSpPr>
          <p:cNvPr id="5" name="Group 4"/>
          <p:cNvGrpSpPr/>
          <p:nvPr/>
        </p:nvGrpSpPr>
        <p:grpSpPr>
          <a:xfrm>
            <a:off x="2196257" y="3589310"/>
            <a:ext cx="1277738" cy="1163414"/>
            <a:chOff x="2528762" y="3305910"/>
            <a:chExt cx="1277738" cy="1163414"/>
          </a:xfrm>
        </p:grpSpPr>
        <p:sp>
          <p:nvSpPr>
            <p:cNvPr id="22" name="Freeform 151"/>
            <p:cNvSpPr>
              <a:spLocks/>
            </p:cNvSpPr>
            <p:nvPr/>
          </p:nvSpPr>
          <p:spPr bwMode="auto">
            <a:xfrm>
              <a:off x="2528762" y="3305910"/>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Freeform 152"/>
            <p:cNvSpPr>
              <a:spLocks/>
            </p:cNvSpPr>
            <p:nvPr/>
          </p:nvSpPr>
          <p:spPr bwMode="auto">
            <a:xfrm flipV="1">
              <a:off x="2528762" y="3887617"/>
              <a:ext cx="1277738" cy="581707"/>
            </a:xfrm>
            <a:custGeom>
              <a:avLst/>
              <a:gdLst>
                <a:gd name="T0" fmla="*/ 0 w 173"/>
                <a:gd name="T1" fmla="*/ 0 h 173"/>
                <a:gd name="T2" fmla="*/ 115 w 173"/>
                <a:gd name="T3" fmla="*/ 58 h 173"/>
                <a:gd name="T4" fmla="*/ 173 w 173"/>
                <a:gd name="T5" fmla="*/ 173 h 173"/>
              </a:gdLst>
              <a:ahLst/>
              <a:cxnLst>
                <a:cxn ang="0">
                  <a:pos x="T0" y="T1"/>
                </a:cxn>
                <a:cxn ang="0">
                  <a:pos x="T2" y="T3"/>
                </a:cxn>
                <a:cxn ang="0">
                  <a:pos x="T4" y="T5"/>
                </a:cxn>
              </a:cxnLst>
              <a:rect l="0" t="0" r="r" b="b"/>
              <a:pathLst>
                <a:path w="173" h="173">
                  <a:moveTo>
                    <a:pt x="0" y="0"/>
                  </a:moveTo>
                  <a:cubicBezTo>
                    <a:pt x="43" y="14"/>
                    <a:pt x="86" y="29"/>
                    <a:pt x="115" y="58"/>
                  </a:cubicBezTo>
                  <a:cubicBezTo>
                    <a:pt x="144" y="87"/>
                    <a:pt x="158" y="130"/>
                    <a:pt x="173" y="173"/>
                  </a:cubicBezTo>
                </a:path>
              </a:pathLst>
            </a:custGeom>
            <a:noFill/>
            <a:ln w="76200"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Freeform 153"/>
            <p:cNvSpPr>
              <a:spLocks/>
            </p:cNvSpPr>
            <p:nvPr/>
          </p:nvSpPr>
          <p:spPr bwMode="auto">
            <a:xfrm>
              <a:off x="2528762" y="3305910"/>
              <a:ext cx="214187" cy="1163414"/>
            </a:xfrm>
            <a:custGeom>
              <a:avLst/>
              <a:gdLst>
                <a:gd name="T0" fmla="*/ 0 w 58"/>
                <a:gd name="T1" fmla="*/ 0 h 346"/>
                <a:gd name="T2" fmla="*/ 58 w 58"/>
                <a:gd name="T3" fmla="*/ 173 h 346"/>
                <a:gd name="T4" fmla="*/ 0 w 58"/>
                <a:gd name="T5" fmla="*/ 346 h 346"/>
              </a:gdLst>
              <a:ahLst/>
              <a:cxnLst>
                <a:cxn ang="0">
                  <a:pos x="T0" y="T1"/>
                </a:cxn>
                <a:cxn ang="0">
                  <a:pos x="T2" y="T3"/>
                </a:cxn>
                <a:cxn ang="0">
                  <a:pos x="T4" y="T5"/>
                </a:cxn>
              </a:cxnLst>
              <a:rect l="0" t="0" r="r" b="b"/>
              <a:pathLst>
                <a:path w="58" h="346">
                  <a:moveTo>
                    <a:pt x="0" y="0"/>
                  </a:moveTo>
                  <a:cubicBezTo>
                    <a:pt x="29" y="57"/>
                    <a:pt x="58" y="115"/>
                    <a:pt x="58" y="173"/>
                  </a:cubicBezTo>
                  <a:cubicBezTo>
                    <a:pt x="58" y="231"/>
                    <a:pt x="29" y="288"/>
                    <a:pt x="0" y="346"/>
                  </a:cubicBezTo>
                </a:path>
              </a:pathLst>
            </a:custGeom>
            <a:noFill/>
            <a:ln w="76200" cap="rnd" cmpd="sng">
              <a:solidFill>
                <a:srgbClr val="238296"/>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325090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46"/>
          <p:cNvSpPr>
            <a:spLocks noChangeShapeType="1"/>
          </p:cNvSpPr>
          <p:nvPr/>
        </p:nvSpPr>
        <p:spPr bwMode="auto">
          <a:xfrm>
            <a:off x="4051581" y="3431026"/>
            <a:ext cx="2739744"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 name="Text Placeholder 1"/>
          <p:cNvSpPr>
            <a:spLocks noGrp="1"/>
          </p:cNvSpPr>
          <p:nvPr>
            <p:ph type="body" sz="quarter" idx="13"/>
          </p:nvPr>
        </p:nvSpPr>
        <p:spPr/>
        <p:txBody>
          <a:bodyPr/>
          <a:lstStyle/>
          <a:p>
            <a:r>
              <a:rPr lang="en-GB" dirty="0" smtClean="0"/>
              <a:t>Creating logic circuits</a:t>
            </a:r>
            <a:endParaRPr lang="en-GB" dirty="0"/>
          </a:p>
        </p:txBody>
      </p:sp>
      <p:sp>
        <p:nvSpPr>
          <p:cNvPr id="3" name="Text Placeholder 2"/>
          <p:cNvSpPr>
            <a:spLocks noGrp="1"/>
          </p:cNvSpPr>
          <p:nvPr>
            <p:ph type="body" sz="quarter" idx="14"/>
          </p:nvPr>
        </p:nvSpPr>
        <p:spPr/>
        <p:txBody>
          <a:bodyPr/>
          <a:lstStyle/>
          <a:p>
            <a:r>
              <a:rPr lang="en-GB" dirty="0" smtClean="0"/>
              <a:t>Multiple logic gates can be connected to produce an output based on multiple inputs</a:t>
            </a:r>
          </a:p>
          <a:p>
            <a:endParaRPr lang="en-GB" dirty="0"/>
          </a:p>
        </p:txBody>
      </p:sp>
      <p:grpSp>
        <p:nvGrpSpPr>
          <p:cNvPr id="4" name="Group 3"/>
          <p:cNvGrpSpPr/>
          <p:nvPr/>
        </p:nvGrpSpPr>
        <p:grpSpPr>
          <a:xfrm>
            <a:off x="1707960" y="2662664"/>
            <a:ext cx="6108506" cy="1556047"/>
            <a:chOff x="1707960" y="2662664"/>
            <a:chExt cx="6108506" cy="1556047"/>
          </a:xfrm>
        </p:grpSpPr>
        <p:sp>
          <p:nvSpPr>
            <p:cNvPr id="5" name="TextBox 4"/>
            <p:cNvSpPr txBox="1"/>
            <p:nvPr/>
          </p:nvSpPr>
          <p:spPr>
            <a:xfrm>
              <a:off x="1707960" y="2787697"/>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a:latin typeface="Arial" panose="020B0604020202020204" pitchFamily="34" charset="0"/>
                  <a:cs typeface="Arial" panose="020B0604020202020204" pitchFamily="34" charset="0"/>
                </a:rPr>
                <a:t>A</a:t>
              </a:r>
            </a:p>
          </p:txBody>
        </p:sp>
        <p:sp>
          <p:nvSpPr>
            <p:cNvPr id="6" name="TextBox 5"/>
            <p:cNvSpPr txBox="1"/>
            <p:nvPr/>
          </p:nvSpPr>
          <p:spPr>
            <a:xfrm>
              <a:off x="3980769" y="2802869"/>
              <a:ext cx="1026242" cy="584775"/>
            </a:xfrm>
            <a:prstGeom prst="rect">
              <a:avLst/>
            </a:prstGeom>
            <a:noFill/>
          </p:spPr>
          <p:txBody>
            <a:bodyPr wrap="none" rtlCol="0">
              <a:spAutoFit/>
            </a:bodyPr>
            <a:lstStyle/>
            <a:p>
              <a:pPr algn="ctr"/>
              <a:r>
                <a:rPr lang="en-GB" sz="1600" dirty="0" smtClean="0">
                  <a:latin typeface="Arial" panose="020B0604020202020204" pitchFamily="34" charset="0"/>
                  <a:cs typeface="Arial" panose="020B0604020202020204" pitchFamily="34" charset="0"/>
                </a:rPr>
                <a:t>OUTPUT</a:t>
              </a:r>
            </a:p>
            <a:p>
              <a:pPr algn="ctr"/>
              <a:r>
                <a:rPr lang="en-GB" sz="1600" dirty="0" smtClean="0">
                  <a:latin typeface="Arial" panose="020B0604020202020204" pitchFamily="34" charset="0"/>
                  <a:cs typeface="Arial" panose="020B0604020202020204" pitchFamily="34" charset="0"/>
                </a:rPr>
                <a:t>R</a:t>
              </a:r>
              <a:endParaRPr lang="en-GB" sz="1600" dirty="0">
                <a:latin typeface="Arial" panose="020B0604020202020204" pitchFamily="34" charset="0"/>
                <a:cs typeface="Arial" panose="020B0604020202020204" pitchFamily="34" charset="0"/>
              </a:endParaRPr>
            </a:p>
          </p:txBody>
        </p:sp>
        <p:sp>
          <p:nvSpPr>
            <p:cNvPr id="9" name="Freeform 815"/>
            <p:cNvSpPr>
              <a:spLocks/>
            </p:cNvSpPr>
            <p:nvPr/>
          </p:nvSpPr>
          <p:spPr bwMode="auto">
            <a:xfrm>
              <a:off x="2560654" y="3054425"/>
              <a:ext cx="1884695" cy="759206"/>
            </a:xfrm>
            <a:custGeom>
              <a:avLst/>
              <a:gdLst>
                <a:gd name="T0" fmla="*/ 0 w 566"/>
                <a:gd name="T1" fmla="*/ 0 h 228"/>
                <a:gd name="T2" fmla="*/ 566 w 566"/>
                <a:gd name="T3" fmla="*/ 114 h 228"/>
                <a:gd name="T4" fmla="*/ 0 w 566"/>
                <a:gd name="T5" fmla="*/ 228 h 228"/>
                <a:gd name="T6" fmla="*/ 0 w 566"/>
                <a:gd name="T7" fmla="*/ 0 h 228"/>
              </a:gdLst>
              <a:ahLst/>
              <a:cxnLst>
                <a:cxn ang="0">
                  <a:pos x="T0" y="T1"/>
                </a:cxn>
                <a:cxn ang="0">
                  <a:pos x="T2" y="T3"/>
                </a:cxn>
                <a:cxn ang="0">
                  <a:pos x="T4" y="T5"/>
                </a:cxn>
                <a:cxn ang="0">
                  <a:pos x="T6" y="T7"/>
                </a:cxn>
              </a:cxnLst>
              <a:rect l="0" t="0" r="r" b="b"/>
              <a:pathLst>
                <a:path w="566" h="228">
                  <a:moveTo>
                    <a:pt x="0" y="0"/>
                  </a:moveTo>
                  <a:lnTo>
                    <a:pt x="566" y="114"/>
                  </a:lnTo>
                  <a:lnTo>
                    <a:pt x="0" y="228"/>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 name="Group 862"/>
            <p:cNvGrpSpPr>
              <a:grpSpLocks/>
            </p:cNvGrpSpPr>
            <p:nvPr/>
          </p:nvGrpSpPr>
          <p:grpSpPr bwMode="auto">
            <a:xfrm>
              <a:off x="4412136" y="2662664"/>
              <a:ext cx="1944216" cy="1556047"/>
              <a:chOff x="1152" y="1699"/>
              <a:chExt cx="576" cy="461"/>
            </a:xfrm>
          </p:grpSpPr>
          <p:grpSp>
            <p:nvGrpSpPr>
              <p:cNvPr id="13" name="Group 64"/>
              <p:cNvGrpSpPr>
                <a:grpSpLocks/>
              </p:cNvGrpSpPr>
              <p:nvPr/>
            </p:nvGrpSpPr>
            <p:grpSpPr bwMode="auto">
              <a:xfrm>
                <a:off x="1335" y="1699"/>
                <a:ext cx="385" cy="461"/>
                <a:chOff x="2348" y="3427"/>
                <a:chExt cx="385" cy="461"/>
              </a:xfrm>
            </p:grpSpPr>
            <p:sp>
              <p:nvSpPr>
                <p:cNvPr id="16" name="AutoShape 59"/>
                <p:cNvSpPr>
                  <a:spLocks noChangeArrowheads="1"/>
                </p:cNvSpPr>
                <p:nvPr/>
              </p:nvSpPr>
              <p:spPr bwMode="auto">
                <a:xfrm rot="5400000">
                  <a:off x="2278" y="3497"/>
                  <a:ext cx="461" cy="322"/>
                </a:xfrm>
                <a:prstGeom prst="triangle">
                  <a:avLst>
                    <a:gd name="adj" fmla="val 50000"/>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solidFill>
                      <a:srgbClr val="70D90B"/>
                    </a:solidFill>
                  </a:endParaRPr>
                </a:p>
              </p:txBody>
            </p:sp>
            <p:sp>
              <p:nvSpPr>
                <p:cNvPr id="17" name="Oval 61"/>
                <p:cNvSpPr>
                  <a:spLocks noChangeArrowheads="1"/>
                </p:cNvSpPr>
                <p:nvPr/>
              </p:nvSpPr>
              <p:spPr bwMode="auto">
                <a:xfrm>
                  <a:off x="2675" y="3627"/>
                  <a:ext cx="58" cy="58"/>
                </a:xfrm>
                <a:prstGeom prst="ellipse">
                  <a:avLst/>
                </a:prstGeom>
                <a:solidFill>
                  <a:schemeClr val="bg1"/>
                </a:solidFill>
                <a:ln w="76200">
                  <a:solidFill>
                    <a:srgbClr val="2382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pSp>
          <p:sp>
            <p:nvSpPr>
              <p:cNvPr id="14" name="Freeform 861"/>
              <p:cNvSpPr>
                <a:spLocks/>
              </p:cNvSpPr>
              <p:nvPr/>
            </p:nvSpPr>
            <p:spPr bwMode="auto">
              <a:xfrm>
                <a:off x="1152" y="1699"/>
                <a:ext cx="576" cy="461"/>
              </a:xfrm>
              <a:custGeom>
                <a:avLst/>
                <a:gdLst>
                  <a:gd name="T0" fmla="*/ 0 w 576"/>
                  <a:gd name="T1" fmla="*/ 231 h 461"/>
                  <a:gd name="T2" fmla="*/ 115 w 576"/>
                  <a:gd name="T3" fmla="*/ 461 h 461"/>
                  <a:gd name="T4" fmla="*/ 576 w 576"/>
                  <a:gd name="T5" fmla="*/ 231 h 461"/>
                  <a:gd name="T6" fmla="*/ 115 w 576"/>
                  <a:gd name="T7" fmla="*/ 0 h 461"/>
                  <a:gd name="T8" fmla="*/ 0 w 576"/>
                  <a:gd name="T9" fmla="*/ 231 h 461"/>
                </a:gdLst>
                <a:ahLst/>
                <a:cxnLst>
                  <a:cxn ang="0">
                    <a:pos x="T0" y="T1"/>
                  </a:cxn>
                  <a:cxn ang="0">
                    <a:pos x="T2" y="T3"/>
                  </a:cxn>
                  <a:cxn ang="0">
                    <a:pos x="T4" y="T5"/>
                  </a:cxn>
                  <a:cxn ang="0">
                    <a:pos x="T6" y="T7"/>
                  </a:cxn>
                  <a:cxn ang="0">
                    <a:pos x="T8" y="T9"/>
                  </a:cxn>
                </a:cxnLst>
                <a:rect l="0" t="0" r="r" b="b"/>
                <a:pathLst>
                  <a:path w="576" h="461">
                    <a:moveTo>
                      <a:pt x="0" y="231"/>
                    </a:moveTo>
                    <a:lnTo>
                      <a:pt x="115" y="461"/>
                    </a:lnTo>
                    <a:lnTo>
                      <a:pt x="576" y="231"/>
                    </a:lnTo>
                    <a:lnTo>
                      <a:pt x="115" y="0"/>
                    </a:lnTo>
                    <a:lnTo>
                      <a:pt x="0" y="23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70C0"/>
                  </a:solidFill>
                </a:endParaRPr>
              </a:p>
            </p:txBody>
          </p:sp>
        </p:grpSp>
        <p:sp>
          <p:nvSpPr>
            <p:cNvPr id="11" name="TextBox 10"/>
            <p:cNvSpPr txBox="1"/>
            <p:nvPr/>
          </p:nvSpPr>
          <p:spPr>
            <a:xfrm>
              <a:off x="6790223" y="3095673"/>
              <a:ext cx="1026243" cy="584775"/>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OUTPUT</a:t>
              </a:r>
            </a:p>
            <a:p>
              <a:pPr algn="ctr"/>
              <a:r>
                <a:rPr lang="en-GB" sz="1600" dirty="0">
                  <a:latin typeface="Arial" panose="020B0604020202020204" pitchFamily="34" charset="0"/>
                  <a:cs typeface="Arial" panose="020B0604020202020204" pitchFamily="34" charset="0"/>
                </a:rPr>
                <a:t>P</a:t>
              </a:r>
            </a:p>
          </p:txBody>
        </p:sp>
        <p:sp>
          <p:nvSpPr>
            <p:cNvPr id="12" name="TextBox 11"/>
            <p:cNvSpPr txBox="1"/>
            <p:nvPr/>
          </p:nvSpPr>
          <p:spPr>
            <a:xfrm>
              <a:off x="1707960" y="3542623"/>
              <a:ext cx="769763" cy="646331"/>
            </a:xfrm>
            <a:prstGeom prst="rect">
              <a:avLst/>
            </a:prstGeom>
            <a:noFill/>
            <a:ln w="57150">
              <a:noFill/>
              <a:miter lim="800000"/>
              <a:headEnd/>
              <a:tailEnd/>
            </a:ln>
            <a:effectLst>
              <a:glow rad="101600">
                <a:srgbClr val="F599BE">
                  <a:alpha val="60000"/>
                </a:srgbClr>
              </a:glow>
            </a:effectLst>
            <a:extLst>
              <a:ext uri="{909E8E84-426E-40DD-AFC4-6F175D3DCCD1}">
                <a14:hiddenFill xmlns:a14="http://schemas.microsoft.com/office/drawing/2010/main">
                  <a:solidFill>
                    <a:schemeClr val="accent1"/>
                  </a:solidFill>
                </a14:hiddenFill>
              </a:ext>
            </a:extLst>
          </p:spPr>
          <p:txBody>
            <a:bodyPr wrap="none" anchor="ctr"/>
            <a:lstStyle>
              <a:defPPr>
                <a:defRPr lang="en-US"/>
              </a:defPPr>
              <a:lvl1pPr algn="ctr"/>
            </a:lstStyle>
            <a:p>
              <a:r>
                <a:rPr lang="en-GB" sz="1600" dirty="0">
                  <a:latin typeface="Arial" panose="020B0604020202020204" pitchFamily="34" charset="0"/>
                  <a:cs typeface="Arial" panose="020B0604020202020204" pitchFamily="34" charset="0"/>
                </a:rPr>
                <a:t>INPUT</a:t>
              </a:r>
            </a:p>
            <a:p>
              <a:r>
                <a:rPr lang="en-GB" sz="1600" dirty="0" smtClean="0">
                  <a:latin typeface="Arial" panose="020B0604020202020204" pitchFamily="34" charset="0"/>
                  <a:cs typeface="Arial" panose="020B0604020202020204" pitchFamily="34" charset="0"/>
                </a:rPr>
                <a:t>B</a:t>
              </a:r>
              <a:endParaRPr lang="en-GB" sz="1600" dirty="0">
                <a:latin typeface="Arial" panose="020B0604020202020204" pitchFamily="34" charset="0"/>
                <a:cs typeface="Arial" panose="020B0604020202020204" pitchFamily="34" charset="0"/>
              </a:endParaRPr>
            </a:p>
          </p:txBody>
        </p:sp>
      </p:grpSp>
      <p:sp>
        <p:nvSpPr>
          <p:cNvPr id="22" name="TextBox 21"/>
          <p:cNvSpPr txBox="1"/>
          <p:nvPr/>
        </p:nvSpPr>
        <p:spPr>
          <a:xfrm>
            <a:off x="6036357" y="4597642"/>
            <a:ext cx="2247218" cy="646331"/>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Boolean algebra: </a:t>
            </a:r>
          </a:p>
          <a:p>
            <a:pPr algn="ctr"/>
            <a:r>
              <a:rPr lang="en-GB" b="1" dirty="0" smtClean="0">
                <a:latin typeface="Arial" panose="020B0604020202020204" pitchFamily="34" charset="0"/>
                <a:cs typeface="Arial" panose="020B0604020202020204" pitchFamily="34" charset="0"/>
              </a:rPr>
              <a:t>P = NOT (A AND B)</a:t>
            </a:r>
            <a:endParaRPr lang="en-GB"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5984495" y="5426658"/>
                <a:ext cx="2416046" cy="702821"/>
              </a:xfrm>
              <a:prstGeom prst="rect">
                <a:avLst/>
              </a:prstGeom>
              <a:noFill/>
            </p:spPr>
            <p:txBody>
              <a:bodyPr wrap="none" rtlCol="0">
                <a:spAutoFit/>
              </a:bodyPr>
              <a:lstStyle/>
              <a:p>
                <a:pPr algn="ctr"/>
                <a:r>
                  <a:rPr lang="en-GB" b="1" dirty="0" smtClean="0">
                    <a:latin typeface="Arial" panose="020B0604020202020204" pitchFamily="34" charset="0"/>
                    <a:cs typeface="Arial" panose="020B0604020202020204" pitchFamily="34" charset="0"/>
                  </a:rPr>
                  <a:t>In Boolean notation:</a:t>
                </a:r>
              </a:p>
              <a:p>
                <a:pPr algn="ct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cs typeface="Arial" panose="020B0604020202020204" pitchFamily="34" charset="0"/>
                        </a:rPr>
                        <m:t>𝑷</m:t>
                      </m:r>
                      <m:r>
                        <a:rPr lang="en-GB" b="1" i="1">
                          <a:latin typeface="Cambria Math" panose="02040503050406030204" pitchFamily="18" charset="0"/>
                          <a:cs typeface="Arial" panose="020B0604020202020204" pitchFamily="34" charset="0"/>
                        </a:rPr>
                        <m:t>=</m:t>
                      </m:r>
                      <m:bar>
                        <m:barPr>
                          <m:pos m:val="top"/>
                          <m:ctrlPr>
                            <a:rPr lang="en-GB" b="1" i="1" smtClean="0">
                              <a:latin typeface="Cambria Math" panose="02040503050406030204" pitchFamily="18" charset="0"/>
                              <a:cs typeface="Arial" panose="020B0604020202020204" pitchFamily="34" charset="0"/>
                            </a:rPr>
                          </m:ctrlPr>
                        </m:barPr>
                        <m:e>
                          <m:r>
                            <a:rPr lang="en-GB" b="1" i="1" smtClean="0">
                              <a:latin typeface="Cambria Math" panose="02040503050406030204" pitchFamily="18" charset="0"/>
                              <a:cs typeface="Arial" panose="020B0604020202020204" pitchFamily="34" charset="0"/>
                            </a:rPr>
                            <m:t>𝑨</m:t>
                          </m:r>
                          <m:r>
                            <m:rPr>
                              <m:nor/>
                            </m:rPr>
                            <a:rPr lang="en-GB" b="1" dirty="0">
                              <a:latin typeface="Cambria Math" panose="02040503050406030204" pitchFamily="18" charset="0"/>
                              <a:ea typeface="Cambria Math" panose="02040503050406030204" pitchFamily="18" charset="0"/>
                              <a:cs typeface="Arial" panose="020B0604020202020204" pitchFamily="34" charset="0"/>
                            </a:rPr>
                            <m:t>•</m:t>
                          </m:r>
                          <m:r>
                            <a:rPr lang="en-GB" b="1" i="1" smtClean="0">
                              <a:latin typeface="Cambria Math" panose="02040503050406030204" pitchFamily="18" charset="0"/>
                              <a:cs typeface="Arial" panose="020B0604020202020204" pitchFamily="34" charset="0"/>
                            </a:rPr>
                            <m:t>𝑩</m:t>
                          </m:r>
                        </m:e>
                      </m:bar>
                    </m:oMath>
                  </m:oMathPara>
                </a14:m>
                <a:endParaRPr lang="en-GB"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984495" y="5426658"/>
                <a:ext cx="2416046" cy="702821"/>
              </a:xfrm>
              <a:prstGeom prst="rect">
                <a:avLst/>
              </a:prstGeom>
              <a:blipFill>
                <a:blip r:embed="rId2"/>
                <a:stretch>
                  <a:fillRect l="-2273" t="-4348" r="-1768"/>
                </a:stretch>
              </a:blipFill>
            </p:spPr>
            <p:txBody>
              <a:bodyPr/>
              <a:lstStyle/>
              <a:p>
                <a:r>
                  <a:rPr lang="en-GB">
                    <a:noFill/>
                  </a:rPr>
                  <a:t> </a:t>
                </a:r>
              </a:p>
            </p:txBody>
          </p:sp>
        </mc:Fallback>
      </mc:AlternateContent>
      <p:sp>
        <p:nvSpPr>
          <p:cNvPr id="24" name="Line 147"/>
          <p:cNvSpPr>
            <a:spLocks noChangeShapeType="1"/>
          </p:cNvSpPr>
          <p:nvPr/>
        </p:nvSpPr>
        <p:spPr bwMode="auto">
          <a:xfrm>
            <a:off x="2498121" y="3054429"/>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6" name="AutoShape 65"/>
          <p:cNvSpPr>
            <a:spLocks noChangeArrowheads="1"/>
          </p:cNvSpPr>
          <p:nvPr/>
        </p:nvSpPr>
        <p:spPr bwMode="auto">
          <a:xfrm>
            <a:off x="2917885" y="2836479"/>
            <a:ext cx="1152128" cy="1152128"/>
          </a:xfrm>
          <a:prstGeom prst="flowChartDelay">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sp>
        <p:nvSpPr>
          <p:cNvPr id="27" name="Line 147"/>
          <p:cNvSpPr>
            <a:spLocks noChangeShapeType="1"/>
          </p:cNvSpPr>
          <p:nvPr/>
        </p:nvSpPr>
        <p:spPr bwMode="auto">
          <a:xfrm>
            <a:off x="2498121" y="3756481"/>
            <a:ext cx="390046" cy="0"/>
          </a:xfrm>
          <a:prstGeom prst="line">
            <a:avLst/>
          </a:prstGeom>
          <a:noFill/>
          <a:ln w="76200">
            <a:solidFill>
              <a:srgbClr val="2382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70D90B"/>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1604246347"/>
              </p:ext>
            </p:extLst>
          </p:nvPr>
        </p:nvGraphicFramePr>
        <p:xfrm>
          <a:off x="1171830" y="4477200"/>
          <a:ext cx="4415638" cy="1828800"/>
        </p:xfrm>
        <a:graphic>
          <a:graphicData uri="http://schemas.openxmlformats.org/drawingml/2006/table">
            <a:tbl>
              <a:tblPr firstRow="1" bandRow="1">
                <a:tableStyleId>{5C22544A-7EE6-4342-B048-85BDC9FD1C3A}</a:tableStyleId>
              </a:tblPr>
              <a:tblGrid>
                <a:gridCol w="474971">
                  <a:extLst>
                    <a:ext uri="{9D8B030D-6E8A-4147-A177-3AD203B41FA5}">
                      <a16:colId xmlns="" xmlns:a16="http://schemas.microsoft.com/office/drawing/2014/main" val="20000"/>
                    </a:ext>
                  </a:extLst>
                </a:gridCol>
                <a:gridCol w="476250">
                  <a:extLst>
                    <a:ext uri="{9D8B030D-6E8A-4147-A177-3AD203B41FA5}">
                      <a16:colId xmlns="" xmlns:a16="http://schemas.microsoft.com/office/drawing/2014/main" val="20001"/>
                    </a:ext>
                  </a:extLst>
                </a:gridCol>
                <a:gridCol w="1714500">
                  <a:extLst>
                    <a:ext uri="{9D8B030D-6E8A-4147-A177-3AD203B41FA5}">
                      <a16:colId xmlns="" xmlns:a16="http://schemas.microsoft.com/office/drawing/2014/main" val="20002"/>
                    </a:ext>
                  </a:extLst>
                </a:gridCol>
                <a:gridCol w="1749917">
                  <a:extLst>
                    <a:ext uri="{9D8B030D-6E8A-4147-A177-3AD203B41FA5}">
                      <a16:colId xmlns="" xmlns:a16="http://schemas.microsoft.com/office/drawing/2014/main" val="7834809"/>
                    </a:ext>
                  </a:extLst>
                </a:gridCol>
              </a:tblGrid>
              <a:tr h="324000">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R</a:t>
                      </a:r>
                      <a:r>
                        <a:rPr lang="en-GB" baseline="0" dirty="0" smtClean="0">
                          <a:solidFill>
                            <a:schemeClr val="bg1"/>
                          </a:solidFill>
                          <a:latin typeface="Arial" panose="020B0604020202020204" pitchFamily="34" charset="0"/>
                          <a:cs typeface="Arial" panose="020B0604020202020204" pitchFamily="34" charset="0"/>
                        </a:rPr>
                        <a:t> = A AND 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P = NOT R</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CAE4"/>
                    </a:solidFill>
                  </a:tcPr>
                </a:tc>
                <a:extLst>
                  <a:ext uri="{0D108BD9-81ED-4DB2-BD59-A6C34878D82A}">
                    <a16:rowId xmlns="" xmlns:a16="http://schemas.microsoft.com/office/drawing/2014/main" val="10000"/>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4000">
                <a:tc>
                  <a:txBody>
                    <a:bodyPr/>
                    <a:lstStyle/>
                    <a:p>
                      <a:pPr algn="ctr"/>
                      <a:r>
                        <a:rPr lang="en-GB" dirty="0" smtClean="0">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000">
                <a:tc>
                  <a:txBody>
                    <a:bodyPr/>
                    <a:lstStyle/>
                    <a:p>
                      <a:pPr marL="0" algn="ctr" defTabSz="457200" rtl="0" eaLnBrk="1" latinLnBrk="0" hangingPunct="1"/>
                      <a:r>
                        <a:rPr lang="en-GB" sz="1800" kern="1200" smtClean="0">
                          <a:solidFill>
                            <a:schemeClr val="dk1"/>
                          </a:solidFill>
                          <a:latin typeface="Arial" panose="020B0604020202020204" pitchFamily="34" charset="0"/>
                          <a:ea typeface="+mn-ea"/>
                          <a:cs typeface="Arial" panose="020B0604020202020204" pitchFamily="34" charset="0"/>
                        </a:rPr>
                        <a:t>1</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1800" kern="1200" dirty="0" smtClean="0">
                          <a:solidFill>
                            <a:schemeClr val="dk1"/>
                          </a:solidFill>
                          <a:latin typeface="Arial" panose="020B0604020202020204" pitchFamily="34" charset="0"/>
                          <a:ea typeface="+mn-ea"/>
                          <a:cs typeface="Arial" panose="020B0604020202020204" pitchFamily="34" charset="0"/>
                        </a:rPr>
                        <a:t>0</a:t>
                      </a: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4000">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9285696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28575">
          <a:solidFill>
            <a:schemeClr val="tx1"/>
          </a:solidFill>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9428B4-1A15-4692-8646-C9B0C136CE78}"/>
</file>

<file path=customXml/itemProps2.xml><?xml version="1.0" encoding="utf-8"?>
<ds:datastoreItem xmlns:ds="http://schemas.openxmlformats.org/officeDocument/2006/customXml" ds:itemID="{480373A7-07D4-4342-81F5-0653E6AAA8E8}"/>
</file>

<file path=customXml/itemProps3.xml><?xml version="1.0" encoding="utf-8"?>
<ds:datastoreItem xmlns:ds="http://schemas.openxmlformats.org/officeDocument/2006/customXml" ds:itemID="{A163ED77-7383-4E29-88CD-728E91039203}"/>
</file>

<file path=docProps/app.xml><?xml version="1.0" encoding="utf-8"?>
<Properties xmlns="http://schemas.openxmlformats.org/officeDocument/2006/extended-properties" xmlns:vt="http://schemas.openxmlformats.org/officeDocument/2006/docPropsVTypes">
  <Template>Unit 4</Template>
  <TotalTime>2706</TotalTime>
  <Words>1074</Words>
  <Application>Microsoft Office PowerPoint</Application>
  <PresentationFormat>On-screen Show (4:3)</PresentationFormat>
  <Paragraphs>370</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Museo900-Regular</vt:lpstr>
      <vt:lpstr>Museo 900</vt:lpstr>
      <vt:lpstr>Cambria Math</vt:lpstr>
      <vt:lpstr>Calibri</vt:lpstr>
      <vt:lpstr>Museo 700</vt:lpstr>
      <vt:lpstr>Museo 100</vt:lpstr>
      <vt:lpstr>Museo 500</vt:lpstr>
      <vt:lpstr>Arial</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72</cp:revision>
  <dcterms:created xsi:type="dcterms:W3CDTF">2015-09-10T08:50:51Z</dcterms:created>
  <dcterms:modified xsi:type="dcterms:W3CDTF">2016-05-06T11:33:31Z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