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4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1.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23.xml" ContentType="application/vnd.openxmlformats-officedocument.presentationml.slide+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44"/>
  </p:notesMasterIdLst>
  <p:sldIdLst>
    <p:sldId id="260" r:id="rId2"/>
    <p:sldId id="262" r:id="rId3"/>
    <p:sldId id="290" r:id="rId4"/>
    <p:sldId id="291" r:id="rId5"/>
    <p:sldId id="292" r:id="rId6"/>
    <p:sldId id="293" r:id="rId7"/>
    <p:sldId id="319" r:id="rId8"/>
    <p:sldId id="320" r:id="rId9"/>
    <p:sldId id="321" r:id="rId10"/>
    <p:sldId id="316" r:id="rId11"/>
    <p:sldId id="295" r:id="rId12"/>
    <p:sldId id="296" r:id="rId13"/>
    <p:sldId id="322" r:id="rId14"/>
    <p:sldId id="323" r:id="rId15"/>
    <p:sldId id="324" r:id="rId16"/>
    <p:sldId id="297" r:id="rId17"/>
    <p:sldId id="298" r:id="rId18"/>
    <p:sldId id="325" r:id="rId19"/>
    <p:sldId id="326" r:id="rId20"/>
    <p:sldId id="306" r:id="rId21"/>
    <p:sldId id="317" r:id="rId22"/>
    <p:sldId id="329" r:id="rId23"/>
    <p:sldId id="330" r:id="rId24"/>
    <p:sldId id="331" r:id="rId25"/>
    <p:sldId id="332" r:id="rId26"/>
    <p:sldId id="333" r:id="rId27"/>
    <p:sldId id="334" r:id="rId28"/>
    <p:sldId id="335" r:id="rId29"/>
    <p:sldId id="336" r:id="rId30"/>
    <p:sldId id="310" r:id="rId31"/>
    <p:sldId id="337" r:id="rId32"/>
    <p:sldId id="288" r:id="rId33"/>
    <p:sldId id="299" r:id="rId34"/>
    <p:sldId id="301" r:id="rId35"/>
    <p:sldId id="303" r:id="rId36"/>
    <p:sldId id="304" r:id="rId37"/>
    <p:sldId id="311" r:id="rId38"/>
    <p:sldId id="312" r:id="rId39"/>
    <p:sldId id="313" r:id="rId40"/>
    <p:sldId id="315" r:id="rId41"/>
    <p:sldId id="314" r:id="rId42"/>
    <p:sldId id="318" r:id="rId43"/>
  </p:sldIdLst>
  <p:sldSz cx="9144000" cy="6858000" type="screen4x3"/>
  <p:notesSz cx="6858000" cy="9144000"/>
  <p:embeddedFontLst>
    <p:embeddedFont>
      <p:font typeface="Calibri" panose="020F0502020204030204" pitchFamily="34" charset="0"/>
      <p:regular r:id="rId45"/>
      <p:bold r:id="rId46"/>
      <p:italic r:id="rId47"/>
      <p:boldItalic r:id="rId48"/>
    </p:embeddedFont>
    <p:embeddedFont>
      <p:font typeface="Museo 100" panose="02000000000000000000" pitchFamily="2" charset="0"/>
      <p:regular r:id="rId49"/>
    </p:embeddedFont>
    <p:embeddedFont>
      <p:font typeface="Museo 500" panose="02000000000000000000" pitchFamily="2" charset="0"/>
      <p:regular r:id="rId50"/>
    </p:embeddedFont>
    <p:embeddedFont>
      <p:font typeface="Corbel" panose="020B0503020204020204" pitchFamily="34" charset="0"/>
      <p:regular r:id="rId51"/>
      <p:bold r:id="rId52"/>
      <p:italic r:id="rId53"/>
      <p:boldItalic r:id="rId54"/>
    </p:embeddedFont>
    <p:embeddedFont>
      <p:font typeface="Museo 900" panose="02000000000000000000" pitchFamily="2" charset="0"/>
      <p:bold r:id="rId55"/>
    </p:embeddedFont>
    <p:embeddedFont>
      <p:font typeface="Museo 700" panose="02000000000000000000" pitchFamily="2" charset="0"/>
      <p:bold r:id="rId56"/>
    </p:embeddedFont>
    <p:embeddedFont>
      <p:font typeface="Cambria Math" panose="02040503050406030204" pitchFamily="18" charset="0"/>
      <p:regular r:id="rId57"/>
    </p:embeddedFont>
    <p:embeddedFont>
      <p:font typeface="Museo900-Regular" panose="02000000000000000000" pitchFamily="2" charset="0"/>
      <p:bold r:id="rId5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8296"/>
    <a:srgbClr val="5C89A4"/>
    <a:srgbClr val="CCECFF"/>
    <a:srgbClr val="FEFEFE"/>
    <a:srgbClr val="89CAE4"/>
    <a:srgbClr val="ADDCF3"/>
    <a:srgbClr val="59C4D9"/>
    <a:srgbClr val="FCFCFC"/>
    <a:srgbClr val="D1919B"/>
    <a:srgbClr val="C396A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2" autoAdjust="0"/>
    <p:restoredTop sz="94660"/>
  </p:normalViewPr>
  <p:slideViewPr>
    <p:cSldViewPr snapToGrid="0" snapToObjects="1" showGuides="1">
      <p:cViewPr varScale="1">
        <p:scale>
          <a:sx n="62" d="100"/>
          <a:sy n="62" d="100"/>
        </p:scale>
        <p:origin x="72" y="354"/>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200" d="100"/>
        <a:sy n="200" d="100"/>
      </p:scale>
      <p:origin x="0" y="-519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0.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viewProps" Target="viewProps.xml"/><Relationship Id="rId65"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20/10/2017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Unit 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5C89A4"/>
                </a:solidFill>
                <a:latin typeface="Arial"/>
                <a:cs typeface="Arial"/>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smtClean="0"/>
              <a:t>Click to edit Master text styles</a:t>
            </a:r>
          </a:p>
          <a:p>
            <a:pPr lvl="1"/>
            <a:r>
              <a:rPr lang="en-US" smtClean="0"/>
              <a:t>Second level</a:t>
            </a:r>
          </a:p>
        </p:txBody>
      </p:sp>
      <p:pic>
        <p:nvPicPr>
          <p:cNvPr id="8" name="Picture 7" descr="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5C89A4"/>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smtClean="0">
                <a:solidFill>
                  <a:srgbClr val="5C89A4"/>
                </a:solidFill>
                <a:latin typeface="Arial"/>
                <a:cs typeface="Arial"/>
              </a:rPr>
              <a:t>6</a:t>
            </a:r>
            <a:endParaRPr lang="en-US" sz="4500" b="1" dirty="0">
              <a:solidFill>
                <a:srgbClr val="5C89A4"/>
              </a:solidFill>
              <a:latin typeface="Arial"/>
              <a:cs typeface="Arial"/>
            </a:endParaRP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238296"/>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2238264"/>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smtClean="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5C89A4"/>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smtClean="0"/>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3" name="Picture 32" descr="Unit 4.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pic>
        <p:nvPicPr>
          <p:cNvPr id="6" name="Picture 5"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38296"/>
                </a:solidFill>
                <a:latin typeface="Arial"/>
                <a:cs typeface="Arial"/>
              </a:defRPr>
            </a:lvl2pPr>
            <a:lvl3pPr marL="723900" indent="-279400">
              <a:lnSpc>
                <a:spcPct val="100000"/>
              </a:lnSpc>
              <a:buFont typeface="Arial"/>
              <a:buChar char="•"/>
              <a:defRPr lang="en-US" sz="2000" kern="1200" baseline="0" dirty="0" smtClean="0">
                <a:solidFill>
                  <a:srgbClr val="5C89A4"/>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Boolean algebra</a:t>
            </a:r>
          </a:p>
          <a:p>
            <a:pPr>
              <a:spcBef>
                <a:spcPts val="288"/>
              </a:spcBef>
            </a:pPr>
            <a:r>
              <a:rPr lang="en-US" sz="1200" b="0" dirty="0" smtClean="0">
                <a:solidFill>
                  <a:srgbClr val="FFFFFF"/>
                </a:solidFill>
                <a:latin typeface="Arial"/>
                <a:cs typeface="Arial"/>
              </a:rPr>
              <a:t>Unit 4 Hardware and software</a:t>
            </a:r>
          </a:p>
        </p:txBody>
      </p:sp>
      <p:pic>
        <p:nvPicPr>
          <p:cNvPr id="35" name="Picture 34" descr="Logo Unit 4.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9" name="Picture 48" descr="Logo Unit 4.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50" name="Picture 49" descr="Unit 4.jpg"/>
          <p:cNvPicPr>
            <a:picLocks noChangeAspect="1"/>
          </p:cNvPicPr>
          <p:nvPr userDrawn="1"/>
        </p:nvPicPr>
        <p:blipFill rotWithShape="1">
          <a:blip r:embed="rId3">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51"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52"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38296"/>
                </a:solidFill>
                <a:latin typeface="Arial"/>
                <a:cs typeface="Arial"/>
              </a:defRPr>
            </a:lvl2pPr>
            <a:lvl3pPr marL="723900" indent="-279400">
              <a:lnSpc>
                <a:spcPct val="100000"/>
              </a:lnSpc>
              <a:buFont typeface="Arial"/>
              <a:buChar char="•"/>
              <a:defRPr lang="en-US" sz="2000" kern="1200" baseline="0" dirty="0" smtClean="0">
                <a:solidFill>
                  <a:srgbClr val="5C89A4"/>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53" name="TextBox 5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Boolean algebra</a:t>
            </a:r>
          </a:p>
          <a:p>
            <a:pPr>
              <a:spcBef>
                <a:spcPts val="288"/>
              </a:spcBef>
            </a:pPr>
            <a:r>
              <a:rPr lang="en-US" sz="1200" b="0" dirty="0" smtClean="0">
                <a:solidFill>
                  <a:srgbClr val="FFFFFF"/>
                </a:solidFill>
                <a:latin typeface="Arial"/>
                <a:cs typeface="Arial"/>
              </a:rPr>
              <a:t>Unit 4 Hardware and software</a:t>
            </a: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pic>
        <p:nvPicPr>
          <p:cNvPr id="42" name="Picture 41" descr="Unit 4.jpg"/>
          <p:cNvPicPr>
            <a:picLocks noChangeAspect="1"/>
          </p:cNvPicPr>
          <p:nvPr userDrawn="1"/>
        </p:nvPicPr>
        <p:blipFill rotWithShape="1">
          <a:blip r:embed="rId3">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43"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4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38296"/>
                </a:solidFill>
                <a:latin typeface="Arial"/>
                <a:cs typeface="Arial"/>
              </a:defRPr>
            </a:lvl2pPr>
            <a:lvl3pPr marL="723900" indent="-279400">
              <a:lnSpc>
                <a:spcPct val="100000"/>
              </a:lnSpc>
              <a:buFont typeface="Arial"/>
              <a:buChar char="•"/>
              <a:defRPr lang="en-US" sz="2000" kern="1200" baseline="0" dirty="0" smtClean="0">
                <a:solidFill>
                  <a:srgbClr val="5C89A4"/>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45" name="TextBox 44"/>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Boolean algebra</a:t>
            </a:r>
          </a:p>
          <a:p>
            <a:pPr>
              <a:spcBef>
                <a:spcPts val="288"/>
              </a:spcBef>
            </a:pPr>
            <a:r>
              <a:rPr lang="en-US" sz="1200" b="0" dirty="0" smtClean="0">
                <a:solidFill>
                  <a:srgbClr val="FFFFFF"/>
                </a:solidFill>
                <a:latin typeface="Arial"/>
                <a:cs typeface="Arial"/>
              </a:rPr>
              <a:t>Unit 4 Hardware and software</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36" name="Picture 35" descr="Unit 4.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37"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3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38296"/>
                </a:solidFill>
                <a:latin typeface="Arial"/>
                <a:cs typeface="Arial"/>
              </a:defRPr>
            </a:lvl2pPr>
            <a:lvl3pPr marL="723900" indent="-279400">
              <a:lnSpc>
                <a:spcPct val="100000"/>
              </a:lnSpc>
              <a:buFont typeface="Arial"/>
              <a:buChar char="•"/>
              <a:defRPr lang="en-US" sz="2000" kern="1200" baseline="0" dirty="0" smtClean="0">
                <a:solidFill>
                  <a:srgbClr val="5C89A4"/>
                </a:solidFill>
                <a:latin typeface="Arial"/>
                <a:ea typeface="+mn-ea"/>
                <a:cs typeface="Aria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39" name="TextBox 3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Boolean algebra</a:t>
            </a:r>
          </a:p>
          <a:p>
            <a:pPr>
              <a:spcBef>
                <a:spcPts val="288"/>
              </a:spcBef>
            </a:pPr>
            <a:r>
              <a:rPr lang="en-US" sz="1200" b="0" dirty="0" smtClean="0">
                <a:solidFill>
                  <a:srgbClr val="FFFFFF"/>
                </a:solidFill>
                <a:latin typeface="Arial"/>
                <a:cs typeface="Arial"/>
              </a:rPr>
              <a:t>Unit 4 Hardware and software</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49" name="Picture 48" descr="Logo Unit 4.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50" name="Picture 49" descr="Unit 4.jpg"/>
          <p:cNvPicPr>
            <a:picLocks noChangeAspect="1"/>
          </p:cNvPicPr>
          <p:nvPr userDrawn="1"/>
        </p:nvPicPr>
        <p:blipFill rotWithShape="1">
          <a:blip r:embed="rId3">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53" name="TextBox 5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Boolean algebra</a:t>
            </a:r>
          </a:p>
          <a:p>
            <a:pPr>
              <a:spcBef>
                <a:spcPts val="288"/>
              </a:spcBef>
            </a:pPr>
            <a:r>
              <a:rPr lang="en-US" sz="1200" b="0" dirty="0" smtClean="0">
                <a:solidFill>
                  <a:srgbClr val="FFFFFF"/>
                </a:solidFill>
                <a:latin typeface="Arial"/>
                <a:cs typeface="Arial"/>
              </a:rPr>
              <a:t>Unit 4 Hardware and software</a:t>
            </a:r>
          </a:p>
        </p:txBody>
      </p:sp>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smtClean="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smtClean="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smtClean="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2326554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1.png"/><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smtClean="0">
                <a:latin typeface="Museo 700" panose="02000000000000000000" pitchFamily="50" charset="0"/>
              </a:rPr>
              <a:t>AQA</a:t>
            </a:r>
            <a:endParaRPr lang="en-US" b="0" dirty="0" smtClean="0">
              <a:latin typeface="Museo900-Regular"/>
              <a:cs typeface="Museo900-Regular"/>
            </a:endParaRPr>
          </a:p>
          <a:p>
            <a:pPr lvl="2"/>
            <a:r>
              <a:rPr lang="en-US" dirty="0" smtClean="0">
                <a:latin typeface="Museo 500" panose="02000000000000000000" pitchFamily="50" charset="0"/>
              </a:rPr>
              <a:t>AS Level</a:t>
            </a:r>
          </a:p>
          <a:p>
            <a:pPr lvl="3"/>
            <a:r>
              <a:rPr lang="en-US" sz="2500" dirty="0" smtClean="0">
                <a:solidFill>
                  <a:schemeClr val="bg1"/>
                </a:solidFill>
                <a:latin typeface="Museo 100" panose="02000000000000000000" pitchFamily="50" charset="0"/>
              </a:rPr>
              <a:t>Computer Science</a:t>
            </a:r>
          </a:p>
          <a:p>
            <a:pPr lvl="3">
              <a:lnSpc>
                <a:spcPts val="3000"/>
              </a:lnSpc>
            </a:pPr>
            <a:r>
              <a:rPr lang="en-US" sz="2500" dirty="0" smtClean="0">
                <a:latin typeface="Museo 100" panose="02000000000000000000" pitchFamily="50" charset="0"/>
              </a:rPr>
              <a:t>Paper </a:t>
            </a:r>
            <a:r>
              <a:rPr lang="en-US" sz="2500" dirty="0">
                <a:latin typeface="Museo 100" panose="02000000000000000000" pitchFamily="50" charset="0"/>
              </a:rPr>
              <a:t>2</a:t>
            </a:r>
            <a:endParaRPr lang="en-US" sz="2500" dirty="0" smtClean="0">
              <a:latin typeface="Museo 100" panose="02000000000000000000" pitchFamily="50" charset="0"/>
            </a:endParaRP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smtClean="0">
                <a:latin typeface="Museo 900" panose="02000000000000000000" pitchFamily="50" charset="0"/>
              </a:rPr>
              <a:t>Boolean algebra</a:t>
            </a:r>
            <a:endParaRPr lang="en-US" dirty="0" smtClean="0">
              <a:latin typeface="Museo 100" panose="02000000000000000000" pitchFamily="50" charset="0"/>
            </a:endParaRPr>
          </a:p>
          <a:p>
            <a:pPr lvl="1"/>
            <a:endParaRPr lang="en-US" sz="2000" dirty="0" smtClean="0">
              <a:latin typeface="Museo 100" panose="02000000000000000000" pitchFamily="50" charset="0"/>
            </a:endParaRPr>
          </a:p>
          <a:p>
            <a:pPr lvl="1"/>
            <a:r>
              <a:rPr lang="en-US" sz="2000" dirty="0" smtClean="0">
                <a:latin typeface="Museo 100" panose="02000000000000000000" pitchFamily="50" charset="0"/>
              </a:rPr>
              <a:t/>
            </a:r>
            <a:br>
              <a:rPr lang="en-US" sz="2000" dirty="0" smtClean="0">
                <a:latin typeface="Museo 100" panose="02000000000000000000" pitchFamily="50" charset="0"/>
              </a:rPr>
            </a:br>
            <a:r>
              <a:rPr lang="en-US" sz="2000" dirty="0" smtClean="0">
                <a:latin typeface="Museo 100" panose="02000000000000000000" pitchFamily="50" charset="0"/>
              </a:rPr>
              <a:t>Unit 4</a:t>
            </a:r>
          </a:p>
          <a:p>
            <a:pPr lvl="1"/>
            <a:r>
              <a:rPr lang="en-US" sz="2000" dirty="0">
                <a:latin typeface="Museo 100" panose="02000000000000000000" pitchFamily="50" charset="0"/>
              </a:rPr>
              <a:t>Hardware </a:t>
            </a:r>
            <a:r>
              <a:rPr lang="en-US" sz="2000" dirty="0" smtClean="0">
                <a:latin typeface="Museo 100" panose="02000000000000000000" pitchFamily="50" charset="0"/>
              </a:rPr>
              <a:t/>
            </a:r>
            <a:br>
              <a:rPr lang="en-US" sz="2000" dirty="0" smtClean="0">
                <a:latin typeface="Museo 100" panose="02000000000000000000" pitchFamily="50" charset="0"/>
              </a:rPr>
            </a:br>
            <a:r>
              <a:rPr lang="en-US" sz="2000" dirty="0" smtClean="0">
                <a:latin typeface="Museo 100" panose="02000000000000000000" pitchFamily="50" charset="0"/>
              </a:rPr>
              <a:t>and </a:t>
            </a:r>
            <a:r>
              <a:rPr lang="en-US" sz="2000" dirty="0">
                <a:latin typeface="Museo 100" panose="02000000000000000000" pitchFamily="50" charset="0"/>
              </a:rPr>
              <a:t>software</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De Morgan’s first law</a:t>
            </a:r>
          </a:p>
          <a:p>
            <a:endParaRPr lang="en-GB"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4"/>
              </p:nvPr>
            </p:nvSpPr>
            <p:spPr>
              <a:xfrm>
                <a:off x="724280" y="1704179"/>
                <a:ext cx="7797230" cy="3985421"/>
              </a:xfrm>
            </p:spPr>
            <p:txBody>
              <a:bodyPr/>
              <a:lstStyle/>
              <a:p>
                <a:r>
                  <a:rPr lang="en-GB" dirty="0" smtClean="0"/>
                  <a:t>Complete the truth table to show that de Morgan’s Law is true, i.e. </a:t>
                </a:r>
                <a14:m>
                  <m:oMath xmlns:m="http://schemas.openxmlformats.org/officeDocument/2006/math">
                    <m:bar>
                      <m:barPr>
                        <m:pos m:val="top"/>
                        <m:ctrlPr>
                          <a:rPr lang="en-GB" sz="2800" i="1" smtClean="0">
                            <a:solidFill>
                              <a:srgbClr val="238296"/>
                            </a:solidFill>
                            <a:latin typeface="Cambria Math" panose="02040503050406030204" pitchFamily="18" charset="0"/>
                          </a:rPr>
                        </m:ctrlPr>
                      </m:barPr>
                      <m:e>
                        <m:r>
                          <m:rPr>
                            <m:sty m:val="p"/>
                          </m:rPr>
                          <a:rPr lang="en-GB" sz="2800">
                            <a:solidFill>
                              <a:srgbClr val="238296"/>
                            </a:solidFill>
                            <a:latin typeface="Cambria Math" panose="02040503050406030204" pitchFamily="18" charset="0"/>
                          </a:rPr>
                          <m:t>A</m:t>
                        </m:r>
                      </m:e>
                    </m:bar>
                    <m:r>
                      <m:rPr>
                        <m:nor/>
                      </m:rP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m:t>•</m:t>
                    </m:r>
                    <m:bar>
                      <m:barPr>
                        <m:pos m:val="top"/>
                        <m:ctrlPr>
                          <a:rPr lang="en-GB" sz="2800" i="1">
                            <a:solidFill>
                              <a:srgbClr val="238296"/>
                            </a:solidFill>
                            <a:latin typeface="Cambria Math" panose="02040503050406030204" pitchFamily="18" charset="0"/>
                          </a:rPr>
                        </m:ctrlPr>
                      </m:barPr>
                      <m:e>
                        <m:r>
                          <m:rPr>
                            <m:sty m:val="p"/>
                          </m:rPr>
                          <a:rPr lang="en-GB" sz="2800">
                            <a:solidFill>
                              <a:srgbClr val="238296"/>
                            </a:solidFill>
                            <a:latin typeface="Cambria Math" panose="02040503050406030204" pitchFamily="18" charset="0"/>
                          </a:rPr>
                          <m:t>B</m:t>
                        </m:r>
                      </m:e>
                    </m:bar>
                    <m:r>
                      <a:rPr lang="en-GB" sz="2800">
                        <a:solidFill>
                          <a:srgbClr val="238296"/>
                        </a:solidFill>
                        <a:latin typeface="Cambria Math" panose="02040503050406030204" pitchFamily="18" charset="0"/>
                      </a:rPr>
                      <m:t>=</m:t>
                    </m:r>
                    <m:bar>
                      <m:barPr>
                        <m:pos m:val="top"/>
                        <m:ctrlPr>
                          <a:rPr lang="en-GB" sz="2800" i="1">
                            <a:solidFill>
                              <a:srgbClr val="238296"/>
                            </a:solidFill>
                            <a:latin typeface="Cambria Math" panose="02040503050406030204" pitchFamily="18" charset="0"/>
                          </a:rPr>
                        </m:ctrlPr>
                      </m:barPr>
                      <m:e>
                        <m:r>
                          <m:rPr>
                            <m:sty m:val="p"/>
                          </m:rPr>
                          <a:rPr lang="en-GB" sz="2800">
                            <a:solidFill>
                              <a:srgbClr val="238296"/>
                            </a:solidFill>
                            <a:latin typeface="Cambria Math" panose="02040503050406030204" pitchFamily="18" charset="0"/>
                          </a:rPr>
                          <m:t>A</m:t>
                        </m:r>
                        <m:r>
                          <a:rPr lang="en-GB" sz="2800">
                            <a:solidFill>
                              <a:srgbClr val="238296"/>
                            </a:solidFill>
                            <a:latin typeface="Cambria Math" panose="02040503050406030204" pitchFamily="18" charset="0"/>
                          </a:rPr>
                          <m:t>+</m:t>
                        </m:r>
                        <m:r>
                          <m:rPr>
                            <m:sty m:val="p"/>
                          </m:rPr>
                          <a:rPr lang="en-GB" sz="2800">
                            <a:solidFill>
                              <a:srgbClr val="238296"/>
                            </a:solidFill>
                            <a:latin typeface="Cambria Math" panose="02040503050406030204" pitchFamily="18" charset="0"/>
                          </a:rPr>
                          <m:t>B</m:t>
                        </m:r>
                      </m:e>
                    </m:bar>
                  </m:oMath>
                </a14:m>
                <a:endParaRPr lang="en-GB" dirty="0"/>
              </a:p>
              <a:p>
                <a:endParaRPr lang="en-GB"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4"/>
              </p:nvPr>
            </p:nvSpPr>
            <p:spPr>
              <a:xfrm>
                <a:off x="724280" y="1704179"/>
                <a:ext cx="7797230" cy="3985421"/>
              </a:xfrm>
              <a:blipFill>
                <a:blip r:embed="rId2"/>
                <a:stretch>
                  <a:fillRect l="-2346" t="-2297"/>
                </a:stretch>
              </a:blipFill>
            </p:spPr>
            <p:txBody>
              <a:bodyPr/>
              <a:lstStyle/>
              <a:p>
                <a:r>
                  <a:rPr lang="en-GB">
                    <a:noFill/>
                  </a:rPr>
                  <a:t> </a:t>
                </a:r>
              </a:p>
            </p:txBody>
          </p:sp>
        </mc:Fallback>
      </mc:AlternateContent>
      <p:graphicFrame>
        <p:nvGraphicFramePr>
          <p:cNvPr id="16" name="Table 15"/>
          <p:cNvGraphicFramePr>
            <a:graphicFrameLocks noGrp="1"/>
          </p:cNvGraphicFramePr>
          <p:nvPr>
            <p:extLst>
              <p:ext uri="{D42A27DB-BD31-4B8C-83A1-F6EECF244321}">
                <p14:modId xmlns:p14="http://schemas.microsoft.com/office/powerpoint/2010/main" val="945485731"/>
              </p:ext>
            </p:extLst>
          </p:nvPr>
        </p:nvGraphicFramePr>
        <p:xfrm>
          <a:off x="1431635" y="2971467"/>
          <a:ext cx="6299200" cy="2743200"/>
        </p:xfrm>
        <a:graphic>
          <a:graphicData uri="http://schemas.openxmlformats.org/drawingml/2006/table">
            <a:tbl>
              <a:tblPr firstRow="1" firstCol="1" bandRow="1">
                <a:tableStyleId>{5C22544A-7EE6-4342-B048-85BDC9FD1C3A}</a:tableStyleId>
              </a:tblPr>
              <a:tblGrid>
                <a:gridCol w="781568">
                  <a:extLst>
                    <a:ext uri="{9D8B030D-6E8A-4147-A177-3AD203B41FA5}">
                      <a16:colId xmlns="" xmlns:a16="http://schemas.microsoft.com/office/drawing/2014/main" val="20000"/>
                    </a:ext>
                  </a:extLst>
                </a:gridCol>
                <a:gridCol w="781568">
                  <a:extLst>
                    <a:ext uri="{9D8B030D-6E8A-4147-A177-3AD203B41FA5}">
                      <a16:colId xmlns="" xmlns:a16="http://schemas.microsoft.com/office/drawing/2014/main" val="20001"/>
                    </a:ext>
                  </a:extLst>
                </a:gridCol>
                <a:gridCol w="957605">
                  <a:extLst>
                    <a:ext uri="{9D8B030D-6E8A-4147-A177-3AD203B41FA5}">
                      <a16:colId xmlns="" xmlns:a16="http://schemas.microsoft.com/office/drawing/2014/main" val="20002"/>
                    </a:ext>
                  </a:extLst>
                </a:gridCol>
                <a:gridCol w="957605">
                  <a:extLst>
                    <a:ext uri="{9D8B030D-6E8A-4147-A177-3AD203B41FA5}">
                      <a16:colId xmlns="" xmlns:a16="http://schemas.microsoft.com/office/drawing/2014/main" val="20003"/>
                    </a:ext>
                  </a:extLst>
                </a:gridCol>
                <a:gridCol w="300113">
                  <a:extLst>
                    <a:ext uri="{9D8B030D-6E8A-4147-A177-3AD203B41FA5}">
                      <a16:colId xmlns="" xmlns:a16="http://schemas.microsoft.com/office/drawing/2014/main" val="20004"/>
                    </a:ext>
                  </a:extLst>
                </a:gridCol>
                <a:gridCol w="957605">
                  <a:extLst>
                    <a:ext uri="{9D8B030D-6E8A-4147-A177-3AD203B41FA5}">
                      <a16:colId xmlns="" xmlns:a16="http://schemas.microsoft.com/office/drawing/2014/main" val="20005"/>
                    </a:ext>
                  </a:extLst>
                </a:gridCol>
                <a:gridCol w="781568">
                  <a:extLst>
                    <a:ext uri="{9D8B030D-6E8A-4147-A177-3AD203B41FA5}">
                      <a16:colId xmlns="" xmlns:a16="http://schemas.microsoft.com/office/drawing/2014/main" val="20006"/>
                    </a:ext>
                  </a:extLst>
                </a:gridCol>
                <a:gridCol w="781568">
                  <a:extLst>
                    <a:ext uri="{9D8B030D-6E8A-4147-A177-3AD203B41FA5}">
                      <a16:colId xmlns="" xmlns:a16="http://schemas.microsoft.com/office/drawing/2014/main" val="20007"/>
                    </a:ext>
                  </a:extLst>
                </a:gridCol>
              </a:tblGrid>
              <a:tr h="548640">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 + 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 + 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5C89A4"/>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5C89A4"/>
                      </a:solidFill>
                      <a:prstDash val="solid"/>
                      <a:round/>
                      <a:headEnd type="none" w="med" len="med"/>
                      <a:tailEnd type="none" w="med" len="med"/>
                    </a:lnB>
                    <a:lnTlToBr w="12700" cmpd="sng">
                      <a:noFill/>
                      <a:prstDash val="solid"/>
                    </a:lnTlToBr>
                    <a:lnBlToTr w="12700" cmpd="sng">
                      <a:noFill/>
                      <a:prstDash val="solid"/>
                    </a:lnBlToTr>
                    <a:solidFill>
                      <a:srgbClr val="5C89A4"/>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5C89A4"/>
                      </a:solidFill>
                      <a:prstDash val="solid"/>
                      <a:round/>
                      <a:headEnd type="none" w="med" len="med"/>
                      <a:tailEnd type="none" w="med" len="med"/>
                    </a:lnL>
                    <a:lnR w="12700" cap="flat" cmpd="sng" algn="ctr">
                      <a:solidFill>
                        <a:srgbClr val="5C89A4"/>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 </a:t>
                      </a:r>
                      <a:r>
                        <a:rPr lang="en-GB" sz="2400" dirty="0" smtClean="0">
                          <a:solidFill>
                            <a:schemeClr val="bg1"/>
                          </a:solidFill>
                          <a:latin typeface="Cambria Math" panose="02040503050406030204" pitchFamily="18" charset="0"/>
                          <a:ea typeface="Cambria Math" panose="02040503050406030204" pitchFamily="18" charset="0"/>
                          <a:cs typeface="Arial" panose="020B0604020202020204" pitchFamily="34" charset="0"/>
                        </a:rPr>
                        <a:t>•</a:t>
                      </a:r>
                      <a:r>
                        <a:rPr lang="en-GB" sz="2500" dirty="0" smtClean="0">
                          <a:effectLst/>
                          <a:latin typeface="Arial" panose="020B0604020202020204" pitchFamily="34" charset="0"/>
                          <a:cs typeface="Arial" panose="020B0604020202020204" pitchFamily="34" charset="0"/>
                        </a:rPr>
                        <a:t> </a:t>
                      </a: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5C89A4"/>
                      </a:solidFill>
                      <a:prstDash val="solid"/>
                      <a:round/>
                      <a:headEnd type="none" w="med" len="med"/>
                      <a:tailEnd type="none" w="med" len="med"/>
                    </a:lnL>
                    <a:lnR w="12700" cap="flat" cmpd="sng" algn="ctr">
                      <a:solidFill>
                        <a:srgbClr val="5C89A4"/>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5C89A4"/>
                      </a:solidFill>
                      <a:prstDash val="solid"/>
                      <a:round/>
                      <a:headEnd type="none" w="med" len="med"/>
                      <a:tailEnd type="none" w="med" len="med"/>
                    </a:lnB>
                    <a:lnTlToBr w="12700" cmpd="sng">
                      <a:noFill/>
                      <a:prstDash val="solid"/>
                    </a:lnTlToBr>
                    <a:lnBlToTr w="12700" cmpd="sng">
                      <a:noFill/>
                      <a:prstDash val="solid"/>
                    </a:lnBlToTr>
                    <a:solidFill>
                      <a:srgbClr val="5C89A4"/>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5C89A4"/>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extLst>
                  <a:ext uri="{0D108BD9-81ED-4DB2-BD59-A6C34878D82A}">
                    <a16:rowId xmlns="" xmlns:a16="http://schemas.microsoft.com/office/drawing/2014/main" val="10000"/>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0</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cs typeface="Arial" panose="020B0604020202020204" pitchFamily="34" charset="0"/>
                        </a:rPr>
                        <a:t>0</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b="1" dirty="0" smtClean="0">
                          <a:solidFill>
                            <a:srgbClr val="FF0000"/>
                          </a:solidFill>
                          <a:effectLst/>
                          <a:latin typeface="Arial" panose="020B0604020202020204" pitchFamily="34" charset="0"/>
                          <a:cs typeface="Arial" panose="020B0604020202020204" pitchFamily="34" charset="0"/>
                        </a:rPr>
                        <a:t>1</a:t>
                      </a: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b="1" dirty="0" smtClean="0">
                          <a:solidFill>
                            <a:srgbClr val="FF0000"/>
                          </a:solidFill>
                          <a:effectLst/>
                          <a:latin typeface="Arial" panose="020B0604020202020204" pitchFamily="34" charset="0"/>
                          <a:cs typeface="Arial" panose="020B0604020202020204" pitchFamily="34" charset="0"/>
                        </a:rPr>
                        <a:t>1</a:t>
                      </a: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cs typeface="Arial" panose="020B0604020202020204" pitchFamily="34" charset="0"/>
                        </a:rPr>
                        <a:t>1</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1</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0</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1</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cs typeface="Arial" panose="020B0604020202020204" pitchFamily="34" charset="0"/>
                        </a:rPr>
                        <a:t>1</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b="1" dirty="0" smtClean="0">
                          <a:solidFill>
                            <a:srgbClr val="FF0000"/>
                          </a:solidFill>
                          <a:effectLst/>
                          <a:latin typeface="Arial" panose="020B0604020202020204" pitchFamily="34" charset="0"/>
                          <a:cs typeface="Arial" panose="020B0604020202020204" pitchFamily="34" charset="0"/>
                        </a:rPr>
                        <a:t>0</a:t>
                      </a: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b="1" dirty="0">
                          <a:solidFill>
                            <a:srgbClr val="FF0000"/>
                          </a:solidFill>
                          <a:effectLst/>
                          <a:latin typeface="Arial" panose="020B0604020202020204" pitchFamily="34" charset="0"/>
                          <a:cs typeface="Arial" panose="020B0604020202020204" pitchFamily="34" charset="0"/>
                        </a:rPr>
                        <a:t> </a:t>
                      </a:r>
                      <a:r>
                        <a:rPr lang="en-GB" sz="2500" b="1" dirty="0" smtClean="0">
                          <a:solidFill>
                            <a:srgbClr val="FF0000"/>
                          </a:solidFill>
                          <a:effectLst/>
                          <a:latin typeface="Arial" panose="020B0604020202020204" pitchFamily="34" charset="0"/>
                          <a:cs typeface="Arial" panose="020B0604020202020204" pitchFamily="34" charset="0"/>
                        </a:rPr>
                        <a:t>0</a:t>
                      </a: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cs typeface="Arial" panose="020B0604020202020204" pitchFamily="34" charset="0"/>
                        </a:rPr>
                        <a:t>0</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a:effectLst/>
                          <a:latin typeface="Arial" panose="020B0604020202020204" pitchFamily="34" charset="0"/>
                          <a:cs typeface="Arial" panose="020B0604020202020204" pitchFamily="34" charset="0"/>
                        </a:rPr>
                        <a:t>1</a:t>
                      </a:r>
                      <a:endParaRPr lang="en-GB" sz="25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1</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cs typeface="Arial" panose="020B0604020202020204" pitchFamily="34" charset="0"/>
                        </a:rPr>
                        <a:t>1</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b="1" dirty="0" smtClean="0">
                          <a:solidFill>
                            <a:srgbClr val="FF0000"/>
                          </a:solidFill>
                          <a:effectLst/>
                          <a:latin typeface="Arial" panose="020B0604020202020204" pitchFamily="34" charset="0"/>
                          <a:cs typeface="Arial" panose="020B0604020202020204" pitchFamily="34" charset="0"/>
                        </a:rPr>
                        <a:t>0</a:t>
                      </a: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b="1" dirty="0">
                          <a:solidFill>
                            <a:srgbClr val="FF0000"/>
                          </a:solidFill>
                          <a:effectLst/>
                          <a:latin typeface="Arial" panose="020B0604020202020204" pitchFamily="34" charset="0"/>
                          <a:cs typeface="Arial" panose="020B0604020202020204" pitchFamily="34" charset="0"/>
                        </a:rPr>
                        <a:t> </a:t>
                      </a:r>
                      <a:r>
                        <a:rPr lang="en-GB" sz="2500" b="1" dirty="0" smtClean="0">
                          <a:solidFill>
                            <a:srgbClr val="FF0000"/>
                          </a:solidFill>
                          <a:effectLst/>
                          <a:latin typeface="Arial" panose="020B0604020202020204" pitchFamily="34" charset="0"/>
                          <a:cs typeface="Arial" panose="020B0604020202020204" pitchFamily="34" charset="0"/>
                        </a:rPr>
                        <a:t>0</a:t>
                      </a: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cs typeface="Arial" panose="020B0604020202020204" pitchFamily="34" charset="0"/>
                        </a:rPr>
                        <a:t>1</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1</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1</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cs typeface="Arial" panose="020B0604020202020204" pitchFamily="34" charset="0"/>
                        </a:rPr>
                        <a:t>1</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b="1" dirty="0" smtClean="0">
                          <a:solidFill>
                            <a:srgbClr val="FF0000"/>
                          </a:solidFill>
                          <a:effectLst/>
                          <a:latin typeface="Arial" panose="020B0604020202020204" pitchFamily="34" charset="0"/>
                          <a:cs typeface="Arial" panose="020B0604020202020204" pitchFamily="34" charset="0"/>
                        </a:rPr>
                        <a:t>0</a:t>
                      </a: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b="1" dirty="0">
                          <a:solidFill>
                            <a:srgbClr val="FF0000"/>
                          </a:solidFill>
                          <a:effectLst/>
                          <a:latin typeface="Arial" panose="020B0604020202020204" pitchFamily="34" charset="0"/>
                          <a:cs typeface="Arial" panose="020B0604020202020204" pitchFamily="34" charset="0"/>
                        </a:rPr>
                        <a:t> </a:t>
                      </a:r>
                      <a:r>
                        <a:rPr lang="en-GB" sz="2500" b="1" dirty="0" smtClean="0">
                          <a:solidFill>
                            <a:srgbClr val="FF0000"/>
                          </a:solidFill>
                          <a:effectLst/>
                          <a:latin typeface="Arial" panose="020B0604020202020204" pitchFamily="34" charset="0"/>
                          <a:cs typeface="Arial" panose="020B0604020202020204" pitchFamily="34" charset="0"/>
                        </a:rPr>
                        <a:t>0</a:t>
                      </a: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cs typeface="Arial" panose="020B0604020202020204" pitchFamily="34" charset="0"/>
                        </a:rPr>
                        <a:t>0</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bl>
          </a:graphicData>
        </a:graphic>
      </p:graphicFrame>
      <p:cxnSp>
        <p:nvCxnSpPr>
          <p:cNvPr id="17" name="Straight Connector 16"/>
          <p:cNvCxnSpPr/>
          <p:nvPr/>
        </p:nvCxnSpPr>
        <p:spPr>
          <a:xfrm>
            <a:off x="4036301" y="3053273"/>
            <a:ext cx="754743"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18" name="Straight Connector 17"/>
          <p:cNvCxnSpPr/>
          <p:nvPr/>
        </p:nvCxnSpPr>
        <p:spPr>
          <a:xfrm>
            <a:off x="6383658" y="3044037"/>
            <a:ext cx="272266"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19" name="Straight Connector 18"/>
          <p:cNvCxnSpPr/>
          <p:nvPr/>
        </p:nvCxnSpPr>
        <p:spPr>
          <a:xfrm>
            <a:off x="7165584" y="3044037"/>
            <a:ext cx="272266"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20" name="Straight Connector 19"/>
          <p:cNvCxnSpPr/>
          <p:nvPr/>
        </p:nvCxnSpPr>
        <p:spPr>
          <a:xfrm>
            <a:off x="5285847" y="3053273"/>
            <a:ext cx="272266"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23" name="Straight Connector 22"/>
          <p:cNvCxnSpPr/>
          <p:nvPr/>
        </p:nvCxnSpPr>
        <p:spPr>
          <a:xfrm>
            <a:off x="5765048" y="3053273"/>
            <a:ext cx="272266"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27" name="Straight Arrow Connector 26"/>
          <p:cNvCxnSpPr/>
          <p:nvPr/>
        </p:nvCxnSpPr>
        <p:spPr>
          <a:xfrm>
            <a:off x="1431635" y="5874325"/>
            <a:ext cx="3158840" cy="0"/>
          </a:xfrm>
          <a:prstGeom prst="straightConnector1">
            <a:avLst/>
          </a:prstGeom>
          <a:ln w="57150">
            <a:solidFill>
              <a:srgbClr val="238296"/>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a:off x="5558113" y="5874325"/>
            <a:ext cx="2239950" cy="0"/>
          </a:xfrm>
          <a:prstGeom prst="straightConnector1">
            <a:avLst/>
          </a:prstGeom>
          <a:ln w="57150">
            <a:solidFill>
              <a:srgbClr val="238296"/>
            </a:solidFill>
            <a:tailEnd type="triangl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1461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De Morgan’s second law</a:t>
            </a:r>
            <a:endParaRPr lang="en-GB"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4"/>
              </p:nvPr>
            </p:nvSpPr>
            <p:spPr>
              <a:xfrm>
                <a:off x="724280" y="1704179"/>
                <a:ext cx="7920956" cy="3453607"/>
              </a:xfrm>
            </p:spPr>
            <p:txBody>
              <a:bodyPr/>
              <a:lstStyle/>
              <a:p>
                <a:r>
                  <a:rPr lang="en-GB" dirty="0" smtClean="0"/>
                  <a:t>This states that</a:t>
                </a:r>
              </a:p>
              <a:p>
                <a:pPr marL="0" indent="0">
                  <a:buNone/>
                </a:pPr>
                <a:r>
                  <a:rPr lang="en-GB" sz="3200" dirty="0">
                    <a:solidFill>
                      <a:srgbClr val="238296"/>
                    </a:solidFill>
                  </a:rPr>
                  <a:t>	</a:t>
                </a:r>
                <a:r>
                  <a:rPr lang="en-GB" sz="3200" dirty="0" smtClean="0">
                    <a:solidFill>
                      <a:srgbClr val="238296"/>
                    </a:solidFill>
                  </a:rPr>
                  <a:t>	</a:t>
                </a:r>
                <a14:m>
                  <m:oMath xmlns:m="http://schemas.openxmlformats.org/officeDocument/2006/math">
                    <m:bar>
                      <m:barPr>
                        <m:pos m:val="top"/>
                        <m:ctrlPr>
                          <a:rPr lang="en-GB" sz="3200" i="1" smtClean="0">
                            <a:solidFill>
                              <a:srgbClr val="238296"/>
                            </a:solidFill>
                            <a:latin typeface="Cambria Math" panose="02040503050406030204" pitchFamily="18" charset="0"/>
                          </a:rPr>
                        </m:ctrlPr>
                      </m:barPr>
                      <m:e>
                        <m:r>
                          <m:rPr>
                            <m:sty m:val="p"/>
                          </m:rPr>
                          <a:rPr lang="en-GB" sz="3200">
                            <a:solidFill>
                              <a:srgbClr val="238296"/>
                            </a:solidFill>
                            <a:latin typeface="Cambria Math" panose="02040503050406030204" pitchFamily="18" charset="0"/>
                          </a:rPr>
                          <m:t>A</m:t>
                        </m:r>
                        <m:r>
                          <m:rPr>
                            <m:nor/>
                          </m:rPr>
                          <a:rPr lang="en-GB" sz="3200" dirty="0">
                            <a:solidFill>
                              <a:srgbClr val="238296"/>
                            </a:solidFill>
                            <a:latin typeface="Cambria Math" panose="02040503050406030204" pitchFamily="18" charset="0"/>
                            <a:ea typeface="Cambria Math" panose="02040503050406030204" pitchFamily="18" charset="0"/>
                            <a:cs typeface="Arial" panose="020B0604020202020204" pitchFamily="34" charset="0"/>
                          </a:rPr>
                          <m:t>•</m:t>
                        </m:r>
                        <m:r>
                          <m:rPr>
                            <m:sty m:val="p"/>
                          </m:rPr>
                          <a:rPr lang="en-GB" sz="3200">
                            <a:solidFill>
                              <a:srgbClr val="238296"/>
                            </a:solidFill>
                            <a:latin typeface="Cambria Math" panose="02040503050406030204" pitchFamily="18" charset="0"/>
                          </a:rPr>
                          <m:t>B</m:t>
                        </m:r>
                      </m:e>
                    </m:bar>
                    <m:r>
                      <a:rPr lang="en-GB" sz="3200">
                        <a:solidFill>
                          <a:srgbClr val="238296"/>
                        </a:solidFill>
                        <a:latin typeface="Cambria Math" panose="02040503050406030204" pitchFamily="18" charset="0"/>
                      </a:rPr>
                      <m:t>=</m:t>
                    </m:r>
                    <m:bar>
                      <m:barPr>
                        <m:pos m:val="top"/>
                        <m:ctrlPr>
                          <a:rPr lang="en-GB" sz="3200" i="1">
                            <a:solidFill>
                              <a:srgbClr val="238296"/>
                            </a:solidFill>
                            <a:latin typeface="Cambria Math" panose="02040503050406030204" pitchFamily="18" charset="0"/>
                          </a:rPr>
                        </m:ctrlPr>
                      </m:barPr>
                      <m:e>
                        <m:r>
                          <m:rPr>
                            <m:sty m:val="p"/>
                          </m:rPr>
                          <a:rPr lang="en-GB" sz="3200">
                            <a:solidFill>
                              <a:srgbClr val="238296"/>
                            </a:solidFill>
                            <a:latin typeface="Cambria Math" panose="02040503050406030204" pitchFamily="18" charset="0"/>
                          </a:rPr>
                          <m:t>A</m:t>
                        </m:r>
                      </m:e>
                    </m:bar>
                    <m:r>
                      <a:rPr lang="en-GB" sz="3200">
                        <a:solidFill>
                          <a:srgbClr val="238296"/>
                        </a:solidFill>
                        <a:latin typeface="Cambria Math" panose="02040503050406030204" pitchFamily="18" charset="0"/>
                      </a:rPr>
                      <m:t>+</m:t>
                    </m:r>
                    <m:bar>
                      <m:barPr>
                        <m:pos m:val="top"/>
                        <m:ctrlPr>
                          <a:rPr lang="en-GB" sz="3200" i="1">
                            <a:solidFill>
                              <a:srgbClr val="238296"/>
                            </a:solidFill>
                            <a:latin typeface="Cambria Math" panose="02040503050406030204" pitchFamily="18" charset="0"/>
                          </a:rPr>
                        </m:ctrlPr>
                      </m:barPr>
                      <m:e>
                        <m:r>
                          <m:rPr>
                            <m:sty m:val="p"/>
                          </m:rPr>
                          <a:rPr lang="en-GB" sz="3200">
                            <a:solidFill>
                              <a:srgbClr val="238296"/>
                            </a:solidFill>
                            <a:latin typeface="Cambria Math" panose="02040503050406030204" pitchFamily="18" charset="0"/>
                          </a:rPr>
                          <m:t>B</m:t>
                        </m:r>
                      </m:e>
                    </m:bar>
                  </m:oMath>
                </a14:m>
                <a:endParaRPr lang="en-GB" dirty="0" smtClean="0"/>
              </a:p>
              <a:p>
                <a:endParaRPr lang="en-GB" dirty="0" smtClean="0"/>
              </a:p>
              <a:p>
                <a:r>
                  <a:rPr lang="en-GB" dirty="0" smtClean="0"/>
                  <a:t>Looking </a:t>
                </a:r>
                <a:r>
                  <a:rPr lang="en-GB" dirty="0"/>
                  <a:t>at the Venn </a:t>
                </a:r>
                <a:r>
                  <a:rPr lang="en-GB" dirty="0" smtClean="0"/>
                  <a:t>diagram, if </a:t>
                </a:r>
                <a14:m>
                  <m:oMath xmlns:m="http://schemas.openxmlformats.org/officeDocument/2006/math">
                    <m:r>
                      <m:rPr>
                        <m:sty m:val="p"/>
                      </m:rPr>
                      <a:rPr lang="en-GB" sz="2400" b="0" i="0" smtClean="0">
                        <a:solidFill>
                          <a:srgbClr val="238296"/>
                        </a:solidFill>
                        <a:latin typeface="Cambria Math" panose="02040503050406030204" pitchFamily="18" charset="0"/>
                      </a:rPr>
                      <m:t>X</m:t>
                    </m:r>
                    <m:r>
                      <a:rPr lang="en-GB" sz="2400">
                        <a:solidFill>
                          <a:srgbClr val="238296"/>
                        </a:solidFill>
                        <a:latin typeface="Cambria Math" panose="02040503050406030204" pitchFamily="18" charset="0"/>
                      </a:rPr>
                      <m:t>=</m:t>
                    </m:r>
                    <m:bar>
                      <m:barPr>
                        <m:pos m:val="top"/>
                        <m:ctrlPr>
                          <a:rPr lang="en-GB" sz="2400" i="1">
                            <a:solidFill>
                              <a:srgbClr val="238296"/>
                            </a:solidFill>
                            <a:latin typeface="Cambria Math" panose="02040503050406030204" pitchFamily="18" charset="0"/>
                          </a:rPr>
                        </m:ctrlPr>
                      </m:barPr>
                      <m:e>
                        <m:r>
                          <m:rPr>
                            <m:sty m:val="p"/>
                          </m:rPr>
                          <a:rPr lang="en-GB" sz="2400">
                            <a:solidFill>
                              <a:srgbClr val="238296"/>
                            </a:solidFill>
                            <a:latin typeface="Cambria Math" panose="02040503050406030204" pitchFamily="18" charset="0"/>
                          </a:rPr>
                          <m:t>A</m:t>
                        </m:r>
                        <m:r>
                          <m:rPr>
                            <m:nor/>
                          </m:rPr>
                          <a:rPr lang="en-GB" sz="2400" dirty="0">
                            <a:solidFill>
                              <a:srgbClr val="238296"/>
                            </a:solidFill>
                            <a:latin typeface="Cambria Math" panose="02040503050406030204" pitchFamily="18" charset="0"/>
                            <a:ea typeface="Cambria Math" panose="02040503050406030204" pitchFamily="18" charset="0"/>
                            <a:cs typeface="Arial" panose="020B0604020202020204" pitchFamily="34" charset="0"/>
                          </a:rPr>
                          <m:t>•</m:t>
                        </m:r>
                        <m:r>
                          <m:rPr>
                            <m:sty m:val="p"/>
                          </m:rPr>
                          <a:rPr lang="en-GB" sz="2400">
                            <a:solidFill>
                              <a:srgbClr val="238296"/>
                            </a:solidFill>
                            <a:latin typeface="Cambria Math" panose="02040503050406030204" pitchFamily="18" charset="0"/>
                          </a:rPr>
                          <m:t>B</m:t>
                        </m:r>
                      </m:e>
                    </m:bar>
                  </m:oMath>
                </a14:m>
                <a:r>
                  <a:rPr lang="en-GB" dirty="0" smtClean="0"/>
                  <a:t>, </a:t>
                </a:r>
                <a:r>
                  <a:rPr lang="en-GB" dirty="0"/>
                  <a:t>X cannot be in the white area, so it must be in the red, orange or blue area</a:t>
                </a:r>
              </a:p>
              <a:p>
                <a:r>
                  <a:rPr lang="en-GB" dirty="0"/>
                  <a:t>That is, X is either not in A, or not in B, or not in </a:t>
                </a:r>
                <a:r>
                  <a:rPr lang="en-GB" dirty="0" smtClean="0"/>
                  <a:t>either</a:t>
                </a:r>
              </a:p>
              <a:p>
                <a:r>
                  <a:rPr lang="en-GB" dirty="0" smtClean="0"/>
                  <a:t>This is the definition of </a:t>
                </a:r>
                <a14:m>
                  <m:oMath xmlns:m="http://schemas.openxmlformats.org/officeDocument/2006/math">
                    <m:r>
                      <a:rPr lang="en-GB" sz="2400" b="0" i="0" smtClean="0">
                        <a:solidFill>
                          <a:srgbClr val="5C89A4"/>
                        </a:solidFill>
                        <a:latin typeface="Cambria Math" panose="02040503050406030204" pitchFamily="18" charset="0"/>
                      </a:rPr>
                      <m:t> </m:t>
                    </m:r>
                    <m:r>
                      <m:rPr>
                        <m:sty m:val="p"/>
                      </m:rPr>
                      <a:rPr lang="en-GB" sz="2400" b="0" i="0" smtClean="0">
                        <a:solidFill>
                          <a:srgbClr val="238296"/>
                        </a:solidFill>
                        <a:latin typeface="Cambria Math" panose="02040503050406030204" pitchFamily="18" charset="0"/>
                      </a:rPr>
                      <m:t>X</m:t>
                    </m:r>
                    <m:r>
                      <a:rPr lang="en-GB" sz="2400" b="0" i="0" smtClean="0">
                        <a:solidFill>
                          <a:srgbClr val="238296"/>
                        </a:solidFill>
                        <a:latin typeface="Cambria Math" panose="02040503050406030204" pitchFamily="18" charset="0"/>
                      </a:rPr>
                      <m:t>=</m:t>
                    </m:r>
                    <m:bar>
                      <m:barPr>
                        <m:pos m:val="top"/>
                        <m:ctrlPr>
                          <a:rPr lang="en-GB" sz="2400" b="0" i="1" smtClean="0">
                            <a:solidFill>
                              <a:srgbClr val="238296"/>
                            </a:solidFill>
                            <a:latin typeface="Cambria Math" panose="02040503050406030204" pitchFamily="18" charset="0"/>
                          </a:rPr>
                        </m:ctrlPr>
                      </m:barPr>
                      <m:e>
                        <m:r>
                          <m:rPr>
                            <m:sty m:val="p"/>
                          </m:rPr>
                          <a:rPr lang="en-GB" sz="2400" b="0" i="0" smtClean="0">
                            <a:solidFill>
                              <a:srgbClr val="238296"/>
                            </a:solidFill>
                            <a:latin typeface="Cambria Math" panose="02040503050406030204" pitchFamily="18" charset="0"/>
                          </a:rPr>
                          <m:t>A</m:t>
                        </m:r>
                      </m:e>
                    </m:bar>
                    <m:r>
                      <a:rPr lang="en-GB" sz="2400" i="0">
                        <a:solidFill>
                          <a:srgbClr val="238296"/>
                        </a:solidFill>
                        <a:latin typeface="Cambria Math" panose="02040503050406030204" pitchFamily="18" charset="0"/>
                      </a:rPr>
                      <m:t>+</m:t>
                    </m:r>
                    <m:bar>
                      <m:barPr>
                        <m:pos m:val="top"/>
                        <m:ctrlPr>
                          <a:rPr lang="en-GB" sz="2400" i="1">
                            <a:solidFill>
                              <a:srgbClr val="238296"/>
                            </a:solidFill>
                            <a:latin typeface="Cambria Math" panose="02040503050406030204" pitchFamily="18" charset="0"/>
                          </a:rPr>
                        </m:ctrlPr>
                      </m:barPr>
                      <m:e>
                        <m:r>
                          <m:rPr>
                            <m:sty m:val="p"/>
                          </m:rPr>
                          <a:rPr lang="en-GB" sz="2400" i="0">
                            <a:solidFill>
                              <a:srgbClr val="238296"/>
                            </a:solidFill>
                            <a:latin typeface="Cambria Math" panose="02040503050406030204" pitchFamily="18" charset="0"/>
                          </a:rPr>
                          <m:t>B</m:t>
                        </m:r>
                      </m:e>
                    </m:bar>
                  </m:oMath>
                </a14:m>
                <a:endParaRPr lang="en-GB" dirty="0" smtClean="0"/>
              </a:p>
            </p:txBody>
          </p:sp>
        </mc:Choice>
        <mc:Fallback xmlns="">
          <p:sp>
            <p:nvSpPr>
              <p:cNvPr id="3" name="Text Placeholder 2"/>
              <p:cNvSpPr>
                <a:spLocks noGrp="1" noRot="1" noChangeAspect="1" noMove="1" noResize="1" noEditPoints="1" noAdjustHandles="1" noChangeArrowheads="1" noChangeShapeType="1" noTextEdit="1"/>
              </p:cNvSpPr>
              <p:nvPr>
                <p:ph type="body" sz="quarter" idx="14"/>
              </p:nvPr>
            </p:nvSpPr>
            <p:spPr>
              <a:xfrm>
                <a:off x="724280" y="1704179"/>
                <a:ext cx="7920956" cy="3453607"/>
              </a:xfrm>
              <a:blipFill>
                <a:blip r:embed="rId2"/>
                <a:stretch>
                  <a:fillRect l="-2309" t="-2650" r="-693" b="-25972"/>
                </a:stretch>
              </a:blipFill>
            </p:spPr>
            <p:txBody>
              <a:bodyPr/>
              <a:lstStyle/>
              <a:p>
                <a:r>
                  <a:rPr lang="en-GB">
                    <a:noFill/>
                  </a:rPr>
                  <a:t> </a:t>
                </a:r>
              </a:p>
            </p:txBody>
          </p:sp>
        </mc:Fallback>
      </mc:AlternateContent>
      <p:pic>
        <p:nvPicPr>
          <p:cNvPr id="5" name="Picture 2" descr="C:\Users\Rob\AppData\Roaming\PixelMetrics\CaptureWiz\Temp\4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4115" y="1704179"/>
            <a:ext cx="2673930" cy="173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035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De Morgan’s </a:t>
            </a:r>
            <a:r>
              <a:rPr lang="en-GB" dirty="0" smtClean="0"/>
              <a:t>second </a:t>
            </a:r>
            <a:r>
              <a:rPr lang="en-GB" dirty="0"/>
              <a:t>law</a:t>
            </a:r>
          </a:p>
          <a:p>
            <a:endParaRPr lang="en-GB"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4"/>
              </p:nvPr>
            </p:nvSpPr>
            <p:spPr>
              <a:xfrm>
                <a:off x="724280" y="1704179"/>
                <a:ext cx="7797230" cy="3985421"/>
              </a:xfrm>
            </p:spPr>
            <p:txBody>
              <a:bodyPr/>
              <a:lstStyle/>
              <a:p>
                <a:r>
                  <a:rPr lang="en-GB" dirty="0" smtClean="0"/>
                  <a:t>Complete the truth table to show that de Morgan’s Law is true, i.e. </a:t>
                </a:r>
                <a14:m>
                  <m:oMath xmlns:m="http://schemas.openxmlformats.org/officeDocument/2006/math">
                    <m:bar>
                      <m:barPr>
                        <m:pos m:val="top"/>
                        <m:ctrlPr>
                          <a:rPr lang="en-GB" sz="2800" i="1" smtClean="0">
                            <a:solidFill>
                              <a:srgbClr val="238296"/>
                            </a:solidFill>
                            <a:latin typeface="Cambria Math" panose="02040503050406030204" pitchFamily="18" charset="0"/>
                            <a:ea typeface="Cambria Math" panose="02040503050406030204" pitchFamily="18" charset="0"/>
                            <a:cs typeface="Arial" panose="020B0604020202020204" pitchFamily="34" charset="0"/>
                          </a:rPr>
                        </m:ctrlPr>
                      </m:barPr>
                      <m:e>
                        <m:r>
                          <m:rPr>
                            <m:nor/>
                          </m:rPr>
                          <a:rPr lang="en-GB" sz="2800">
                            <a:solidFill>
                              <a:srgbClr val="238296"/>
                            </a:solidFill>
                            <a:latin typeface="Cambria Math" panose="02040503050406030204" pitchFamily="18" charset="0"/>
                            <a:ea typeface="Cambria Math" panose="02040503050406030204" pitchFamily="18" charset="0"/>
                            <a:cs typeface="Arial" panose="020B0604020202020204" pitchFamily="34" charset="0"/>
                          </a:rPr>
                          <m:t>A</m:t>
                        </m:r>
                        <m:r>
                          <m:rPr>
                            <m:nor/>
                          </m:rP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m:t>•</m:t>
                        </m:r>
                        <m:r>
                          <m:rPr>
                            <m:sty m:val="p"/>
                          </m:rPr>
                          <a:rPr lang="en-GB" sz="2800">
                            <a:solidFill>
                              <a:srgbClr val="238296"/>
                            </a:solidFill>
                            <a:latin typeface="Cambria Math" panose="02040503050406030204" pitchFamily="18" charset="0"/>
                            <a:ea typeface="Cambria Math" panose="02040503050406030204" pitchFamily="18" charset="0"/>
                            <a:cs typeface="Arial" panose="020B0604020202020204" pitchFamily="34" charset="0"/>
                          </a:rPr>
                          <m:t>B</m:t>
                        </m:r>
                      </m:e>
                    </m:bar>
                    <m:r>
                      <a:rPr lang="en-GB" sz="2800" i="1">
                        <a:solidFill>
                          <a:srgbClr val="238296"/>
                        </a:solidFill>
                        <a:latin typeface="Cambria Math" panose="02040503050406030204" pitchFamily="18" charset="0"/>
                        <a:ea typeface="Cambria Math" panose="02040503050406030204" pitchFamily="18" charset="0"/>
                        <a:cs typeface="Arial" panose="020B0604020202020204" pitchFamily="34" charset="0"/>
                      </a:rPr>
                      <m:t>=</m:t>
                    </m:r>
                    <m:bar>
                      <m:barPr>
                        <m:pos m:val="top"/>
                        <m:ctrlPr>
                          <a:rPr lang="en-GB" sz="2800" i="1">
                            <a:solidFill>
                              <a:srgbClr val="238296"/>
                            </a:solidFill>
                            <a:latin typeface="Cambria Math" panose="02040503050406030204" pitchFamily="18" charset="0"/>
                            <a:ea typeface="Cambria Math" panose="02040503050406030204" pitchFamily="18" charset="0"/>
                            <a:cs typeface="Arial" panose="020B0604020202020204" pitchFamily="34" charset="0"/>
                          </a:rPr>
                        </m:ctrlPr>
                      </m:barPr>
                      <m:e>
                        <m:r>
                          <m:rPr>
                            <m:sty m:val="p"/>
                          </m:rPr>
                          <a:rPr lang="en-GB" sz="2800">
                            <a:solidFill>
                              <a:srgbClr val="238296"/>
                            </a:solidFill>
                            <a:latin typeface="Cambria Math" panose="02040503050406030204" pitchFamily="18" charset="0"/>
                            <a:ea typeface="Cambria Math" panose="02040503050406030204" pitchFamily="18" charset="0"/>
                            <a:cs typeface="Arial" panose="020B0604020202020204" pitchFamily="34" charset="0"/>
                          </a:rPr>
                          <m:t>A</m:t>
                        </m:r>
                      </m:e>
                    </m:bar>
                    <m:r>
                      <a:rPr lang="en-GB" sz="2800">
                        <a:solidFill>
                          <a:srgbClr val="238296"/>
                        </a:solidFill>
                        <a:latin typeface="Cambria Math" panose="02040503050406030204" pitchFamily="18" charset="0"/>
                        <a:ea typeface="Cambria Math" panose="02040503050406030204" pitchFamily="18" charset="0"/>
                        <a:cs typeface="Arial" panose="020B0604020202020204" pitchFamily="34" charset="0"/>
                      </a:rPr>
                      <m:t>+</m:t>
                    </m:r>
                    <m:bar>
                      <m:barPr>
                        <m:pos m:val="top"/>
                        <m:ctrlPr>
                          <a:rPr lang="en-GB" sz="2800" i="1">
                            <a:solidFill>
                              <a:srgbClr val="238296"/>
                            </a:solidFill>
                            <a:latin typeface="Cambria Math" panose="02040503050406030204" pitchFamily="18" charset="0"/>
                            <a:ea typeface="Cambria Math" panose="02040503050406030204" pitchFamily="18" charset="0"/>
                            <a:cs typeface="Arial" panose="020B0604020202020204" pitchFamily="34" charset="0"/>
                          </a:rPr>
                        </m:ctrlPr>
                      </m:barPr>
                      <m:e>
                        <m:r>
                          <m:rPr>
                            <m:sty m:val="p"/>
                          </m:rPr>
                          <a:rPr lang="en-GB" sz="2800">
                            <a:solidFill>
                              <a:srgbClr val="238296"/>
                            </a:solidFill>
                            <a:latin typeface="Cambria Math" panose="02040503050406030204" pitchFamily="18" charset="0"/>
                            <a:ea typeface="Cambria Math" panose="02040503050406030204" pitchFamily="18" charset="0"/>
                            <a:cs typeface="Arial" panose="020B0604020202020204" pitchFamily="34" charset="0"/>
                          </a:rPr>
                          <m:t>B</m:t>
                        </m:r>
                      </m:e>
                    </m:bar>
                  </m:oMath>
                </a14:m>
                <a:endParaRPr lang="en-GB" sz="2800" dirty="0"/>
              </a:p>
              <a:p>
                <a:pPr marL="0" indent="0" algn="ctr">
                  <a:buNone/>
                </a:pPr>
                <a:endParaRPr lang="en-GB" dirty="0"/>
              </a:p>
              <a:p>
                <a:endParaRPr lang="en-GB"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4"/>
              </p:nvPr>
            </p:nvSpPr>
            <p:spPr>
              <a:xfrm>
                <a:off x="724280" y="1704179"/>
                <a:ext cx="7797230" cy="3985421"/>
              </a:xfrm>
              <a:blipFill>
                <a:blip r:embed="rId2"/>
                <a:stretch>
                  <a:fillRect l="-2346" t="-2297"/>
                </a:stretch>
              </a:blipFill>
            </p:spPr>
            <p:txBody>
              <a:bodyPr/>
              <a:lstStyle/>
              <a:p>
                <a:r>
                  <a:rPr lang="en-GB">
                    <a:noFill/>
                  </a:rPr>
                  <a:t> </a:t>
                </a:r>
              </a:p>
            </p:txBody>
          </p:sp>
        </mc:Fallback>
      </mc:AlternateContent>
      <p:graphicFrame>
        <p:nvGraphicFramePr>
          <p:cNvPr id="18" name="Table 17"/>
          <p:cNvGraphicFramePr>
            <a:graphicFrameLocks noGrp="1"/>
          </p:cNvGraphicFramePr>
          <p:nvPr>
            <p:extLst>
              <p:ext uri="{D42A27DB-BD31-4B8C-83A1-F6EECF244321}">
                <p14:modId xmlns:p14="http://schemas.microsoft.com/office/powerpoint/2010/main" val="2068076056"/>
              </p:ext>
            </p:extLst>
          </p:nvPr>
        </p:nvGraphicFramePr>
        <p:xfrm>
          <a:off x="1431635" y="2971467"/>
          <a:ext cx="6299200" cy="2743200"/>
        </p:xfrm>
        <a:graphic>
          <a:graphicData uri="http://schemas.openxmlformats.org/drawingml/2006/table">
            <a:tbl>
              <a:tblPr firstRow="1" firstCol="1" bandRow="1">
                <a:tableStyleId>{5C22544A-7EE6-4342-B048-85BDC9FD1C3A}</a:tableStyleId>
              </a:tblPr>
              <a:tblGrid>
                <a:gridCol w="781568">
                  <a:extLst>
                    <a:ext uri="{9D8B030D-6E8A-4147-A177-3AD203B41FA5}">
                      <a16:colId xmlns="" xmlns:a16="http://schemas.microsoft.com/office/drawing/2014/main" val="20000"/>
                    </a:ext>
                  </a:extLst>
                </a:gridCol>
                <a:gridCol w="781568">
                  <a:extLst>
                    <a:ext uri="{9D8B030D-6E8A-4147-A177-3AD203B41FA5}">
                      <a16:colId xmlns="" xmlns:a16="http://schemas.microsoft.com/office/drawing/2014/main" val="20001"/>
                    </a:ext>
                  </a:extLst>
                </a:gridCol>
                <a:gridCol w="957605">
                  <a:extLst>
                    <a:ext uri="{9D8B030D-6E8A-4147-A177-3AD203B41FA5}">
                      <a16:colId xmlns="" xmlns:a16="http://schemas.microsoft.com/office/drawing/2014/main" val="20002"/>
                    </a:ext>
                  </a:extLst>
                </a:gridCol>
                <a:gridCol w="957605">
                  <a:extLst>
                    <a:ext uri="{9D8B030D-6E8A-4147-A177-3AD203B41FA5}">
                      <a16:colId xmlns="" xmlns:a16="http://schemas.microsoft.com/office/drawing/2014/main" val="20003"/>
                    </a:ext>
                  </a:extLst>
                </a:gridCol>
                <a:gridCol w="300113">
                  <a:extLst>
                    <a:ext uri="{9D8B030D-6E8A-4147-A177-3AD203B41FA5}">
                      <a16:colId xmlns="" xmlns:a16="http://schemas.microsoft.com/office/drawing/2014/main" val="20004"/>
                    </a:ext>
                  </a:extLst>
                </a:gridCol>
                <a:gridCol w="957605">
                  <a:extLst>
                    <a:ext uri="{9D8B030D-6E8A-4147-A177-3AD203B41FA5}">
                      <a16:colId xmlns="" xmlns:a16="http://schemas.microsoft.com/office/drawing/2014/main" val="20005"/>
                    </a:ext>
                  </a:extLst>
                </a:gridCol>
                <a:gridCol w="781568">
                  <a:extLst>
                    <a:ext uri="{9D8B030D-6E8A-4147-A177-3AD203B41FA5}">
                      <a16:colId xmlns="" xmlns:a16="http://schemas.microsoft.com/office/drawing/2014/main" val="20006"/>
                    </a:ext>
                  </a:extLst>
                </a:gridCol>
                <a:gridCol w="781568">
                  <a:extLst>
                    <a:ext uri="{9D8B030D-6E8A-4147-A177-3AD203B41FA5}">
                      <a16:colId xmlns="" xmlns:a16="http://schemas.microsoft.com/office/drawing/2014/main" val="20007"/>
                    </a:ext>
                  </a:extLst>
                </a:gridCol>
              </a:tblGrid>
              <a:tr h="548640">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 </a:t>
                      </a:r>
                      <a:r>
                        <a:rPr lang="en-GB" sz="2800" dirty="0" smtClean="0">
                          <a:solidFill>
                            <a:schemeClr val="bg1"/>
                          </a:solidFill>
                          <a:latin typeface="Cambria Math" panose="02040503050406030204" pitchFamily="18" charset="0"/>
                          <a:ea typeface="Cambria Math" panose="02040503050406030204" pitchFamily="18" charset="0"/>
                          <a:cs typeface="Arial" panose="020B0604020202020204" pitchFamily="34" charset="0"/>
                        </a:rPr>
                        <a:t>•</a:t>
                      </a:r>
                      <a:r>
                        <a:rPr lang="en-GB" sz="2500" dirty="0" smtClean="0">
                          <a:effectLst/>
                          <a:latin typeface="Arial" panose="020B0604020202020204" pitchFamily="34" charset="0"/>
                          <a:cs typeface="Arial" panose="020B0604020202020204" pitchFamily="34" charset="0"/>
                        </a:rPr>
                        <a:t> </a:t>
                      </a: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 </a:t>
                      </a:r>
                      <a:r>
                        <a:rPr lang="en-GB" sz="2400" dirty="0" smtClean="0">
                          <a:solidFill>
                            <a:schemeClr val="bg1"/>
                          </a:solidFill>
                          <a:latin typeface="Cambria Math" panose="02040503050406030204" pitchFamily="18" charset="0"/>
                          <a:ea typeface="Cambria Math" panose="02040503050406030204" pitchFamily="18" charset="0"/>
                          <a:cs typeface="Arial" panose="020B0604020202020204" pitchFamily="34" charset="0"/>
                        </a:rPr>
                        <a:t>•</a:t>
                      </a:r>
                      <a:r>
                        <a:rPr lang="en-GB" sz="2500" dirty="0" smtClean="0">
                          <a:effectLst/>
                          <a:latin typeface="Arial" panose="020B0604020202020204" pitchFamily="34" charset="0"/>
                          <a:cs typeface="Arial" panose="020B0604020202020204" pitchFamily="34" charset="0"/>
                        </a:rPr>
                        <a:t> </a:t>
                      </a: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5C89A4"/>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5C89A4"/>
                      </a:solidFill>
                      <a:prstDash val="solid"/>
                      <a:round/>
                      <a:headEnd type="none" w="med" len="med"/>
                      <a:tailEnd type="none" w="med" len="med"/>
                    </a:lnB>
                    <a:lnTlToBr w="12700" cmpd="sng">
                      <a:noFill/>
                      <a:prstDash val="solid"/>
                    </a:lnTlToBr>
                    <a:lnBlToTr w="12700" cmpd="sng">
                      <a:noFill/>
                      <a:prstDash val="solid"/>
                    </a:lnBlToTr>
                    <a:solidFill>
                      <a:srgbClr val="5C89A4"/>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5C89A4"/>
                      </a:solidFill>
                      <a:prstDash val="solid"/>
                      <a:round/>
                      <a:headEnd type="none" w="med" len="med"/>
                      <a:tailEnd type="none" w="med" len="med"/>
                    </a:lnL>
                    <a:lnR w="12700" cap="flat" cmpd="sng" algn="ctr">
                      <a:solidFill>
                        <a:srgbClr val="5C89A4"/>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 </a:t>
                      </a:r>
                      <a:r>
                        <a:rPr lang="en-GB" sz="2500" dirty="0" smtClean="0">
                          <a:effectLst/>
                          <a:latin typeface="Arial" panose="020B0604020202020204" pitchFamily="34" charset="0"/>
                          <a:cs typeface="Arial" panose="020B0604020202020204" pitchFamily="34" charset="0"/>
                          <a:sym typeface="Symbol" panose="05050102010706020507" pitchFamily="18" charset="2"/>
                        </a:rPr>
                        <a:t>+</a:t>
                      </a:r>
                      <a:r>
                        <a:rPr lang="en-GB" sz="2500" dirty="0" smtClean="0">
                          <a:effectLst/>
                          <a:latin typeface="Arial" panose="020B0604020202020204" pitchFamily="34" charset="0"/>
                          <a:cs typeface="Arial" panose="020B0604020202020204" pitchFamily="34" charset="0"/>
                        </a:rPr>
                        <a:t> </a:t>
                      </a: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5C89A4"/>
                      </a:solidFill>
                      <a:prstDash val="solid"/>
                      <a:round/>
                      <a:headEnd type="none" w="med" len="med"/>
                      <a:tailEnd type="none" w="med" len="med"/>
                    </a:lnL>
                    <a:lnR w="12700" cap="flat" cmpd="sng" algn="ctr">
                      <a:solidFill>
                        <a:srgbClr val="5C89A4"/>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5C89A4"/>
                      </a:solidFill>
                      <a:prstDash val="solid"/>
                      <a:round/>
                      <a:headEnd type="none" w="med" len="med"/>
                      <a:tailEnd type="none" w="med" len="med"/>
                    </a:lnB>
                    <a:lnTlToBr w="12700" cmpd="sng">
                      <a:noFill/>
                      <a:prstDash val="solid"/>
                    </a:lnTlToBr>
                    <a:lnBlToTr w="12700" cmpd="sng">
                      <a:noFill/>
                      <a:prstDash val="solid"/>
                    </a:lnBlToTr>
                    <a:solidFill>
                      <a:srgbClr val="5C89A4"/>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5C89A4"/>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extLst>
                  <a:ext uri="{0D108BD9-81ED-4DB2-BD59-A6C34878D82A}">
                    <a16:rowId xmlns="" xmlns:a16="http://schemas.microsoft.com/office/drawing/2014/main" val="10000"/>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0</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1</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0</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1</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a:effectLst/>
                          <a:latin typeface="Arial" panose="020B0604020202020204" pitchFamily="34" charset="0"/>
                          <a:cs typeface="Arial" panose="020B0604020202020204" pitchFamily="34" charset="0"/>
                        </a:rPr>
                        <a:t>1</a:t>
                      </a:r>
                      <a:endParaRPr lang="en-GB" sz="25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1</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1</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1</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bl>
          </a:graphicData>
        </a:graphic>
      </p:graphicFrame>
      <p:cxnSp>
        <p:nvCxnSpPr>
          <p:cNvPr id="19" name="Straight Arrow Connector 18"/>
          <p:cNvCxnSpPr/>
          <p:nvPr/>
        </p:nvCxnSpPr>
        <p:spPr>
          <a:xfrm>
            <a:off x="1431635" y="5874325"/>
            <a:ext cx="3158840" cy="0"/>
          </a:xfrm>
          <a:prstGeom prst="straightConnector1">
            <a:avLst/>
          </a:prstGeom>
          <a:ln w="57150">
            <a:solidFill>
              <a:srgbClr val="238296"/>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5558113" y="5874325"/>
            <a:ext cx="2239950" cy="0"/>
          </a:xfrm>
          <a:prstGeom prst="straightConnector1">
            <a:avLst/>
          </a:prstGeom>
          <a:ln w="57150">
            <a:solidFill>
              <a:srgbClr val="238296"/>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4037626" y="3056525"/>
            <a:ext cx="754743"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25" name="Straight Connector 24"/>
          <p:cNvCxnSpPr/>
          <p:nvPr/>
        </p:nvCxnSpPr>
        <p:spPr>
          <a:xfrm>
            <a:off x="5269463" y="3056525"/>
            <a:ext cx="272266"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26" name="Straight Connector 25"/>
          <p:cNvCxnSpPr/>
          <p:nvPr/>
        </p:nvCxnSpPr>
        <p:spPr>
          <a:xfrm>
            <a:off x="5841024" y="3056525"/>
            <a:ext cx="272266"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23" name="Straight Connector 22"/>
          <p:cNvCxnSpPr/>
          <p:nvPr/>
        </p:nvCxnSpPr>
        <p:spPr>
          <a:xfrm>
            <a:off x="6388195" y="3056525"/>
            <a:ext cx="272266"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27" name="Straight Connector 26"/>
          <p:cNvCxnSpPr/>
          <p:nvPr/>
        </p:nvCxnSpPr>
        <p:spPr>
          <a:xfrm>
            <a:off x="7183291" y="3056525"/>
            <a:ext cx="272266"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997973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De Morgan’s </a:t>
            </a:r>
            <a:r>
              <a:rPr lang="en-GB" dirty="0" smtClean="0"/>
              <a:t>second </a:t>
            </a:r>
            <a:r>
              <a:rPr lang="en-GB" dirty="0"/>
              <a:t>law</a:t>
            </a:r>
          </a:p>
          <a:p>
            <a:endParaRPr lang="en-GB"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4"/>
              </p:nvPr>
            </p:nvSpPr>
            <p:spPr>
              <a:xfrm>
                <a:off x="724280" y="1704179"/>
                <a:ext cx="7797230" cy="3985421"/>
              </a:xfrm>
            </p:spPr>
            <p:txBody>
              <a:bodyPr/>
              <a:lstStyle/>
              <a:p>
                <a:r>
                  <a:rPr lang="en-GB" dirty="0" smtClean="0"/>
                  <a:t>Complete the truth table to show that de Morgan’s Law is true, i.e. </a:t>
                </a:r>
                <a14:m>
                  <m:oMath xmlns:m="http://schemas.openxmlformats.org/officeDocument/2006/math">
                    <m:bar>
                      <m:barPr>
                        <m:pos m:val="top"/>
                        <m:ctrlPr>
                          <a:rPr lang="en-GB" sz="2800" i="1" smtClean="0">
                            <a:solidFill>
                              <a:srgbClr val="238296"/>
                            </a:solidFill>
                            <a:latin typeface="Cambria Math" panose="02040503050406030204" pitchFamily="18" charset="0"/>
                            <a:ea typeface="Cambria Math" panose="02040503050406030204" pitchFamily="18" charset="0"/>
                            <a:cs typeface="Arial" panose="020B0604020202020204" pitchFamily="34" charset="0"/>
                          </a:rPr>
                        </m:ctrlPr>
                      </m:barPr>
                      <m:e>
                        <m:r>
                          <m:rPr>
                            <m:nor/>
                          </m:rPr>
                          <a:rPr lang="en-GB" sz="2800">
                            <a:solidFill>
                              <a:srgbClr val="238296"/>
                            </a:solidFill>
                            <a:latin typeface="Cambria Math" panose="02040503050406030204" pitchFamily="18" charset="0"/>
                            <a:ea typeface="Cambria Math" panose="02040503050406030204" pitchFamily="18" charset="0"/>
                            <a:cs typeface="Arial" panose="020B0604020202020204" pitchFamily="34" charset="0"/>
                          </a:rPr>
                          <m:t>A</m:t>
                        </m:r>
                        <m:r>
                          <m:rPr>
                            <m:nor/>
                          </m:rP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m:t>•</m:t>
                        </m:r>
                        <m:r>
                          <m:rPr>
                            <m:sty m:val="p"/>
                          </m:rPr>
                          <a:rPr lang="en-GB" sz="2800">
                            <a:solidFill>
                              <a:srgbClr val="238296"/>
                            </a:solidFill>
                            <a:latin typeface="Cambria Math" panose="02040503050406030204" pitchFamily="18" charset="0"/>
                            <a:ea typeface="Cambria Math" panose="02040503050406030204" pitchFamily="18" charset="0"/>
                            <a:cs typeface="Arial" panose="020B0604020202020204" pitchFamily="34" charset="0"/>
                          </a:rPr>
                          <m:t>B</m:t>
                        </m:r>
                      </m:e>
                    </m:bar>
                    <m:r>
                      <a:rPr lang="en-GB" sz="2800" i="1">
                        <a:solidFill>
                          <a:srgbClr val="238296"/>
                        </a:solidFill>
                        <a:latin typeface="Cambria Math" panose="02040503050406030204" pitchFamily="18" charset="0"/>
                        <a:ea typeface="Cambria Math" panose="02040503050406030204" pitchFamily="18" charset="0"/>
                        <a:cs typeface="Arial" panose="020B0604020202020204" pitchFamily="34" charset="0"/>
                      </a:rPr>
                      <m:t>=</m:t>
                    </m:r>
                    <m:bar>
                      <m:barPr>
                        <m:pos m:val="top"/>
                        <m:ctrlPr>
                          <a:rPr lang="en-GB" sz="2800" i="1">
                            <a:solidFill>
                              <a:srgbClr val="238296"/>
                            </a:solidFill>
                            <a:latin typeface="Cambria Math" panose="02040503050406030204" pitchFamily="18" charset="0"/>
                            <a:ea typeface="Cambria Math" panose="02040503050406030204" pitchFamily="18" charset="0"/>
                            <a:cs typeface="Arial" panose="020B0604020202020204" pitchFamily="34" charset="0"/>
                          </a:rPr>
                        </m:ctrlPr>
                      </m:barPr>
                      <m:e>
                        <m:r>
                          <m:rPr>
                            <m:sty m:val="p"/>
                          </m:rPr>
                          <a:rPr lang="en-GB" sz="2800">
                            <a:solidFill>
                              <a:srgbClr val="238296"/>
                            </a:solidFill>
                            <a:latin typeface="Cambria Math" panose="02040503050406030204" pitchFamily="18" charset="0"/>
                            <a:ea typeface="Cambria Math" panose="02040503050406030204" pitchFamily="18" charset="0"/>
                            <a:cs typeface="Arial" panose="020B0604020202020204" pitchFamily="34" charset="0"/>
                          </a:rPr>
                          <m:t>A</m:t>
                        </m:r>
                      </m:e>
                    </m:bar>
                    <m:r>
                      <a:rPr lang="en-GB" sz="2800">
                        <a:solidFill>
                          <a:srgbClr val="238296"/>
                        </a:solidFill>
                        <a:latin typeface="Cambria Math" panose="02040503050406030204" pitchFamily="18" charset="0"/>
                        <a:ea typeface="Cambria Math" panose="02040503050406030204" pitchFamily="18" charset="0"/>
                        <a:cs typeface="Arial" panose="020B0604020202020204" pitchFamily="34" charset="0"/>
                      </a:rPr>
                      <m:t>+</m:t>
                    </m:r>
                    <m:bar>
                      <m:barPr>
                        <m:pos m:val="top"/>
                        <m:ctrlPr>
                          <a:rPr lang="en-GB" sz="2800" i="1">
                            <a:solidFill>
                              <a:srgbClr val="238296"/>
                            </a:solidFill>
                            <a:latin typeface="Cambria Math" panose="02040503050406030204" pitchFamily="18" charset="0"/>
                            <a:ea typeface="Cambria Math" panose="02040503050406030204" pitchFamily="18" charset="0"/>
                            <a:cs typeface="Arial" panose="020B0604020202020204" pitchFamily="34" charset="0"/>
                          </a:rPr>
                        </m:ctrlPr>
                      </m:barPr>
                      <m:e>
                        <m:r>
                          <m:rPr>
                            <m:sty m:val="p"/>
                          </m:rPr>
                          <a:rPr lang="en-GB" sz="2800">
                            <a:solidFill>
                              <a:srgbClr val="238296"/>
                            </a:solidFill>
                            <a:latin typeface="Cambria Math" panose="02040503050406030204" pitchFamily="18" charset="0"/>
                            <a:ea typeface="Cambria Math" panose="02040503050406030204" pitchFamily="18" charset="0"/>
                            <a:cs typeface="Arial" panose="020B0604020202020204" pitchFamily="34" charset="0"/>
                          </a:rPr>
                          <m:t>B</m:t>
                        </m:r>
                      </m:e>
                    </m:bar>
                  </m:oMath>
                </a14:m>
                <a:endParaRPr lang="en-GB" sz="2800" dirty="0"/>
              </a:p>
              <a:p>
                <a:pPr marL="0" indent="0" algn="ctr">
                  <a:buNone/>
                </a:pPr>
                <a:endParaRPr lang="en-GB" dirty="0"/>
              </a:p>
              <a:p>
                <a:endParaRPr lang="en-GB"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4"/>
              </p:nvPr>
            </p:nvSpPr>
            <p:spPr>
              <a:xfrm>
                <a:off x="724280" y="1704179"/>
                <a:ext cx="7797230" cy="3985421"/>
              </a:xfrm>
              <a:blipFill>
                <a:blip r:embed="rId2"/>
                <a:stretch>
                  <a:fillRect l="-2346" t="-2297"/>
                </a:stretch>
              </a:blipFill>
            </p:spPr>
            <p:txBody>
              <a:bodyPr/>
              <a:lstStyle/>
              <a:p>
                <a:r>
                  <a:rPr lang="en-GB">
                    <a:noFill/>
                  </a:rPr>
                  <a:t> </a:t>
                </a:r>
              </a:p>
            </p:txBody>
          </p:sp>
        </mc:Fallback>
      </mc:AlternateContent>
      <p:graphicFrame>
        <p:nvGraphicFramePr>
          <p:cNvPr id="18" name="Table 17"/>
          <p:cNvGraphicFramePr>
            <a:graphicFrameLocks noGrp="1"/>
          </p:cNvGraphicFramePr>
          <p:nvPr>
            <p:extLst>
              <p:ext uri="{D42A27DB-BD31-4B8C-83A1-F6EECF244321}">
                <p14:modId xmlns:p14="http://schemas.microsoft.com/office/powerpoint/2010/main" val="3329200395"/>
              </p:ext>
            </p:extLst>
          </p:nvPr>
        </p:nvGraphicFramePr>
        <p:xfrm>
          <a:off x="1431635" y="2971467"/>
          <a:ext cx="6299200" cy="2743200"/>
        </p:xfrm>
        <a:graphic>
          <a:graphicData uri="http://schemas.openxmlformats.org/drawingml/2006/table">
            <a:tbl>
              <a:tblPr firstRow="1" firstCol="1" bandRow="1">
                <a:tableStyleId>{5C22544A-7EE6-4342-B048-85BDC9FD1C3A}</a:tableStyleId>
              </a:tblPr>
              <a:tblGrid>
                <a:gridCol w="781568">
                  <a:extLst>
                    <a:ext uri="{9D8B030D-6E8A-4147-A177-3AD203B41FA5}">
                      <a16:colId xmlns="" xmlns:a16="http://schemas.microsoft.com/office/drawing/2014/main" val="20000"/>
                    </a:ext>
                  </a:extLst>
                </a:gridCol>
                <a:gridCol w="781568">
                  <a:extLst>
                    <a:ext uri="{9D8B030D-6E8A-4147-A177-3AD203B41FA5}">
                      <a16:colId xmlns="" xmlns:a16="http://schemas.microsoft.com/office/drawing/2014/main" val="20001"/>
                    </a:ext>
                  </a:extLst>
                </a:gridCol>
                <a:gridCol w="957605">
                  <a:extLst>
                    <a:ext uri="{9D8B030D-6E8A-4147-A177-3AD203B41FA5}">
                      <a16:colId xmlns="" xmlns:a16="http://schemas.microsoft.com/office/drawing/2014/main" val="20002"/>
                    </a:ext>
                  </a:extLst>
                </a:gridCol>
                <a:gridCol w="957605">
                  <a:extLst>
                    <a:ext uri="{9D8B030D-6E8A-4147-A177-3AD203B41FA5}">
                      <a16:colId xmlns="" xmlns:a16="http://schemas.microsoft.com/office/drawing/2014/main" val="20003"/>
                    </a:ext>
                  </a:extLst>
                </a:gridCol>
                <a:gridCol w="300113">
                  <a:extLst>
                    <a:ext uri="{9D8B030D-6E8A-4147-A177-3AD203B41FA5}">
                      <a16:colId xmlns="" xmlns:a16="http://schemas.microsoft.com/office/drawing/2014/main" val="20004"/>
                    </a:ext>
                  </a:extLst>
                </a:gridCol>
                <a:gridCol w="957605">
                  <a:extLst>
                    <a:ext uri="{9D8B030D-6E8A-4147-A177-3AD203B41FA5}">
                      <a16:colId xmlns="" xmlns:a16="http://schemas.microsoft.com/office/drawing/2014/main" val="20005"/>
                    </a:ext>
                  </a:extLst>
                </a:gridCol>
                <a:gridCol w="781568">
                  <a:extLst>
                    <a:ext uri="{9D8B030D-6E8A-4147-A177-3AD203B41FA5}">
                      <a16:colId xmlns="" xmlns:a16="http://schemas.microsoft.com/office/drawing/2014/main" val="20006"/>
                    </a:ext>
                  </a:extLst>
                </a:gridCol>
                <a:gridCol w="781568">
                  <a:extLst>
                    <a:ext uri="{9D8B030D-6E8A-4147-A177-3AD203B41FA5}">
                      <a16:colId xmlns="" xmlns:a16="http://schemas.microsoft.com/office/drawing/2014/main" val="20007"/>
                    </a:ext>
                  </a:extLst>
                </a:gridCol>
              </a:tblGrid>
              <a:tr h="548640">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 </a:t>
                      </a:r>
                      <a:r>
                        <a:rPr lang="en-GB" sz="2800" dirty="0" smtClean="0">
                          <a:solidFill>
                            <a:schemeClr val="bg1"/>
                          </a:solidFill>
                          <a:latin typeface="Cambria Math" panose="02040503050406030204" pitchFamily="18" charset="0"/>
                          <a:ea typeface="Cambria Math" panose="02040503050406030204" pitchFamily="18" charset="0"/>
                          <a:cs typeface="Arial" panose="020B0604020202020204" pitchFamily="34" charset="0"/>
                        </a:rPr>
                        <a:t>•</a:t>
                      </a:r>
                      <a:r>
                        <a:rPr lang="en-GB" sz="2500" dirty="0" smtClean="0">
                          <a:effectLst/>
                          <a:latin typeface="Arial" panose="020B0604020202020204" pitchFamily="34" charset="0"/>
                          <a:cs typeface="Arial" panose="020B0604020202020204" pitchFamily="34" charset="0"/>
                        </a:rPr>
                        <a:t> </a:t>
                      </a: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 </a:t>
                      </a:r>
                      <a:r>
                        <a:rPr lang="en-GB" sz="2400" dirty="0" smtClean="0">
                          <a:solidFill>
                            <a:schemeClr val="bg1"/>
                          </a:solidFill>
                          <a:latin typeface="Cambria Math" panose="02040503050406030204" pitchFamily="18" charset="0"/>
                          <a:ea typeface="Cambria Math" panose="02040503050406030204" pitchFamily="18" charset="0"/>
                          <a:cs typeface="Arial" panose="020B0604020202020204" pitchFamily="34" charset="0"/>
                        </a:rPr>
                        <a:t>•</a:t>
                      </a:r>
                      <a:r>
                        <a:rPr lang="en-GB" sz="2500" dirty="0" smtClean="0">
                          <a:effectLst/>
                          <a:latin typeface="Arial" panose="020B0604020202020204" pitchFamily="34" charset="0"/>
                          <a:cs typeface="Arial" panose="020B0604020202020204" pitchFamily="34" charset="0"/>
                        </a:rPr>
                        <a:t> </a:t>
                      </a: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5C89A4"/>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5C89A4"/>
                      </a:solidFill>
                      <a:prstDash val="solid"/>
                      <a:round/>
                      <a:headEnd type="none" w="med" len="med"/>
                      <a:tailEnd type="none" w="med" len="med"/>
                    </a:lnB>
                    <a:lnTlToBr w="12700" cmpd="sng">
                      <a:noFill/>
                      <a:prstDash val="solid"/>
                    </a:lnTlToBr>
                    <a:lnBlToTr w="12700" cmpd="sng">
                      <a:noFill/>
                      <a:prstDash val="solid"/>
                    </a:lnBlToTr>
                    <a:solidFill>
                      <a:srgbClr val="5C89A4"/>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5C89A4"/>
                      </a:solidFill>
                      <a:prstDash val="solid"/>
                      <a:round/>
                      <a:headEnd type="none" w="med" len="med"/>
                      <a:tailEnd type="none" w="med" len="med"/>
                    </a:lnL>
                    <a:lnR w="12700" cap="flat" cmpd="sng" algn="ctr">
                      <a:solidFill>
                        <a:srgbClr val="5C89A4"/>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 </a:t>
                      </a:r>
                      <a:r>
                        <a:rPr lang="en-GB" sz="2500" dirty="0" smtClean="0">
                          <a:effectLst/>
                          <a:latin typeface="Arial" panose="020B0604020202020204" pitchFamily="34" charset="0"/>
                          <a:cs typeface="Arial" panose="020B0604020202020204" pitchFamily="34" charset="0"/>
                          <a:sym typeface="Symbol" panose="05050102010706020507" pitchFamily="18" charset="2"/>
                        </a:rPr>
                        <a:t>+</a:t>
                      </a:r>
                      <a:r>
                        <a:rPr lang="en-GB" sz="2500" dirty="0" smtClean="0">
                          <a:effectLst/>
                          <a:latin typeface="Arial" panose="020B0604020202020204" pitchFamily="34" charset="0"/>
                          <a:cs typeface="Arial" panose="020B0604020202020204" pitchFamily="34" charset="0"/>
                        </a:rPr>
                        <a:t> </a:t>
                      </a: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5C89A4"/>
                      </a:solidFill>
                      <a:prstDash val="solid"/>
                      <a:round/>
                      <a:headEnd type="none" w="med" len="med"/>
                      <a:tailEnd type="none" w="med" len="med"/>
                    </a:lnL>
                    <a:lnR w="12700" cap="flat" cmpd="sng" algn="ctr">
                      <a:solidFill>
                        <a:srgbClr val="5C89A4"/>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5C89A4"/>
                      </a:solidFill>
                      <a:prstDash val="solid"/>
                      <a:round/>
                      <a:headEnd type="none" w="med" len="med"/>
                      <a:tailEnd type="none" w="med" len="med"/>
                    </a:lnB>
                    <a:lnTlToBr w="12700" cmpd="sng">
                      <a:noFill/>
                      <a:prstDash val="solid"/>
                    </a:lnTlToBr>
                    <a:lnBlToTr w="12700" cmpd="sng">
                      <a:noFill/>
                      <a:prstDash val="solid"/>
                    </a:lnBlToTr>
                    <a:solidFill>
                      <a:srgbClr val="5C89A4"/>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5C89A4"/>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extLst>
                  <a:ext uri="{0D108BD9-81ED-4DB2-BD59-A6C34878D82A}">
                    <a16:rowId xmlns="" xmlns:a16="http://schemas.microsoft.com/office/drawing/2014/main" val="10000"/>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0</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ea typeface="Corbel" panose="020B0503020204020204" pitchFamily="34" charset="0"/>
                          <a:cs typeface="Arial" panose="020B0604020202020204" pitchFamily="34" charset="0"/>
                        </a:rPr>
                        <a:t>0</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1</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0</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1</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ea typeface="Corbel" panose="020B0503020204020204" pitchFamily="34" charset="0"/>
                          <a:cs typeface="Arial" panose="020B0604020202020204" pitchFamily="34" charset="0"/>
                        </a:rPr>
                        <a:t>0</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a:effectLst/>
                          <a:latin typeface="Arial" panose="020B0604020202020204" pitchFamily="34" charset="0"/>
                          <a:cs typeface="Arial" panose="020B0604020202020204" pitchFamily="34" charset="0"/>
                        </a:rPr>
                        <a:t>1</a:t>
                      </a:r>
                      <a:endParaRPr lang="en-GB" sz="25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1</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ea typeface="Corbel" panose="020B0503020204020204" pitchFamily="34" charset="0"/>
                          <a:cs typeface="Arial" panose="020B0604020202020204" pitchFamily="34" charset="0"/>
                        </a:rPr>
                        <a:t>0</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1</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1</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ea typeface="Corbel" panose="020B0503020204020204" pitchFamily="34" charset="0"/>
                          <a:cs typeface="Arial" panose="020B0604020202020204" pitchFamily="34" charset="0"/>
                        </a:rPr>
                        <a:t>1</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bl>
          </a:graphicData>
        </a:graphic>
      </p:graphicFrame>
      <p:cxnSp>
        <p:nvCxnSpPr>
          <p:cNvPr id="19" name="Straight Arrow Connector 18"/>
          <p:cNvCxnSpPr/>
          <p:nvPr/>
        </p:nvCxnSpPr>
        <p:spPr>
          <a:xfrm>
            <a:off x="1431635" y="5874325"/>
            <a:ext cx="3158840" cy="0"/>
          </a:xfrm>
          <a:prstGeom prst="straightConnector1">
            <a:avLst/>
          </a:prstGeom>
          <a:ln w="57150">
            <a:solidFill>
              <a:srgbClr val="238296"/>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5558113" y="5874325"/>
            <a:ext cx="2239950" cy="0"/>
          </a:xfrm>
          <a:prstGeom prst="straightConnector1">
            <a:avLst/>
          </a:prstGeom>
          <a:ln w="57150">
            <a:solidFill>
              <a:srgbClr val="238296"/>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4037626" y="3056525"/>
            <a:ext cx="754743"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25" name="Straight Connector 24"/>
          <p:cNvCxnSpPr/>
          <p:nvPr/>
        </p:nvCxnSpPr>
        <p:spPr>
          <a:xfrm>
            <a:off x="5269463" y="3056525"/>
            <a:ext cx="272266"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26" name="Straight Connector 25"/>
          <p:cNvCxnSpPr/>
          <p:nvPr/>
        </p:nvCxnSpPr>
        <p:spPr>
          <a:xfrm>
            <a:off x="5841024" y="3056525"/>
            <a:ext cx="272266"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23" name="Straight Connector 22"/>
          <p:cNvCxnSpPr/>
          <p:nvPr/>
        </p:nvCxnSpPr>
        <p:spPr>
          <a:xfrm>
            <a:off x="6388195" y="3056525"/>
            <a:ext cx="272266"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27" name="Straight Connector 26"/>
          <p:cNvCxnSpPr/>
          <p:nvPr/>
        </p:nvCxnSpPr>
        <p:spPr>
          <a:xfrm>
            <a:off x="7183291" y="3056525"/>
            <a:ext cx="272266"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639448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De Morgan’s </a:t>
            </a:r>
            <a:r>
              <a:rPr lang="en-GB" dirty="0" smtClean="0"/>
              <a:t>second </a:t>
            </a:r>
            <a:r>
              <a:rPr lang="en-GB" dirty="0"/>
              <a:t>law</a:t>
            </a:r>
          </a:p>
          <a:p>
            <a:endParaRPr lang="en-GB"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4"/>
              </p:nvPr>
            </p:nvSpPr>
            <p:spPr>
              <a:xfrm>
                <a:off x="724280" y="1704179"/>
                <a:ext cx="7797230" cy="3985421"/>
              </a:xfrm>
            </p:spPr>
            <p:txBody>
              <a:bodyPr/>
              <a:lstStyle/>
              <a:p>
                <a:r>
                  <a:rPr lang="en-GB" dirty="0" smtClean="0"/>
                  <a:t>Complete the truth table to show that de Morgan’s Law is true, i.e. </a:t>
                </a:r>
                <a14:m>
                  <m:oMath xmlns:m="http://schemas.openxmlformats.org/officeDocument/2006/math">
                    <m:bar>
                      <m:barPr>
                        <m:pos m:val="top"/>
                        <m:ctrlPr>
                          <a:rPr lang="en-GB" sz="2800" i="1" smtClean="0">
                            <a:solidFill>
                              <a:srgbClr val="238296"/>
                            </a:solidFill>
                            <a:latin typeface="Cambria Math" panose="02040503050406030204" pitchFamily="18" charset="0"/>
                            <a:ea typeface="Cambria Math" panose="02040503050406030204" pitchFamily="18" charset="0"/>
                            <a:cs typeface="Arial" panose="020B0604020202020204" pitchFamily="34" charset="0"/>
                          </a:rPr>
                        </m:ctrlPr>
                      </m:barPr>
                      <m:e>
                        <m:r>
                          <m:rPr>
                            <m:nor/>
                          </m:rPr>
                          <a:rPr lang="en-GB" sz="2800">
                            <a:solidFill>
                              <a:srgbClr val="238296"/>
                            </a:solidFill>
                            <a:latin typeface="Cambria Math" panose="02040503050406030204" pitchFamily="18" charset="0"/>
                            <a:ea typeface="Cambria Math" panose="02040503050406030204" pitchFamily="18" charset="0"/>
                            <a:cs typeface="Arial" panose="020B0604020202020204" pitchFamily="34" charset="0"/>
                          </a:rPr>
                          <m:t>A</m:t>
                        </m:r>
                        <m:r>
                          <m:rPr>
                            <m:nor/>
                          </m:rP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m:t>•</m:t>
                        </m:r>
                        <m:r>
                          <m:rPr>
                            <m:sty m:val="p"/>
                          </m:rPr>
                          <a:rPr lang="en-GB" sz="2800">
                            <a:solidFill>
                              <a:srgbClr val="238296"/>
                            </a:solidFill>
                            <a:latin typeface="Cambria Math" panose="02040503050406030204" pitchFamily="18" charset="0"/>
                            <a:ea typeface="Cambria Math" panose="02040503050406030204" pitchFamily="18" charset="0"/>
                            <a:cs typeface="Arial" panose="020B0604020202020204" pitchFamily="34" charset="0"/>
                          </a:rPr>
                          <m:t>B</m:t>
                        </m:r>
                      </m:e>
                    </m:bar>
                    <m:r>
                      <a:rPr lang="en-GB" sz="2800" i="1">
                        <a:solidFill>
                          <a:srgbClr val="238296"/>
                        </a:solidFill>
                        <a:latin typeface="Cambria Math" panose="02040503050406030204" pitchFamily="18" charset="0"/>
                        <a:ea typeface="Cambria Math" panose="02040503050406030204" pitchFamily="18" charset="0"/>
                        <a:cs typeface="Arial" panose="020B0604020202020204" pitchFamily="34" charset="0"/>
                      </a:rPr>
                      <m:t>=</m:t>
                    </m:r>
                    <m:bar>
                      <m:barPr>
                        <m:pos m:val="top"/>
                        <m:ctrlPr>
                          <a:rPr lang="en-GB" sz="2800" i="1">
                            <a:solidFill>
                              <a:srgbClr val="238296"/>
                            </a:solidFill>
                            <a:latin typeface="Cambria Math" panose="02040503050406030204" pitchFamily="18" charset="0"/>
                            <a:ea typeface="Cambria Math" panose="02040503050406030204" pitchFamily="18" charset="0"/>
                            <a:cs typeface="Arial" panose="020B0604020202020204" pitchFamily="34" charset="0"/>
                          </a:rPr>
                        </m:ctrlPr>
                      </m:barPr>
                      <m:e>
                        <m:r>
                          <m:rPr>
                            <m:sty m:val="p"/>
                          </m:rPr>
                          <a:rPr lang="en-GB" sz="2800">
                            <a:solidFill>
                              <a:srgbClr val="238296"/>
                            </a:solidFill>
                            <a:latin typeface="Cambria Math" panose="02040503050406030204" pitchFamily="18" charset="0"/>
                            <a:ea typeface="Cambria Math" panose="02040503050406030204" pitchFamily="18" charset="0"/>
                            <a:cs typeface="Arial" panose="020B0604020202020204" pitchFamily="34" charset="0"/>
                          </a:rPr>
                          <m:t>A</m:t>
                        </m:r>
                      </m:e>
                    </m:bar>
                    <m:r>
                      <a:rPr lang="en-GB" sz="2800">
                        <a:solidFill>
                          <a:srgbClr val="238296"/>
                        </a:solidFill>
                        <a:latin typeface="Cambria Math" panose="02040503050406030204" pitchFamily="18" charset="0"/>
                        <a:ea typeface="Cambria Math" panose="02040503050406030204" pitchFamily="18" charset="0"/>
                        <a:cs typeface="Arial" panose="020B0604020202020204" pitchFamily="34" charset="0"/>
                      </a:rPr>
                      <m:t>+</m:t>
                    </m:r>
                    <m:bar>
                      <m:barPr>
                        <m:pos m:val="top"/>
                        <m:ctrlPr>
                          <a:rPr lang="en-GB" sz="2800" i="1">
                            <a:solidFill>
                              <a:srgbClr val="238296"/>
                            </a:solidFill>
                            <a:latin typeface="Cambria Math" panose="02040503050406030204" pitchFamily="18" charset="0"/>
                            <a:ea typeface="Cambria Math" panose="02040503050406030204" pitchFamily="18" charset="0"/>
                            <a:cs typeface="Arial" panose="020B0604020202020204" pitchFamily="34" charset="0"/>
                          </a:rPr>
                        </m:ctrlPr>
                      </m:barPr>
                      <m:e>
                        <m:r>
                          <m:rPr>
                            <m:sty m:val="p"/>
                          </m:rPr>
                          <a:rPr lang="en-GB" sz="2800">
                            <a:solidFill>
                              <a:srgbClr val="238296"/>
                            </a:solidFill>
                            <a:latin typeface="Cambria Math" panose="02040503050406030204" pitchFamily="18" charset="0"/>
                            <a:ea typeface="Cambria Math" panose="02040503050406030204" pitchFamily="18" charset="0"/>
                            <a:cs typeface="Arial" panose="020B0604020202020204" pitchFamily="34" charset="0"/>
                          </a:rPr>
                          <m:t>B</m:t>
                        </m:r>
                      </m:e>
                    </m:bar>
                  </m:oMath>
                </a14:m>
                <a:endParaRPr lang="en-GB" sz="2800" dirty="0"/>
              </a:p>
              <a:p>
                <a:pPr marL="0" indent="0" algn="ctr">
                  <a:buNone/>
                </a:pPr>
                <a:endParaRPr lang="en-GB" dirty="0"/>
              </a:p>
              <a:p>
                <a:endParaRPr lang="en-GB"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4"/>
              </p:nvPr>
            </p:nvSpPr>
            <p:spPr>
              <a:xfrm>
                <a:off x="724280" y="1704179"/>
                <a:ext cx="7797230" cy="3985421"/>
              </a:xfrm>
              <a:blipFill>
                <a:blip r:embed="rId2"/>
                <a:stretch>
                  <a:fillRect l="-2346" t="-2297"/>
                </a:stretch>
              </a:blipFill>
            </p:spPr>
            <p:txBody>
              <a:bodyPr/>
              <a:lstStyle/>
              <a:p>
                <a:r>
                  <a:rPr lang="en-GB">
                    <a:noFill/>
                  </a:rPr>
                  <a:t> </a:t>
                </a:r>
              </a:p>
            </p:txBody>
          </p:sp>
        </mc:Fallback>
      </mc:AlternateContent>
      <p:graphicFrame>
        <p:nvGraphicFramePr>
          <p:cNvPr id="18" name="Table 17"/>
          <p:cNvGraphicFramePr>
            <a:graphicFrameLocks noGrp="1"/>
          </p:cNvGraphicFramePr>
          <p:nvPr>
            <p:extLst>
              <p:ext uri="{D42A27DB-BD31-4B8C-83A1-F6EECF244321}">
                <p14:modId xmlns:p14="http://schemas.microsoft.com/office/powerpoint/2010/main" val="1713028701"/>
              </p:ext>
            </p:extLst>
          </p:nvPr>
        </p:nvGraphicFramePr>
        <p:xfrm>
          <a:off x="1431635" y="2971467"/>
          <a:ext cx="6299200" cy="2743200"/>
        </p:xfrm>
        <a:graphic>
          <a:graphicData uri="http://schemas.openxmlformats.org/drawingml/2006/table">
            <a:tbl>
              <a:tblPr firstRow="1" firstCol="1" bandRow="1">
                <a:tableStyleId>{5C22544A-7EE6-4342-B048-85BDC9FD1C3A}</a:tableStyleId>
              </a:tblPr>
              <a:tblGrid>
                <a:gridCol w="781568">
                  <a:extLst>
                    <a:ext uri="{9D8B030D-6E8A-4147-A177-3AD203B41FA5}">
                      <a16:colId xmlns="" xmlns:a16="http://schemas.microsoft.com/office/drawing/2014/main" val="20000"/>
                    </a:ext>
                  </a:extLst>
                </a:gridCol>
                <a:gridCol w="781568">
                  <a:extLst>
                    <a:ext uri="{9D8B030D-6E8A-4147-A177-3AD203B41FA5}">
                      <a16:colId xmlns="" xmlns:a16="http://schemas.microsoft.com/office/drawing/2014/main" val="20001"/>
                    </a:ext>
                  </a:extLst>
                </a:gridCol>
                <a:gridCol w="957605">
                  <a:extLst>
                    <a:ext uri="{9D8B030D-6E8A-4147-A177-3AD203B41FA5}">
                      <a16:colId xmlns="" xmlns:a16="http://schemas.microsoft.com/office/drawing/2014/main" val="20002"/>
                    </a:ext>
                  </a:extLst>
                </a:gridCol>
                <a:gridCol w="957605">
                  <a:extLst>
                    <a:ext uri="{9D8B030D-6E8A-4147-A177-3AD203B41FA5}">
                      <a16:colId xmlns="" xmlns:a16="http://schemas.microsoft.com/office/drawing/2014/main" val="20003"/>
                    </a:ext>
                  </a:extLst>
                </a:gridCol>
                <a:gridCol w="300113">
                  <a:extLst>
                    <a:ext uri="{9D8B030D-6E8A-4147-A177-3AD203B41FA5}">
                      <a16:colId xmlns="" xmlns:a16="http://schemas.microsoft.com/office/drawing/2014/main" val="20004"/>
                    </a:ext>
                  </a:extLst>
                </a:gridCol>
                <a:gridCol w="957605">
                  <a:extLst>
                    <a:ext uri="{9D8B030D-6E8A-4147-A177-3AD203B41FA5}">
                      <a16:colId xmlns="" xmlns:a16="http://schemas.microsoft.com/office/drawing/2014/main" val="20005"/>
                    </a:ext>
                  </a:extLst>
                </a:gridCol>
                <a:gridCol w="781568">
                  <a:extLst>
                    <a:ext uri="{9D8B030D-6E8A-4147-A177-3AD203B41FA5}">
                      <a16:colId xmlns="" xmlns:a16="http://schemas.microsoft.com/office/drawing/2014/main" val="20006"/>
                    </a:ext>
                  </a:extLst>
                </a:gridCol>
                <a:gridCol w="781568">
                  <a:extLst>
                    <a:ext uri="{9D8B030D-6E8A-4147-A177-3AD203B41FA5}">
                      <a16:colId xmlns="" xmlns:a16="http://schemas.microsoft.com/office/drawing/2014/main" val="20007"/>
                    </a:ext>
                  </a:extLst>
                </a:gridCol>
              </a:tblGrid>
              <a:tr h="548640">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 </a:t>
                      </a:r>
                      <a:r>
                        <a:rPr lang="en-GB" sz="2800" dirty="0" smtClean="0">
                          <a:solidFill>
                            <a:schemeClr val="bg1"/>
                          </a:solidFill>
                          <a:latin typeface="Cambria Math" panose="02040503050406030204" pitchFamily="18" charset="0"/>
                          <a:ea typeface="Cambria Math" panose="02040503050406030204" pitchFamily="18" charset="0"/>
                          <a:cs typeface="Arial" panose="020B0604020202020204" pitchFamily="34" charset="0"/>
                        </a:rPr>
                        <a:t>•</a:t>
                      </a:r>
                      <a:r>
                        <a:rPr lang="en-GB" sz="2500" dirty="0" smtClean="0">
                          <a:effectLst/>
                          <a:latin typeface="Arial" panose="020B0604020202020204" pitchFamily="34" charset="0"/>
                          <a:cs typeface="Arial" panose="020B0604020202020204" pitchFamily="34" charset="0"/>
                        </a:rPr>
                        <a:t> </a:t>
                      </a: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 </a:t>
                      </a:r>
                      <a:r>
                        <a:rPr lang="en-GB" sz="2400" dirty="0" smtClean="0">
                          <a:solidFill>
                            <a:schemeClr val="bg1"/>
                          </a:solidFill>
                          <a:latin typeface="Cambria Math" panose="02040503050406030204" pitchFamily="18" charset="0"/>
                          <a:ea typeface="Cambria Math" panose="02040503050406030204" pitchFamily="18" charset="0"/>
                          <a:cs typeface="Arial" panose="020B0604020202020204" pitchFamily="34" charset="0"/>
                        </a:rPr>
                        <a:t>•</a:t>
                      </a:r>
                      <a:r>
                        <a:rPr lang="en-GB" sz="2500" dirty="0" smtClean="0">
                          <a:effectLst/>
                          <a:latin typeface="Arial" panose="020B0604020202020204" pitchFamily="34" charset="0"/>
                          <a:cs typeface="Arial" panose="020B0604020202020204" pitchFamily="34" charset="0"/>
                        </a:rPr>
                        <a:t> </a:t>
                      </a: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5C89A4"/>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5C89A4"/>
                      </a:solidFill>
                      <a:prstDash val="solid"/>
                      <a:round/>
                      <a:headEnd type="none" w="med" len="med"/>
                      <a:tailEnd type="none" w="med" len="med"/>
                    </a:lnB>
                    <a:lnTlToBr w="12700" cmpd="sng">
                      <a:noFill/>
                      <a:prstDash val="solid"/>
                    </a:lnTlToBr>
                    <a:lnBlToTr w="12700" cmpd="sng">
                      <a:noFill/>
                      <a:prstDash val="solid"/>
                    </a:lnBlToTr>
                    <a:solidFill>
                      <a:srgbClr val="5C89A4"/>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5C89A4"/>
                      </a:solidFill>
                      <a:prstDash val="solid"/>
                      <a:round/>
                      <a:headEnd type="none" w="med" len="med"/>
                      <a:tailEnd type="none" w="med" len="med"/>
                    </a:lnL>
                    <a:lnR w="12700" cap="flat" cmpd="sng" algn="ctr">
                      <a:solidFill>
                        <a:srgbClr val="5C89A4"/>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 </a:t>
                      </a:r>
                      <a:r>
                        <a:rPr lang="en-GB" sz="2500" dirty="0" smtClean="0">
                          <a:effectLst/>
                          <a:latin typeface="Arial" panose="020B0604020202020204" pitchFamily="34" charset="0"/>
                          <a:cs typeface="Arial" panose="020B0604020202020204" pitchFamily="34" charset="0"/>
                          <a:sym typeface="Symbol" panose="05050102010706020507" pitchFamily="18" charset="2"/>
                        </a:rPr>
                        <a:t>+</a:t>
                      </a:r>
                      <a:r>
                        <a:rPr lang="en-GB" sz="2500" dirty="0" smtClean="0">
                          <a:effectLst/>
                          <a:latin typeface="Arial" panose="020B0604020202020204" pitchFamily="34" charset="0"/>
                          <a:cs typeface="Arial" panose="020B0604020202020204" pitchFamily="34" charset="0"/>
                        </a:rPr>
                        <a:t> </a:t>
                      </a: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5C89A4"/>
                      </a:solidFill>
                      <a:prstDash val="solid"/>
                      <a:round/>
                      <a:headEnd type="none" w="med" len="med"/>
                      <a:tailEnd type="none" w="med" len="med"/>
                    </a:lnL>
                    <a:lnR w="12700" cap="flat" cmpd="sng" algn="ctr">
                      <a:solidFill>
                        <a:srgbClr val="5C89A4"/>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5C89A4"/>
                      </a:solidFill>
                      <a:prstDash val="solid"/>
                      <a:round/>
                      <a:headEnd type="none" w="med" len="med"/>
                      <a:tailEnd type="none" w="med" len="med"/>
                    </a:lnB>
                    <a:lnTlToBr w="12700" cmpd="sng">
                      <a:noFill/>
                      <a:prstDash val="solid"/>
                    </a:lnTlToBr>
                    <a:lnBlToTr w="12700" cmpd="sng">
                      <a:noFill/>
                      <a:prstDash val="solid"/>
                    </a:lnBlToTr>
                    <a:solidFill>
                      <a:srgbClr val="5C89A4"/>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5C89A4"/>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extLst>
                  <a:ext uri="{0D108BD9-81ED-4DB2-BD59-A6C34878D82A}">
                    <a16:rowId xmlns="" xmlns:a16="http://schemas.microsoft.com/office/drawing/2014/main" val="10000"/>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0</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ea typeface="Corbel" panose="020B0503020204020204" pitchFamily="34" charset="0"/>
                          <a:cs typeface="Arial" panose="020B0604020202020204" pitchFamily="34" charset="0"/>
                        </a:rPr>
                        <a:t>0</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b="0" dirty="0" smtClean="0">
                          <a:solidFill>
                            <a:srgbClr val="FF0000"/>
                          </a:solidFill>
                          <a:effectLst/>
                          <a:latin typeface="Arial" panose="020B0604020202020204" pitchFamily="34" charset="0"/>
                          <a:ea typeface="Corbel" panose="020B0503020204020204" pitchFamily="34" charset="0"/>
                          <a:cs typeface="Arial" panose="020B0604020202020204" pitchFamily="34" charset="0"/>
                        </a:rPr>
                        <a:t>1</a:t>
                      </a:r>
                      <a:endParaRPr lang="en-GB" sz="2500" b="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1</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0</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1</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ea typeface="Corbel" panose="020B0503020204020204" pitchFamily="34" charset="0"/>
                          <a:cs typeface="Arial" panose="020B0604020202020204" pitchFamily="34" charset="0"/>
                        </a:rPr>
                        <a:t>0</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b="0" dirty="0" smtClean="0">
                          <a:solidFill>
                            <a:srgbClr val="FF0000"/>
                          </a:solidFill>
                          <a:effectLst/>
                          <a:latin typeface="Arial" panose="020B0604020202020204" pitchFamily="34" charset="0"/>
                          <a:ea typeface="Corbel" panose="020B0503020204020204" pitchFamily="34" charset="0"/>
                          <a:cs typeface="Arial" panose="020B0604020202020204" pitchFamily="34" charset="0"/>
                        </a:rPr>
                        <a:t>1</a:t>
                      </a:r>
                      <a:endParaRPr lang="en-GB" sz="2500" b="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a:effectLst/>
                          <a:latin typeface="Arial" panose="020B0604020202020204" pitchFamily="34" charset="0"/>
                          <a:cs typeface="Arial" panose="020B0604020202020204" pitchFamily="34" charset="0"/>
                        </a:rPr>
                        <a:t>1</a:t>
                      </a:r>
                      <a:endParaRPr lang="en-GB" sz="25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1</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ea typeface="Corbel" panose="020B0503020204020204" pitchFamily="34" charset="0"/>
                          <a:cs typeface="Arial" panose="020B0604020202020204" pitchFamily="34" charset="0"/>
                        </a:rPr>
                        <a:t>0</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b="0" dirty="0" smtClean="0">
                          <a:solidFill>
                            <a:srgbClr val="FF0000"/>
                          </a:solidFill>
                          <a:effectLst/>
                          <a:latin typeface="Arial" panose="020B0604020202020204" pitchFamily="34" charset="0"/>
                          <a:ea typeface="Corbel" panose="020B0503020204020204" pitchFamily="34" charset="0"/>
                          <a:cs typeface="Arial" panose="020B0604020202020204" pitchFamily="34" charset="0"/>
                        </a:rPr>
                        <a:t>1</a:t>
                      </a:r>
                      <a:endParaRPr lang="en-GB" sz="2500" b="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1</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1</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ea typeface="Corbel" panose="020B0503020204020204" pitchFamily="34" charset="0"/>
                          <a:cs typeface="Arial" panose="020B0604020202020204" pitchFamily="34" charset="0"/>
                        </a:rPr>
                        <a:t>1</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b="0" dirty="0" smtClean="0">
                          <a:solidFill>
                            <a:srgbClr val="FF0000"/>
                          </a:solidFill>
                          <a:effectLst/>
                          <a:latin typeface="Arial" panose="020B0604020202020204" pitchFamily="34" charset="0"/>
                          <a:ea typeface="Corbel" panose="020B0503020204020204" pitchFamily="34" charset="0"/>
                          <a:cs typeface="Arial" panose="020B0604020202020204" pitchFamily="34" charset="0"/>
                        </a:rPr>
                        <a:t>0</a:t>
                      </a:r>
                      <a:endParaRPr lang="en-GB" sz="2500" b="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bl>
          </a:graphicData>
        </a:graphic>
      </p:graphicFrame>
      <p:cxnSp>
        <p:nvCxnSpPr>
          <p:cNvPr id="19" name="Straight Arrow Connector 18"/>
          <p:cNvCxnSpPr/>
          <p:nvPr/>
        </p:nvCxnSpPr>
        <p:spPr>
          <a:xfrm>
            <a:off x="1431635" y="5874325"/>
            <a:ext cx="3158840" cy="0"/>
          </a:xfrm>
          <a:prstGeom prst="straightConnector1">
            <a:avLst/>
          </a:prstGeom>
          <a:ln w="57150">
            <a:solidFill>
              <a:srgbClr val="238296"/>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5558113" y="5874325"/>
            <a:ext cx="2239950" cy="0"/>
          </a:xfrm>
          <a:prstGeom prst="straightConnector1">
            <a:avLst/>
          </a:prstGeom>
          <a:ln w="57150">
            <a:solidFill>
              <a:srgbClr val="238296"/>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4037626" y="3056525"/>
            <a:ext cx="754743"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25" name="Straight Connector 24"/>
          <p:cNvCxnSpPr/>
          <p:nvPr/>
        </p:nvCxnSpPr>
        <p:spPr>
          <a:xfrm>
            <a:off x="5269463" y="3056525"/>
            <a:ext cx="272266"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26" name="Straight Connector 25"/>
          <p:cNvCxnSpPr/>
          <p:nvPr/>
        </p:nvCxnSpPr>
        <p:spPr>
          <a:xfrm>
            <a:off x="5841024" y="3056525"/>
            <a:ext cx="272266"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23" name="Straight Connector 22"/>
          <p:cNvCxnSpPr/>
          <p:nvPr/>
        </p:nvCxnSpPr>
        <p:spPr>
          <a:xfrm>
            <a:off x="6388195" y="3056525"/>
            <a:ext cx="272266"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27" name="Straight Connector 26"/>
          <p:cNvCxnSpPr/>
          <p:nvPr/>
        </p:nvCxnSpPr>
        <p:spPr>
          <a:xfrm>
            <a:off x="7183291" y="3056525"/>
            <a:ext cx="272266"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399081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De Morgan’s </a:t>
            </a:r>
            <a:r>
              <a:rPr lang="en-GB" dirty="0" smtClean="0"/>
              <a:t>second </a:t>
            </a:r>
            <a:r>
              <a:rPr lang="en-GB" dirty="0"/>
              <a:t>law</a:t>
            </a:r>
          </a:p>
          <a:p>
            <a:endParaRPr lang="en-GB"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4"/>
              </p:nvPr>
            </p:nvSpPr>
            <p:spPr>
              <a:xfrm>
                <a:off x="724280" y="1704179"/>
                <a:ext cx="7797230" cy="3985421"/>
              </a:xfrm>
            </p:spPr>
            <p:txBody>
              <a:bodyPr/>
              <a:lstStyle/>
              <a:p>
                <a:r>
                  <a:rPr lang="en-GB" dirty="0" smtClean="0"/>
                  <a:t>Complete the truth table to show that de Morgan’s Law is true, i.e. </a:t>
                </a:r>
                <a14:m>
                  <m:oMath xmlns:m="http://schemas.openxmlformats.org/officeDocument/2006/math">
                    <m:bar>
                      <m:barPr>
                        <m:pos m:val="top"/>
                        <m:ctrlPr>
                          <a:rPr lang="en-GB" sz="2800" i="1" smtClean="0">
                            <a:solidFill>
                              <a:srgbClr val="238296"/>
                            </a:solidFill>
                            <a:latin typeface="Cambria Math" panose="02040503050406030204" pitchFamily="18" charset="0"/>
                            <a:ea typeface="Cambria Math" panose="02040503050406030204" pitchFamily="18" charset="0"/>
                            <a:cs typeface="Arial" panose="020B0604020202020204" pitchFamily="34" charset="0"/>
                          </a:rPr>
                        </m:ctrlPr>
                      </m:barPr>
                      <m:e>
                        <m:r>
                          <m:rPr>
                            <m:nor/>
                          </m:rPr>
                          <a:rPr lang="en-GB" sz="2800">
                            <a:solidFill>
                              <a:srgbClr val="238296"/>
                            </a:solidFill>
                            <a:latin typeface="Cambria Math" panose="02040503050406030204" pitchFamily="18" charset="0"/>
                            <a:ea typeface="Cambria Math" panose="02040503050406030204" pitchFamily="18" charset="0"/>
                            <a:cs typeface="Arial" panose="020B0604020202020204" pitchFamily="34" charset="0"/>
                          </a:rPr>
                          <m:t>A</m:t>
                        </m:r>
                        <m:r>
                          <m:rPr>
                            <m:nor/>
                          </m:rP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m:t>•</m:t>
                        </m:r>
                        <m:r>
                          <m:rPr>
                            <m:sty m:val="p"/>
                          </m:rPr>
                          <a:rPr lang="en-GB" sz="2800">
                            <a:solidFill>
                              <a:srgbClr val="238296"/>
                            </a:solidFill>
                            <a:latin typeface="Cambria Math" panose="02040503050406030204" pitchFamily="18" charset="0"/>
                            <a:ea typeface="Cambria Math" panose="02040503050406030204" pitchFamily="18" charset="0"/>
                            <a:cs typeface="Arial" panose="020B0604020202020204" pitchFamily="34" charset="0"/>
                          </a:rPr>
                          <m:t>B</m:t>
                        </m:r>
                      </m:e>
                    </m:bar>
                    <m:r>
                      <a:rPr lang="en-GB" sz="2800" i="1">
                        <a:solidFill>
                          <a:srgbClr val="238296"/>
                        </a:solidFill>
                        <a:latin typeface="Cambria Math" panose="02040503050406030204" pitchFamily="18" charset="0"/>
                        <a:ea typeface="Cambria Math" panose="02040503050406030204" pitchFamily="18" charset="0"/>
                        <a:cs typeface="Arial" panose="020B0604020202020204" pitchFamily="34" charset="0"/>
                      </a:rPr>
                      <m:t>=</m:t>
                    </m:r>
                    <m:bar>
                      <m:barPr>
                        <m:pos m:val="top"/>
                        <m:ctrlPr>
                          <a:rPr lang="en-GB" sz="2800" i="1">
                            <a:solidFill>
                              <a:srgbClr val="238296"/>
                            </a:solidFill>
                            <a:latin typeface="Cambria Math" panose="02040503050406030204" pitchFamily="18" charset="0"/>
                            <a:ea typeface="Cambria Math" panose="02040503050406030204" pitchFamily="18" charset="0"/>
                            <a:cs typeface="Arial" panose="020B0604020202020204" pitchFamily="34" charset="0"/>
                          </a:rPr>
                        </m:ctrlPr>
                      </m:barPr>
                      <m:e>
                        <m:r>
                          <m:rPr>
                            <m:sty m:val="p"/>
                          </m:rPr>
                          <a:rPr lang="en-GB" sz="2800">
                            <a:solidFill>
                              <a:srgbClr val="238296"/>
                            </a:solidFill>
                            <a:latin typeface="Cambria Math" panose="02040503050406030204" pitchFamily="18" charset="0"/>
                            <a:ea typeface="Cambria Math" panose="02040503050406030204" pitchFamily="18" charset="0"/>
                            <a:cs typeface="Arial" panose="020B0604020202020204" pitchFamily="34" charset="0"/>
                          </a:rPr>
                          <m:t>A</m:t>
                        </m:r>
                      </m:e>
                    </m:bar>
                    <m:r>
                      <a:rPr lang="en-GB" sz="2800">
                        <a:solidFill>
                          <a:srgbClr val="238296"/>
                        </a:solidFill>
                        <a:latin typeface="Cambria Math" panose="02040503050406030204" pitchFamily="18" charset="0"/>
                        <a:ea typeface="Cambria Math" panose="02040503050406030204" pitchFamily="18" charset="0"/>
                        <a:cs typeface="Arial" panose="020B0604020202020204" pitchFamily="34" charset="0"/>
                      </a:rPr>
                      <m:t>+</m:t>
                    </m:r>
                    <m:bar>
                      <m:barPr>
                        <m:pos m:val="top"/>
                        <m:ctrlPr>
                          <a:rPr lang="en-GB" sz="2800" i="1">
                            <a:solidFill>
                              <a:srgbClr val="238296"/>
                            </a:solidFill>
                            <a:latin typeface="Cambria Math" panose="02040503050406030204" pitchFamily="18" charset="0"/>
                            <a:ea typeface="Cambria Math" panose="02040503050406030204" pitchFamily="18" charset="0"/>
                            <a:cs typeface="Arial" panose="020B0604020202020204" pitchFamily="34" charset="0"/>
                          </a:rPr>
                        </m:ctrlPr>
                      </m:barPr>
                      <m:e>
                        <m:r>
                          <m:rPr>
                            <m:sty m:val="p"/>
                          </m:rPr>
                          <a:rPr lang="en-GB" sz="2800">
                            <a:solidFill>
                              <a:srgbClr val="238296"/>
                            </a:solidFill>
                            <a:latin typeface="Cambria Math" panose="02040503050406030204" pitchFamily="18" charset="0"/>
                            <a:ea typeface="Cambria Math" panose="02040503050406030204" pitchFamily="18" charset="0"/>
                            <a:cs typeface="Arial" panose="020B0604020202020204" pitchFamily="34" charset="0"/>
                          </a:rPr>
                          <m:t>B</m:t>
                        </m:r>
                      </m:e>
                    </m:bar>
                  </m:oMath>
                </a14:m>
                <a:endParaRPr lang="en-GB" sz="2800" dirty="0"/>
              </a:p>
              <a:p>
                <a:pPr marL="0" indent="0" algn="ctr">
                  <a:buNone/>
                </a:pPr>
                <a:endParaRPr lang="en-GB" dirty="0"/>
              </a:p>
              <a:p>
                <a:endParaRPr lang="en-GB"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4"/>
              </p:nvPr>
            </p:nvSpPr>
            <p:spPr>
              <a:xfrm>
                <a:off x="724280" y="1704179"/>
                <a:ext cx="7797230" cy="3985421"/>
              </a:xfrm>
              <a:blipFill>
                <a:blip r:embed="rId2"/>
                <a:stretch>
                  <a:fillRect l="-2346" t="-2297"/>
                </a:stretch>
              </a:blipFill>
            </p:spPr>
            <p:txBody>
              <a:bodyPr/>
              <a:lstStyle/>
              <a:p>
                <a:r>
                  <a:rPr lang="en-GB">
                    <a:noFill/>
                  </a:rPr>
                  <a:t> </a:t>
                </a:r>
              </a:p>
            </p:txBody>
          </p:sp>
        </mc:Fallback>
      </mc:AlternateContent>
      <p:graphicFrame>
        <p:nvGraphicFramePr>
          <p:cNvPr id="18" name="Table 17"/>
          <p:cNvGraphicFramePr>
            <a:graphicFrameLocks noGrp="1"/>
          </p:cNvGraphicFramePr>
          <p:nvPr>
            <p:extLst>
              <p:ext uri="{D42A27DB-BD31-4B8C-83A1-F6EECF244321}">
                <p14:modId xmlns:p14="http://schemas.microsoft.com/office/powerpoint/2010/main" val="873053716"/>
              </p:ext>
            </p:extLst>
          </p:nvPr>
        </p:nvGraphicFramePr>
        <p:xfrm>
          <a:off x="1431635" y="2971467"/>
          <a:ext cx="6299200" cy="2743200"/>
        </p:xfrm>
        <a:graphic>
          <a:graphicData uri="http://schemas.openxmlformats.org/drawingml/2006/table">
            <a:tbl>
              <a:tblPr firstRow="1" firstCol="1" bandRow="1">
                <a:tableStyleId>{5C22544A-7EE6-4342-B048-85BDC9FD1C3A}</a:tableStyleId>
              </a:tblPr>
              <a:tblGrid>
                <a:gridCol w="781568">
                  <a:extLst>
                    <a:ext uri="{9D8B030D-6E8A-4147-A177-3AD203B41FA5}">
                      <a16:colId xmlns="" xmlns:a16="http://schemas.microsoft.com/office/drawing/2014/main" val="20000"/>
                    </a:ext>
                  </a:extLst>
                </a:gridCol>
                <a:gridCol w="781568">
                  <a:extLst>
                    <a:ext uri="{9D8B030D-6E8A-4147-A177-3AD203B41FA5}">
                      <a16:colId xmlns="" xmlns:a16="http://schemas.microsoft.com/office/drawing/2014/main" val="20001"/>
                    </a:ext>
                  </a:extLst>
                </a:gridCol>
                <a:gridCol w="957605">
                  <a:extLst>
                    <a:ext uri="{9D8B030D-6E8A-4147-A177-3AD203B41FA5}">
                      <a16:colId xmlns="" xmlns:a16="http://schemas.microsoft.com/office/drawing/2014/main" val="20002"/>
                    </a:ext>
                  </a:extLst>
                </a:gridCol>
                <a:gridCol w="957605">
                  <a:extLst>
                    <a:ext uri="{9D8B030D-6E8A-4147-A177-3AD203B41FA5}">
                      <a16:colId xmlns="" xmlns:a16="http://schemas.microsoft.com/office/drawing/2014/main" val="20003"/>
                    </a:ext>
                  </a:extLst>
                </a:gridCol>
                <a:gridCol w="300113">
                  <a:extLst>
                    <a:ext uri="{9D8B030D-6E8A-4147-A177-3AD203B41FA5}">
                      <a16:colId xmlns="" xmlns:a16="http://schemas.microsoft.com/office/drawing/2014/main" val="20004"/>
                    </a:ext>
                  </a:extLst>
                </a:gridCol>
                <a:gridCol w="957605">
                  <a:extLst>
                    <a:ext uri="{9D8B030D-6E8A-4147-A177-3AD203B41FA5}">
                      <a16:colId xmlns="" xmlns:a16="http://schemas.microsoft.com/office/drawing/2014/main" val="20005"/>
                    </a:ext>
                  </a:extLst>
                </a:gridCol>
                <a:gridCol w="781568">
                  <a:extLst>
                    <a:ext uri="{9D8B030D-6E8A-4147-A177-3AD203B41FA5}">
                      <a16:colId xmlns="" xmlns:a16="http://schemas.microsoft.com/office/drawing/2014/main" val="20006"/>
                    </a:ext>
                  </a:extLst>
                </a:gridCol>
                <a:gridCol w="781568">
                  <a:extLst>
                    <a:ext uri="{9D8B030D-6E8A-4147-A177-3AD203B41FA5}">
                      <a16:colId xmlns="" xmlns:a16="http://schemas.microsoft.com/office/drawing/2014/main" val="20007"/>
                    </a:ext>
                  </a:extLst>
                </a:gridCol>
              </a:tblGrid>
              <a:tr h="548640">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 </a:t>
                      </a:r>
                      <a:r>
                        <a:rPr lang="en-GB" sz="2800" dirty="0" smtClean="0">
                          <a:solidFill>
                            <a:schemeClr val="bg1"/>
                          </a:solidFill>
                          <a:latin typeface="Cambria Math" panose="02040503050406030204" pitchFamily="18" charset="0"/>
                          <a:ea typeface="Cambria Math" panose="02040503050406030204" pitchFamily="18" charset="0"/>
                          <a:cs typeface="Arial" panose="020B0604020202020204" pitchFamily="34" charset="0"/>
                        </a:rPr>
                        <a:t>•</a:t>
                      </a:r>
                      <a:r>
                        <a:rPr lang="en-GB" sz="2500" dirty="0" smtClean="0">
                          <a:effectLst/>
                          <a:latin typeface="Arial" panose="020B0604020202020204" pitchFamily="34" charset="0"/>
                          <a:cs typeface="Arial" panose="020B0604020202020204" pitchFamily="34" charset="0"/>
                        </a:rPr>
                        <a:t> </a:t>
                      </a: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 </a:t>
                      </a:r>
                      <a:r>
                        <a:rPr lang="en-GB" sz="2400" dirty="0" smtClean="0">
                          <a:solidFill>
                            <a:schemeClr val="bg1"/>
                          </a:solidFill>
                          <a:latin typeface="Cambria Math" panose="02040503050406030204" pitchFamily="18" charset="0"/>
                          <a:ea typeface="Cambria Math" panose="02040503050406030204" pitchFamily="18" charset="0"/>
                          <a:cs typeface="Arial" panose="020B0604020202020204" pitchFamily="34" charset="0"/>
                        </a:rPr>
                        <a:t>•</a:t>
                      </a:r>
                      <a:r>
                        <a:rPr lang="en-GB" sz="2500" dirty="0" smtClean="0">
                          <a:effectLst/>
                          <a:latin typeface="Arial" panose="020B0604020202020204" pitchFamily="34" charset="0"/>
                          <a:cs typeface="Arial" panose="020B0604020202020204" pitchFamily="34" charset="0"/>
                        </a:rPr>
                        <a:t> </a:t>
                      </a: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5C89A4"/>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5C89A4"/>
                      </a:solidFill>
                      <a:prstDash val="solid"/>
                      <a:round/>
                      <a:headEnd type="none" w="med" len="med"/>
                      <a:tailEnd type="none" w="med" len="med"/>
                    </a:lnB>
                    <a:lnTlToBr w="12700" cmpd="sng">
                      <a:noFill/>
                      <a:prstDash val="solid"/>
                    </a:lnTlToBr>
                    <a:lnBlToTr w="12700" cmpd="sng">
                      <a:noFill/>
                      <a:prstDash val="solid"/>
                    </a:lnBlToTr>
                    <a:solidFill>
                      <a:srgbClr val="5C89A4"/>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5C89A4"/>
                      </a:solidFill>
                      <a:prstDash val="solid"/>
                      <a:round/>
                      <a:headEnd type="none" w="med" len="med"/>
                      <a:tailEnd type="none" w="med" len="med"/>
                    </a:lnL>
                    <a:lnR w="12700" cap="flat" cmpd="sng" algn="ctr">
                      <a:solidFill>
                        <a:srgbClr val="5C89A4"/>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 </a:t>
                      </a:r>
                      <a:r>
                        <a:rPr lang="en-GB" sz="2500" dirty="0" smtClean="0">
                          <a:effectLst/>
                          <a:latin typeface="Arial" panose="020B0604020202020204" pitchFamily="34" charset="0"/>
                          <a:cs typeface="Arial" panose="020B0604020202020204" pitchFamily="34" charset="0"/>
                          <a:sym typeface="Symbol" panose="05050102010706020507" pitchFamily="18" charset="2"/>
                        </a:rPr>
                        <a:t>+</a:t>
                      </a:r>
                      <a:r>
                        <a:rPr lang="en-GB" sz="2500" dirty="0" smtClean="0">
                          <a:effectLst/>
                          <a:latin typeface="Arial" panose="020B0604020202020204" pitchFamily="34" charset="0"/>
                          <a:cs typeface="Arial" panose="020B0604020202020204" pitchFamily="34" charset="0"/>
                        </a:rPr>
                        <a:t> </a:t>
                      </a: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5C89A4"/>
                      </a:solidFill>
                      <a:prstDash val="solid"/>
                      <a:round/>
                      <a:headEnd type="none" w="med" len="med"/>
                      <a:tailEnd type="none" w="med" len="med"/>
                    </a:lnL>
                    <a:lnR w="12700" cap="flat" cmpd="sng" algn="ctr">
                      <a:solidFill>
                        <a:srgbClr val="5C89A4"/>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5C89A4"/>
                      </a:solidFill>
                      <a:prstDash val="solid"/>
                      <a:round/>
                      <a:headEnd type="none" w="med" len="med"/>
                      <a:tailEnd type="none" w="med" len="med"/>
                    </a:lnB>
                    <a:lnTlToBr w="12700" cmpd="sng">
                      <a:noFill/>
                      <a:prstDash val="solid"/>
                    </a:lnTlToBr>
                    <a:lnBlToTr w="12700" cmpd="sng">
                      <a:noFill/>
                      <a:prstDash val="solid"/>
                    </a:lnBlToTr>
                    <a:solidFill>
                      <a:srgbClr val="5C89A4"/>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5C89A4"/>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extLst>
                  <a:ext uri="{0D108BD9-81ED-4DB2-BD59-A6C34878D82A}">
                    <a16:rowId xmlns="" xmlns:a16="http://schemas.microsoft.com/office/drawing/2014/main" val="10000"/>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0</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ea typeface="Corbel" panose="020B0503020204020204" pitchFamily="34" charset="0"/>
                          <a:cs typeface="Arial" panose="020B0604020202020204" pitchFamily="34" charset="0"/>
                        </a:rPr>
                        <a:t>0</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b="0" dirty="0" smtClean="0">
                          <a:solidFill>
                            <a:srgbClr val="FF0000"/>
                          </a:solidFill>
                          <a:effectLst/>
                          <a:latin typeface="Arial" panose="020B0604020202020204" pitchFamily="34" charset="0"/>
                          <a:ea typeface="Corbel" panose="020B0503020204020204" pitchFamily="34" charset="0"/>
                          <a:cs typeface="Arial" panose="020B0604020202020204" pitchFamily="34" charset="0"/>
                        </a:rPr>
                        <a:t>1</a:t>
                      </a:r>
                      <a:endParaRPr lang="en-GB" sz="2500" b="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ea typeface="Corbel" panose="020B0503020204020204" pitchFamily="34" charset="0"/>
                          <a:cs typeface="Arial" panose="020B0604020202020204" pitchFamily="34" charset="0"/>
                        </a:rPr>
                        <a:t>1</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1</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0</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1</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ea typeface="Corbel" panose="020B0503020204020204" pitchFamily="34" charset="0"/>
                          <a:cs typeface="Arial" panose="020B0604020202020204" pitchFamily="34" charset="0"/>
                        </a:rPr>
                        <a:t>0</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b="0" dirty="0" smtClean="0">
                          <a:solidFill>
                            <a:srgbClr val="FF0000"/>
                          </a:solidFill>
                          <a:effectLst/>
                          <a:latin typeface="Arial" panose="020B0604020202020204" pitchFamily="34" charset="0"/>
                          <a:ea typeface="Corbel" panose="020B0503020204020204" pitchFamily="34" charset="0"/>
                          <a:cs typeface="Arial" panose="020B0604020202020204" pitchFamily="34" charset="0"/>
                        </a:rPr>
                        <a:t>1</a:t>
                      </a:r>
                      <a:endParaRPr lang="en-GB" sz="2500" b="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ea typeface="Corbel" panose="020B0503020204020204" pitchFamily="34" charset="0"/>
                          <a:cs typeface="Arial" panose="020B0604020202020204" pitchFamily="34" charset="0"/>
                        </a:rPr>
                        <a:t>0</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a:effectLst/>
                          <a:latin typeface="Arial" panose="020B0604020202020204" pitchFamily="34" charset="0"/>
                          <a:cs typeface="Arial" panose="020B0604020202020204" pitchFamily="34" charset="0"/>
                        </a:rPr>
                        <a:t>1</a:t>
                      </a:r>
                      <a:endParaRPr lang="en-GB" sz="25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1</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ea typeface="Corbel" panose="020B0503020204020204" pitchFamily="34" charset="0"/>
                          <a:cs typeface="Arial" panose="020B0604020202020204" pitchFamily="34" charset="0"/>
                        </a:rPr>
                        <a:t>0</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b="0" dirty="0" smtClean="0">
                          <a:solidFill>
                            <a:srgbClr val="FF0000"/>
                          </a:solidFill>
                          <a:effectLst/>
                          <a:latin typeface="Arial" panose="020B0604020202020204" pitchFamily="34" charset="0"/>
                          <a:ea typeface="Corbel" panose="020B0503020204020204" pitchFamily="34" charset="0"/>
                          <a:cs typeface="Arial" panose="020B0604020202020204" pitchFamily="34" charset="0"/>
                        </a:rPr>
                        <a:t>1</a:t>
                      </a:r>
                      <a:endParaRPr lang="en-GB" sz="2500" b="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ea typeface="Corbel" panose="020B0503020204020204" pitchFamily="34" charset="0"/>
                          <a:cs typeface="Arial" panose="020B0604020202020204" pitchFamily="34" charset="0"/>
                        </a:rPr>
                        <a:t>1</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1</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1</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ea typeface="Corbel" panose="020B0503020204020204" pitchFamily="34" charset="0"/>
                          <a:cs typeface="Arial" panose="020B0604020202020204" pitchFamily="34" charset="0"/>
                        </a:rPr>
                        <a:t>1</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b="0" dirty="0" smtClean="0">
                          <a:solidFill>
                            <a:srgbClr val="FF0000"/>
                          </a:solidFill>
                          <a:effectLst/>
                          <a:latin typeface="Arial" panose="020B0604020202020204" pitchFamily="34" charset="0"/>
                          <a:ea typeface="Corbel" panose="020B0503020204020204" pitchFamily="34" charset="0"/>
                          <a:cs typeface="Arial" panose="020B0604020202020204" pitchFamily="34" charset="0"/>
                        </a:rPr>
                        <a:t>0</a:t>
                      </a:r>
                      <a:endParaRPr lang="en-GB" sz="2500" b="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ea typeface="Corbel" panose="020B0503020204020204" pitchFamily="34" charset="0"/>
                          <a:cs typeface="Arial" panose="020B0604020202020204" pitchFamily="34" charset="0"/>
                        </a:rPr>
                        <a:t>0</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bl>
          </a:graphicData>
        </a:graphic>
      </p:graphicFrame>
      <p:cxnSp>
        <p:nvCxnSpPr>
          <p:cNvPr id="19" name="Straight Arrow Connector 18"/>
          <p:cNvCxnSpPr/>
          <p:nvPr/>
        </p:nvCxnSpPr>
        <p:spPr>
          <a:xfrm>
            <a:off x="1431635" y="5874325"/>
            <a:ext cx="3158840" cy="0"/>
          </a:xfrm>
          <a:prstGeom prst="straightConnector1">
            <a:avLst/>
          </a:prstGeom>
          <a:ln w="57150">
            <a:solidFill>
              <a:srgbClr val="238296"/>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5558113" y="5874325"/>
            <a:ext cx="2239950" cy="0"/>
          </a:xfrm>
          <a:prstGeom prst="straightConnector1">
            <a:avLst/>
          </a:prstGeom>
          <a:ln w="57150">
            <a:solidFill>
              <a:srgbClr val="238296"/>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4037626" y="3056525"/>
            <a:ext cx="754743"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25" name="Straight Connector 24"/>
          <p:cNvCxnSpPr/>
          <p:nvPr/>
        </p:nvCxnSpPr>
        <p:spPr>
          <a:xfrm>
            <a:off x="5269463" y="3056525"/>
            <a:ext cx="272266"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26" name="Straight Connector 25"/>
          <p:cNvCxnSpPr/>
          <p:nvPr/>
        </p:nvCxnSpPr>
        <p:spPr>
          <a:xfrm>
            <a:off x="5841024" y="3056525"/>
            <a:ext cx="272266"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23" name="Straight Connector 22"/>
          <p:cNvCxnSpPr/>
          <p:nvPr/>
        </p:nvCxnSpPr>
        <p:spPr>
          <a:xfrm>
            <a:off x="6388195" y="3056525"/>
            <a:ext cx="272266"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27" name="Straight Connector 26"/>
          <p:cNvCxnSpPr/>
          <p:nvPr/>
        </p:nvCxnSpPr>
        <p:spPr>
          <a:xfrm>
            <a:off x="7183291" y="3056525"/>
            <a:ext cx="272266"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82599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Proof!</a:t>
            </a:r>
            <a:endParaRPr lang="en-GB" dirty="0"/>
          </a:p>
          <a:p>
            <a:endParaRPr lang="en-GB"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4"/>
              </p:nvPr>
            </p:nvSpPr>
            <p:spPr>
              <a:xfrm>
                <a:off x="724280" y="1704179"/>
                <a:ext cx="7797230" cy="3985421"/>
              </a:xfrm>
            </p:spPr>
            <p:txBody>
              <a:bodyPr/>
              <a:lstStyle/>
              <a:p>
                <a:r>
                  <a:rPr lang="en-GB" dirty="0" smtClean="0"/>
                  <a:t>Complete the truth table to show that de Morgan’s Law is true, i.e. </a:t>
                </a:r>
                <a14:m>
                  <m:oMath xmlns:m="http://schemas.openxmlformats.org/officeDocument/2006/math">
                    <m:bar>
                      <m:barPr>
                        <m:pos m:val="top"/>
                        <m:ctrlPr>
                          <a:rPr lang="en-GB" sz="2800" b="0" i="1" smtClean="0">
                            <a:solidFill>
                              <a:srgbClr val="238296"/>
                            </a:solidFill>
                            <a:latin typeface="Cambria Math" panose="02040503050406030204" pitchFamily="18" charset="0"/>
                            <a:ea typeface="Cambria Math" panose="02040503050406030204" pitchFamily="18" charset="0"/>
                            <a:cs typeface="Arial" panose="020B0604020202020204" pitchFamily="34" charset="0"/>
                          </a:rPr>
                        </m:ctrlPr>
                      </m:barPr>
                      <m:e>
                        <m:r>
                          <m:rPr>
                            <m:nor/>
                          </m:rPr>
                          <a:rPr lang="en-GB" sz="2800" b="0" i="0" smtClean="0">
                            <a:solidFill>
                              <a:srgbClr val="238296"/>
                            </a:solidFill>
                            <a:latin typeface="Cambria Math" panose="02040503050406030204" pitchFamily="18" charset="0"/>
                            <a:ea typeface="Cambria Math" panose="02040503050406030204" pitchFamily="18" charset="0"/>
                            <a:cs typeface="Arial" panose="020B0604020202020204" pitchFamily="34" charset="0"/>
                          </a:rPr>
                          <m:t>A</m:t>
                        </m:r>
                        <m:r>
                          <m:rPr>
                            <m:nor/>
                          </m:rP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m:t>•</m:t>
                        </m:r>
                        <m:r>
                          <m:rPr>
                            <m:sty m:val="p"/>
                          </m:rPr>
                          <a:rPr lang="en-GB" sz="2800" i="0">
                            <a:solidFill>
                              <a:srgbClr val="238296"/>
                            </a:solidFill>
                            <a:latin typeface="Cambria Math" panose="02040503050406030204" pitchFamily="18" charset="0"/>
                            <a:ea typeface="Cambria Math" panose="02040503050406030204" pitchFamily="18" charset="0"/>
                            <a:cs typeface="Arial" panose="020B0604020202020204" pitchFamily="34" charset="0"/>
                          </a:rPr>
                          <m:t>B</m:t>
                        </m:r>
                      </m:e>
                    </m:bar>
                    <m:r>
                      <a:rPr lang="en-GB" sz="2800" b="0" i="1" smtClean="0">
                        <a:solidFill>
                          <a:srgbClr val="238296"/>
                        </a:solidFill>
                        <a:latin typeface="Cambria Math" panose="02040503050406030204" pitchFamily="18" charset="0"/>
                        <a:ea typeface="Cambria Math" panose="02040503050406030204" pitchFamily="18" charset="0"/>
                        <a:cs typeface="Arial" panose="020B0604020202020204" pitchFamily="34" charset="0"/>
                      </a:rPr>
                      <m:t>=</m:t>
                    </m:r>
                    <m:bar>
                      <m:barPr>
                        <m:pos m:val="top"/>
                        <m:ctrlPr>
                          <a:rPr lang="en-GB" sz="2800" b="0" i="1" smtClean="0">
                            <a:solidFill>
                              <a:srgbClr val="238296"/>
                            </a:solidFill>
                            <a:latin typeface="Cambria Math" panose="02040503050406030204" pitchFamily="18" charset="0"/>
                            <a:ea typeface="Cambria Math" panose="02040503050406030204" pitchFamily="18" charset="0"/>
                            <a:cs typeface="Arial" panose="020B0604020202020204" pitchFamily="34" charset="0"/>
                          </a:rPr>
                        </m:ctrlPr>
                      </m:barPr>
                      <m:e>
                        <m:r>
                          <m:rPr>
                            <m:sty m:val="p"/>
                          </m:rPr>
                          <a:rPr lang="en-GB" sz="2800" b="0" i="0" smtClean="0">
                            <a:solidFill>
                              <a:srgbClr val="238296"/>
                            </a:solidFill>
                            <a:latin typeface="Cambria Math" panose="02040503050406030204" pitchFamily="18" charset="0"/>
                            <a:ea typeface="Cambria Math" panose="02040503050406030204" pitchFamily="18" charset="0"/>
                            <a:cs typeface="Arial" panose="020B0604020202020204" pitchFamily="34" charset="0"/>
                          </a:rPr>
                          <m:t>A</m:t>
                        </m:r>
                      </m:e>
                    </m:bar>
                    <m:r>
                      <a:rPr lang="en-GB" sz="2800" b="0" i="0" smtClean="0">
                        <a:solidFill>
                          <a:srgbClr val="238296"/>
                        </a:solidFill>
                        <a:latin typeface="Cambria Math" panose="02040503050406030204" pitchFamily="18" charset="0"/>
                        <a:ea typeface="Cambria Math" panose="02040503050406030204" pitchFamily="18" charset="0"/>
                        <a:cs typeface="Arial" panose="020B0604020202020204" pitchFamily="34" charset="0"/>
                      </a:rPr>
                      <m:t>+</m:t>
                    </m:r>
                    <m:bar>
                      <m:barPr>
                        <m:pos m:val="top"/>
                        <m:ctrlPr>
                          <a:rPr lang="en-GB" sz="2800" b="0" i="1" smtClean="0">
                            <a:solidFill>
                              <a:srgbClr val="238296"/>
                            </a:solidFill>
                            <a:latin typeface="Cambria Math" panose="02040503050406030204" pitchFamily="18" charset="0"/>
                            <a:ea typeface="Cambria Math" panose="02040503050406030204" pitchFamily="18" charset="0"/>
                            <a:cs typeface="Arial" panose="020B0604020202020204" pitchFamily="34" charset="0"/>
                          </a:rPr>
                        </m:ctrlPr>
                      </m:barPr>
                      <m:e>
                        <m:r>
                          <m:rPr>
                            <m:sty m:val="p"/>
                          </m:rPr>
                          <a:rPr lang="en-GB" sz="2800" b="0" i="0" smtClean="0">
                            <a:solidFill>
                              <a:srgbClr val="238296"/>
                            </a:solidFill>
                            <a:latin typeface="Cambria Math" panose="02040503050406030204" pitchFamily="18" charset="0"/>
                            <a:ea typeface="Cambria Math" panose="02040503050406030204" pitchFamily="18" charset="0"/>
                            <a:cs typeface="Arial" panose="020B0604020202020204" pitchFamily="34" charset="0"/>
                          </a:rPr>
                          <m:t>B</m:t>
                        </m:r>
                      </m:e>
                    </m:bar>
                  </m:oMath>
                </a14:m>
                <a:endParaRPr lang="en-GB" sz="2800" dirty="0"/>
              </a:p>
              <a:p>
                <a:pPr marL="0" indent="0" algn="ctr">
                  <a:buNone/>
                </a:pPr>
                <a:endParaRPr lang="en-GB" dirty="0"/>
              </a:p>
              <a:p>
                <a:endParaRPr lang="en-GB"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4"/>
              </p:nvPr>
            </p:nvSpPr>
            <p:spPr>
              <a:xfrm>
                <a:off x="724280" y="1704179"/>
                <a:ext cx="7797230" cy="3985421"/>
              </a:xfrm>
              <a:blipFill>
                <a:blip r:embed="rId2"/>
                <a:stretch>
                  <a:fillRect l="-2346" t="-229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16" name="Table 15"/>
              <p:cNvGraphicFramePr>
                <a:graphicFrameLocks noGrp="1"/>
              </p:cNvGraphicFramePr>
              <p:nvPr>
                <p:extLst>
                  <p:ext uri="{D42A27DB-BD31-4B8C-83A1-F6EECF244321}">
                    <p14:modId xmlns:p14="http://schemas.microsoft.com/office/powerpoint/2010/main" val="3442615445"/>
                  </p:ext>
                </p:extLst>
              </p:nvPr>
            </p:nvGraphicFramePr>
            <p:xfrm>
              <a:off x="1431635" y="2971467"/>
              <a:ext cx="6299200" cy="2743200"/>
            </p:xfrm>
            <a:graphic>
              <a:graphicData uri="http://schemas.openxmlformats.org/drawingml/2006/table">
                <a:tbl>
                  <a:tblPr firstRow="1" firstCol="1" bandRow="1">
                    <a:tableStyleId>{5C22544A-7EE6-4342-B048-85BDC9FD1C3A}</a:tableStyleId>
                  </a:tblPr>
                  <a:tblGrid>
                    <a:gridCol w="781568">
                      <a:extLst>
                        <a:ext uri="{9D8B030D-6E8A-4147-A177-3AD203B41FA5}">
                          <a16:colId xmlns="" xmlns:a16="http://schemas.microsoft.com/office/drawing/2014/main" val="20000"/>
                        </a:ext>
                      </a:extLst>
                    </a:gridCol>
                    <a:gridCol w="781568">
                      <a:extLst>
                        <a:ext uri="{9D8B030D-6E8A-4147-A177-3AD203B41FA5}">
                          <a16:colId xmlns="" xmlns:a16="http://schemas.microsoft.com/office/drawing/2014/main" val="20001"/>
                        </a:ext>
                      </a:extLst>
                    </a:gridCol>
                    <a:gridCol w="957605">
                      <a:extLst>
                        <a:ext uri="{9D8B030D-6E8A-4147-A177-3AD203B41FA5}">
                          <a16:colId xmlns="" xmlns:a16="http://schemas.microsoft.com/office/drawing/2014/main" val="20002"/>
                        </a:ext>
                      </a:extLst>
                    </a:gridCol>
                    <a:gridCol w="957605">
                      <a:extLst>
                        <a:ext uri="{9D8B030D-6E8A-4147-A177-3AD203B41FA5}">
                          <a16:colId xmlns="" xmlns:a16="http://schemas.microsoft.com/office/drawing/2014/main" val="20003"/>
                        </a:ext>
                      </a:extLst>
                    </a:gridCol>
                    <a:gridCol w="300113">
                      <a:extLst>
                        <a:ext uri="{9D8B030D-6E8A-4147-A177-3AD203B41FA5}">
                          <a16:colId xmlns="" xmlns:a16="http://schemas.microsoft.com/office/drawing/2014/main" val="20004"/>
                        </a:ext>
                      </a:extLst>
                    </a:gridCol>
                    <a:gridCol w="957605">
                      <a:extLst>
                        <a:ext uri="{9D8B030D-6E8A-4147-A177-3AD203B41FA5}">
                          <a16:colId xmlns="" xmlns:a16="http://schemas.microsoft.com/office/drawing/2014/main" val="20005"/>
                        </a:ext>
                      </a:extLst>
                    </a:gridCol>
                    <a:gridCol w="781568">
                      <a:extLst>
                        <a:ext uri="{9D8B030D-6E8A-4147-A177-3AD203B41FA5}">
                          <a16:colId xmlns="" xmlns:a16="http://schemas.microsoft.com/office/drawing/2014/main" val="20006"/>
                        </a:ext>
                      </a:extLst>
                    </a:gridCol>
                    <a:gridCol w="781568">
                      <a:extLst>
                        <a:ext uri="{9D8B030D-6E8A-4147-A177-3AD203B41FA5}">
                          <a16:colId xmlns="" xmlns:a16="http://schemas.microsoft.com/office/drawing/2014/main" val="20007"/>
                        </a:ext>
                      </a:extLst>
                    </a:gridCol>
                  </a:tblGrid>
                  <a:tr h="548640">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 </a:t>
                          </a:r>
                          <a14:m>
                            <m:oMath xmlns:m="http://schemas.openxmlformats.org/officeDocument/2006/math">
                              <m:r>
                                <m:rPr>
                                  <m:nor/>
                                </m:rPr>
                                <a:rPr lang="en-GB" sz="2400" dirty="0" smtClean="0">
                                  <a:solidFill>
                                    <a:schemeClr val="bg1"/>
                                  </a:solidFill>
                                  <a:latin typeface="Cambria Math" panose="02040503050406030204" pitchFamily="18" charset="0"/>
                                  <a:ea typeface="Cambria Math" panose="02040503050406030204" pitchFamily="18" charset="0"/>
                                  <a:cs typeface="Arial" panose="020B0604020202020204" pitchFamily="34" charset="0"/>
                                </a:rPr>
                                <m:t>•</m:t>
                              </m:r>
                            </m:oMath>
                          </a14:m>
                          <a:r>
                            <a:rPr lang="en-GB" sz="2500" dirty="0" smtClean="0">
                              <a:effectLst/>
                              <a:latin typeface="Arial" panose="020B0604020202020204" pitchFamily="34" charset="0"/>
                              <a:cs typeface="Arial" panose="020B0604020202020204" pitchFamily="34" charset="0"/>
                            </a:rPr>
                            <a:t> </a:t>
                          </a: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 </a:t>
                          </a:r>
                          <a:r>
                            <a:rPr lang="en-GB" sz="2500" dirty="0" smtClean="0">
                              <a:effectLst/>
                              <a:latin typeface="Arial" panose="020B0604020202020204" pitchFamily="34" charset="0"/>
                              <a:cs typeface="Arial" panose="020B0604020202020204" pitchFamily="34" charset="0"/>
                              <a:sym typeface="Symbol" panose="05050102010706020507" pitchFamily="18" charset="2"/>
                            </a:rPr>
                            <a:t></a:t>
                          </a:r>
                          <a:r>
                            <a:rPr lang="en-GB" sz="2500" dirty="0" smtClean="0">
                              <a:effectLst/>
                              <a:latin typeface="Arial" panose="020B0604020202020204" pitchFamily="34" charset="0"/>
                              <a:cs typeface="Arial" panose="020B0604020202020204" pitchFamily="34" charset="0"/>
                            </a:rPr>
                            <a:t> </a:t>
                          </a: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5C89A4"/>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5C89A4"/>
                          </a:solidFill>
                          <a:prstDash val="solid"/>
                          <a:round/>
                          <a:headEnd type="none" w="med" len="med"/>
                          <a:tailEnd type="none" w="med" len="med"/>
                        </a:lnB>
                        <a:lnTlToBr w="12700" cmpd="sng">
                          <a:noFill/>
                          <a:prstDash val="solid"/>
                        </a:lnTlToBr>
                        <a:lnBlToTr w="12700" cmpd="sng">
                          <a:noFill/>
                          <a:prstDash val="solid"/>
                        </a:lnBlToTr>
                        <a:solidFill>
                          <a:srgbClr val="5C89A4"/>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5C89A4"/>
                          </a:solidFill>
                          <a:prstDash val="solid"/>
                          <a:round/>
                          <a:headEnd type="none" w="med" len="med"/>
                          <a:tailEnd type="none" w="med" len="med"/>
                        </a:lnL>
                        <a:lnR w="12700" cap="flat" cmpd="sng" algn="ctr">
                          <a:solidFill>
                            <a:srgbClr val="5C89A4"/>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 </a:t>
                          </a:r>
                          <a:r>
                            <a:rPr lang="en-GB" sz="2500" dirty="0" smtClean="0">
                              <a:effectLst/>
                              <a:latin typeface="Arial" panose="020B0604020202020204" pitchFamily="34" charset="0"/>
                              <a:cs typeface="Arial" panose="020B0604020202020204" pitchFamily="34" charset="0"/>
                              <a:sym typeface="Symbol" panose="05050102010706020507" pitchFamily="18" charset="2"/>
                            </a:rPr>
                            <a:t>+</a:t>
                          </a:r>
                          <a:r>
                            <a:rPr lang="en-GB" sz="2500" dirty="0" smtClean="0">
                              <a:effectLst/>
                              <a:latin typeface="Arial" panose="020B0604020202020204" pitchFamily="34" charset="0"/>
                              <a:cs typeface="Arial" panose="020B0604020202020204" pitchFamily="34" charset="0"/>
                            </a:rPr>
                            <a:t> </a:t>
                          </a: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5C89A4"/>
                          </a:solidFill>
                          <a:prstDash val="solid"/>
                          <a:round/>
                          <a:headEnd type="none" w="med" len="med"/>
                          <a:tailEnd type="none" w="med" len="med"/>
                        </a:lnL>
                        <a:lnR w="12700" cap="flat" cmpd="sng" algn="ctr">
                          <a:solidFill>
                            <a:srgbClr val="5C89A4"/>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5C89A4"/>
                          </a:solidFill>
                          <a:prstDash val="solid"/>
                          <a:round/>
                          <a:headEnd type="none" w="med" len="med"/>
                          <a:tailEnd type="none" w="med" len="med"/>
                        </a:lnB>
                        <a:lnTlToBr w="12700" cmpd="sng">
                          <a:noFill/>
                          <a:prstDash val="solid"/>
                        </a:lnTlToBr>
                        <a:lnBlToTr w="12700" cmpd="sng">
                          <a:noFill/>
                          <a:prstDash val="solid"/>
                        </a:lnBlToTr>
                        <a:solidFill>
                          <a:srgbClr val="5C89A4"/>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5C89A4"/>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extLst>
                      <a:ext uri="{0D108BD9-81ED-4DB2-BD59-A6C34878D82A}">
                        <a16:rowId xmlns="" xmlns:a16="http://schemas.microsoft.com/office/drawing/2014/main" val="10000"/>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0</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cs typeface="Arial" panose="020B0604020202020204" pitchFamily="34" charset="0"/>
                            </a:rPr>
                            <a:t>0</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b="1" dirty="0" smtClean="0">
                              <a:solidFill>
                                <a:srgbClr val="FF0000"/>
                              </a:solidFill>
                              <a:effectLst/>
                              <a:latin typeface="Arial" panose="020B0604020202020204" pitchFamily="34" charset="0"/>
                              <a:cs typeface="Arial" panose="020B0604020202020204" pitchFamily="34" charset="0"/>
                            </a:rPr>
                            <a:t>1</a:t>
                          </a: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b="1" dirty="0" smtClean="0">
                              <a:solidFill>
                                <a:srgbClr val="FF0000"/>
                              </a:solidFill>
                              <a:effectLst/>
                              <a:latin typeface="Arial" panose="020B0604020202020204" pitchFamily="34" charset="0"/>
                              <a:cs typeface="Arial" panose="020B0604020202020204" pitchFamily="34" charset="0"/>
                            </a:rPr>
                            <a:t>1</a:t>
                          </a: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cs typeface="Arial" panose="020B0604020202020204" pitchFamily="34" charset="0"/>
                            </a:rPr>
                            <a:t>1</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1</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0</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1</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cs typeface="Arial" panose="020B0604020202020204" pitchFamily="34" charset="0"/>
                            </a:rPr>
                            <a:t>0</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b="1" dirty="0" smtClean="0">
                              <a:solidFill>
                                <a:srgbClr val="FF0000"/>
                              </a:solidFill>
                              <a:effectLst/>
                              <a:latin typeface="Arial" panose="020B0604020202020204" pitchFamily="34" charset="0"/>
                              <a:cs typeface="Arial" panose="020B0604020202020204" pitchFamily="34" charset="0"/>
                            </a:rPr>
                            <a:t>1</a:t>
                          </a: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b="1" dirty="0" smtClean="0">
                              <a:solidFill>
                                <a:srgbClr val="FF0000"/>
                              </a:solidFill>
                              <a:effectLst/>
                              <a:latin typeface="Arial" panose="020B0604020202020204" pitchFamily="34" charset="0"/>
                              <a:cs typeface="Arial" panose="020B0604020202020204" pitchFamily="34" charset="0"/>
                            </a:rPr>
                            <a:t>1</a:t>
                          </a: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cs typeface="Arial" panose="020B0604020202020204" pitchFamily="34" charset="0"/>
                            </a:rPr>
                            <a:t>0</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a:effectLst/>
                              <a:latin typeface="Arial" panose="020B0604020202020204" pitchFamily="34" charset="0"/>
                              <a:cs typeface="Arial" panose="020B0604020202020204" pitchFamily="34" charset="0"/>
                            </a:rPr>
                            <a:t>1</a:t>
                          </a:r>
                          <a:endParaRPr lang="en-GB" sz="25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1</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cs typeface="Arial" panose="020B0604020202020204" pitchFamily="34" charset="0"/>
                            </a:rPr>
                            <a:t>0</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b="1" dirty="0" smtClean="0">
                              <a:solidFill>
                                <a:srgbClr val="FF0000"/>
                              </a:solidFill>
                              <a:effectLst/>
                              <a:latin typeface="Arial" panose="020B0604020202020204" pitchFamily="34" charset="0"/>
                              <a:cs typeface="Arial" panose="020B0604020202020204" pitchFamily="34" charset="0"/>
                            </a:rPr>
                            <a:t>1</a:t>
                          </a: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b="1" dirty="0" smtClean="0">
                              <a:solidFill>
                                <a:srgbClr val="FF0000"/>
                              </a:solidFill>
                              <a:effectLst/>
                              <a:latin typeface="Arial" panose="020B0604020202020204" pitchFamily="34" charset="0"/>
                              <a:cs typeface="Arial" panose="020B0604020202020204" pitchFamily="34" charset="0"/>
                            </a:rPr>
                            <a:t>1</a:t>
                          </a: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cs typeface="Arial" panose="020B0604020202020204" pitchFamily="34" charset="0"/>
                            </a:rPr>
                            <a:t>1</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1</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1</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cs typeface="Arial" panose="020B0604020202020204" pitchFamily="34" charset="0"/>
                            </a:rPr>
                            <a:t>1</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b="1" dirty="0" smtClean="0">
                              <a:solidFill>
                                <a:srgbClr val="FF0000"/>
                              </a:solidFill>
                              <a:effectLst/>
                              <a:latin typeface="Arial" panose="020B0604020202020204" pitchFamily="34" charset="0"/>
                              <a:cs typeface="Arial" panose="020B0604020202020204" pitchFamily="34" charset="0"/>
                            </a:rPr>
                            <a:t>0</a:t>
                          </a: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b="1" dirty="0" smtClean="0">
                              <a:solidFill>
                                <a:srgbClr val="FF0000"/>
                              </a:solidFill>
                              <a:effectLst/>
                              <a:latin typeface="Arial" panose="020B0604020202020204" pitchFamily="34" charset="0"/>
                              <a:cs typeface="Arial" panose="020B0604020202020204" pitchFamily="34" charset="0"/>
                            </a:rPr>
                            <a:t>0</a:t>
                          </a: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cs typeface="Arial" panose="020B0604020202020204" pitchFamily="34" charset="0"/>
                            </a:rPr>
                            <a:t>0</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bl>
              </a:graphicData>
            </a:graphic>
          </p:graphicFrame>
        </mc:Choice>
        <mc:Fallback xmlns="">
          <p:graphicFrame>
            <p:nvGraphicFramePr>
              <p:cNvPr id="16" name="Table 15"/>
              <p:cNvGraphicFramePr>
                <a:graphicFrameLocks noGrp="1"/>
              </p:cNvGraphicFramePr>
              <p:nvPr>
                <p:extLst>
                  <p:ext uri="{D42A27DB-BD31-4B8C-83A1-F6EECF244321}">
                    <p14:modId xmlns:p14="http://schemas.microsoft.com/office/powerpoint/2010/main" val="3442615445"/>
                  </p:ext>
                </p:extLst>
              </p:nvPr>
            </p:nvGraphicFramePr>
            <p:xfrm>
              <a:off x="1431635" y="2971467"/>
              <a:ext cx="6299200" cy="2743200"/>
            </p:xfrm>
            <a:graphic>
              <a:graphicData uri="http://schemas.openxmlformats.org/drawingml/2006/table">
                <a:tbl>
                  <a:tblPr firstRow="1" firstCol="1" bandRow="1">
                    <a:tableStyleId>{5C22544A-7EE6-4342-B048-85BDC9FD1C3A}</a:tableStyleId>
                  </a:tblPr>
                  <a:tblGrid>
                    <a:gridCol w="781568">
                      <a:extLst>
                        <a:ext uri="{9D8B030D-6E8A-4147-A177-3AD203B41FA5}">
                          <a16:colId xmlns:a16="http://schemas.microsoft.com/office/drawing/2014/main" val="20000"/>
                        </a:ext>
                      </a:extLst>
                    </a:gridCol>
                    <a:gridCol w="781568">
                      <a:extLst>
                        <a:ext uri="{9D8B030D-6E8A-4147-A177-3AD203B41FA5}">
                          <a16:colId xmlns:a16="http://schemas.microsoft.com/office/drawing/2014/main" val="20001"/>
                        </a:ext>
                      </a:extLst>
                    </a:gridCol>
                    <a:gridCol w="957605">
                      <a:extLst>
                        <a:ext uri="{9D8B030D-6E8A-4147-A177-3AD203B41FA5}">
                          <a16:colId xmlns:a16="http://schemas.microsoft.com/office/drawing/2014/main" val="20002"/>
                        </a:ext>
                      </a:extLst>
                    </a:gridCol>
                    <a:gridCol w="957605">
                      <a:extLst>
                        <a:ext uri="{9D8B030D-6E8A-4147-A177-3AD203B41FA5}">
                          <a16:colId xmlns:a16="http://schemas.microsoft.com/office/drawing/2014/main" val="20003"/>
                        </a:ext>
                      </a:extLst>
                    </a:gridCol>
                    <a:gridCol w="300113">
                      <a:extLst>
                        <a:ext uri="{9D8B030D-6E8A-4147-A177-3AD203B41FA5}">
                          <a16:colId xmlns:a16="http://schemas.microsoft.com/office/drawing/2014/main" val="20004"/>
                        </a:ext>
                      </a:extLst>
                    </a:gridCol>
                    <a:gridCol w="957605">
                      <a:extLst>
                        <a:ext uri="{9D8B030D-6E8A-4147-A177-3AD203B41FA5}">
                          <a16:colId xmlns:a16="http://schemas.microsoft.com/office/drawing/2014/main" val="20005"/>
                        </a:ext>
                      </a:extLst>
                    </a:gridCol>
                    <a:gridCol w="781568">
                      <a:extLst>
                        <a:ext uri="{9D8B030D-6E8A-4147-A177-3AD203B41FA5}">
                          <a16:colId xmlns:a16="http://schemas.microsoft.com/office/drawing/2014/main" val="20006"/>
                        </a:ext>
                      </a:extLst>
                    </a:gridCol>
                    <a:gridCol w="781568">
                      <a:extLst>
                        <a:ext uri="{9D8B030D-6E8A-4147-A177-3AD203B41FA5}">
                          <a16:colId xmlns:a16="http://schemas.microsoft.com/office/drawing/2014/main" val="20007"/>
                        </a:ext>
                      </a:extLst>
                    </a:gridCol>
                  </a:tblGrid>
                  <a:tr h="548640">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endParaRPr lang="en-US"/>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blipFill>
                          <a:blip r:embed="rId3"/>
                          <a:stretch>
                            <a:fillRect l="-164331" t="-2222" r="-396815" b="-421111"/>
                          </a:stretch>
                        </a:blip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 </a:t>
                          </a:r>
                          <a:r>
                            <a:rPr lang="en-GB" sz="2500" dirty="0" smtClean="0">
                              <a:effectLst/>
                              <a:latin typeface="Arial" panose="020B0604020202020204" pitchFamily="34" charset="0"/>
                              <a:cs typeface="Arial" panose="020B0604020202020204" pitchFamily="34" charset="0"/>
                              <a:sym typeface="Symbol" panose="05050102010706020507" pitchFamily="18" charset="2"/>
                            </a:rPr>
                            <a:t></a:t>
                          </a:r>
                          <a:r>
                            <a:rPr lang="en-GB" sz="2500" dirty="0" smtClean="0">
                              <a:effectLst/>
                              <a:latin typeface="Arial" panose="020B0604020202020204" pitchFamily="34" charset="0"/>
                              <a:cs typeface="Arial" panose="020B0604020202020204" pitchFamily="34" charset="0"/>
                            </a:rPr>
                            <a:t> </a:t>
                          </a: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5C89A4"/>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5C89A4"/>
                          </a:solidFill>
                          <a:prstDash val="solid"/>
                          <a:round/>
                          <a:headEnd type="none" w="med" len="med"/>
                          <a:tailEnd type="none" w="med" len="med"/>
                        </a:lnB>
                        <a:lnTlToBr w="12700" cmpd="sng">
                          <a:noFill/>
                          <a:prstDash val="solid"/>
                        </a:lnTlToBr>
                        <a:lnBlToTr w="12700" cmpd="sng">
                          <a:noFill/>
                          <a:prstDash val="solid"/>
                        </a:lnBlToTr>
                        <a:solidFill>
                          <a:srgbClr val="5C89A4"/>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5C89A4"/>
                          </a:solidFill>
                          <a:prstDash val="solid"/>
                          <a:round/>
                          <a:headEnd type="none" w="med" len="med"/>
                          <a:tailEnd type="none" w="med" len="med"/>
                        </a:lnL>
                        <a:lnR w="12700" cap="flat" cmpd="sng" algn="ctr">
                          <a:solidFill>
                            <a:srgbClr val="5C89A4"/>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 </a:t>
                          </a:r>
                          <a:r>
                            <a:rPr lang="en-GB" sz="2500" dirty="0" smtClean="0">
                              <a:effectLst/>
                              <a:latin typeface="Arial" panose="020B0604020202020204" pitchFamily="34" charset="0"/>
                              <a:cs typeface="Arial" panose="020B0604020202020204" pitchFamily="34" charset="0"/>
                              <a:sym typeface="Symbol" panose="05050102010706020507" pitchFamily="18" charset="2"/>
                            </a:rPr>
                            <a:t>+</a:t>
                          </a:r>
                          <a:r>
                            <a:rPr lang="en-GB" sz="2500" dirty="0" smtClean="0">
                              <a:effectLst/>
                              <a:latin typeface="Arial" panose="020B0604020202020204" pitchFamily="34" charset="0"/>
                              <a:cs typeface="Arial" panose="020B0604020202020204" pitchFamily="34" charset="0"/>
                            </a:rPr>
                            <a:t> </a:t>
                          </a: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5C89A4"/>
                          </a:solidFill>
                          <a:prstDash val="solid"/>
                          <a:round/>
                          <a:headEnd type="none" w="med" len="med"/>
                          <a:tailEnd type="none" w="med" len="med"/>
                        </a:lnL>
                        <a:lnR w="12700" cap="flat" cmpd="sng" algn="ctr">
                          <a:solidFill>
                            <a:srgbClr val="5C89A4"/>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5C89A4"/>
                          </a:solidFill>
                          <a:prstDash val="solid"/>
                          <a:round/>
                          <a:headEnd type="none" w="med" len="med"/>
                          <a:tailEnd type="none" w="med" len="med"/>
                        </a:lnB>
                        <a:lnTlToBr w="12700" cmpd="sng">
                          <a:noFill/>
                          <a:prstDash val="solid"/>
                        </a:lnTlToBr>
                        <a:lnBlToTr w="12700" cmpd="sng">
                          <a:noFill/>
                          <a:prstDash val="solid"/>
                        </a:lnBlToTr>
                        <a:solidFill>
                          <a:srgbClr val="5C89A4"/>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5C89A4"/>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extLst>
                      <a:ext uri="{0D108BD9-81ED-4DB2-BD59-A6C34878D82A}">
                        <a16:rowId xmlns:a16="http://schemas.microsoft.com/office/drawing/2014/main" val="10000"/>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0</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cs typeface="Arial" panose="020B0604020202020204" pitchFamily="34" charset="0"/>
                            </a:rPr>
                            <a:t>0</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b="1" dirty="0" smtClean="0">
                              <a:solidFill>
                                <a:srgbClr val="FF0000"/>
                              </a:solidFill>
                              <a:effectLst/>
                              <a:latin typeface="Arial" panose="020B0604020202020204" pitchFamily="34" charset="0"/>
                              <a:cs typeface="Arial" panose="020B0604020202020204" pitchFamily="34" charset="0"/>
                            </a:rPr>
                            <a:t>1</a:t>
                          </a: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b="1" dirty="0" smtClean="0">
                              <a:solidFill>
                                <a:srgbClr val="FF0000"/>
                              </a:solidFill>
                              <a:effectLst/>
                              <a:latin typeface="Arial" panose="020B0604020202020204" pitchFamily="34" charset="0"/>
                              <a:cs typeface="Arial" panose="020B0604020202020204" pitchFamily="34" charset="0"/>
                            </a:rPr>
                            <a:t>1</a:t>
                          </a: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cs typeface="Arial" panose="020B0604020202020204" pitchFamily="34" charset="0"/>
                            </a:rPr>
                            <a:t>1</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1</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0</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1</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cs typeface="Arial" panose="020B0604020202020204" pitchFamily="34" charset="0"/>
                            </a:rPr>
                            <a:t>0</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b="1" dirty="0" smtClean="0">
                              <a:solidFill>
                                <a:srgbClr val="FF0000"/>
                              </a:solidFill>
                              <a:effectLst/>
                              <a:latin typeface="Arial" panose="020B0604020202020204" pitchFamily="34" charset="0"/>
                              <a:cs typeface="Arial" panose="020B0604020202020204" pitchFamily="34" charset="0"/>
                            </a:rPr>
                            <a:t>1</a:t>
                          </a: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b="1" dirty="0" smtClean="0">
                              <a:solidFill>
                                <a:srgbClr val="FF0000"/>
                              </a:solidFill>
                              <a:effectLst/>
                              <a:latin typeface="Arial" panose="020B0604020202020204" pitchFamily="34" charset="0"/>
                              <a:cs typeface="Arial" panose="020B0604020202020204" pitchFamily="34" charset="0"/>
                            </a:rPr>
                            <a:t>1</a:t>
                          </a: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cs typeface="Arial" panose="020B0604020202020204" pitchFamily="34" charset="0"/>
                            </a:rPr>
                            <a:t>0</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a:effectLst/>
                              <a:latin typeface="Arial" panose="020B0604020202020204" pitchFamily="34" charset="0"/>
                              <a:cs typeface="Arial" panose="020B0604020202020204" pitchFamily="34" charset="0"/>
                            </a:rPr>
                            <a:t>1</a:t>
                          </a:r>
                          <a:endParaRPr lang="en-GB" sz="25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1</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cs typeface="Arial" panose="020B0604020202020204" pitchFamily="34" charset="0"/>
                            </a:rPr>
                            <a:t>0</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b="1" dirty="0" smtClean="0">
                              <a:solidFill>
                                <a:srgbClr val="FF0000"/>
                              </a:solidFill>
                              <a:effectLst/>
                              <a:latin typeface="Arial" panose="020B0604020202020204" pitchFamily="34" charset="0"/>
                              <a:cs typeface="Arial" panose="020B0604020202020204" pitchFamily="34" charset="0"/>
                            </a:rPr>
                            <a:t>1</a:t>
                          </a: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b="1" dirty="0" smtClean="0">
                              <a:solidFill>
                                <a:srgbClr val="FF0000"/>
                              </a:solidFill>
                              <a:effectLst/>
                              <a:latin typeface="Arial" panose="020B0604020202020204" pitchFamily="34" charset="0"/>
                              <a:cs typeface="Arial" panose="020B0604020202020204" pitchFamily="34" charset="0"/>
                            </a:rPr>
                            <a:t>1</a:t>
                          </a: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cs typeface="Arial" panose="020B0604020202020204" pitchFamily="34" charset="0"/>
                            </a:rPr>
                            <a:t>1</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1</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1</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cs typeface="Arial" panose="020B0604020202020204" pitchFamily="34" charset="0"/>
                            </a:rPr>
                            <a:t>1</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b="1" dirty="0" smtClean="0">
                              <a:solidFill>
                                <a:srgbClr val="FF0000"/>
                              </a:solidFill>
                              <a:effectLst/>
                              <a:latin typeface="Arial" panose="020B0604020202020204" pitchFamily="34" charset="0"/>
                              <a:cs typeface="Arial" panose="020B0604020202020204" pitchFamily="34" charset="0"/>
                            </a:rPr>
                            <a:t>0</a:t>
                          </a: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b="1" dirty="0" smtClean="0">
                              <a:solidFill>
                                <a:srgbClr val="FF0000"/>
                              </a:solidFill>
                              <a:effectLst/>
                              <a:latin typeface="Arial" panose="020B0604020202020204" pitchFamily="34" charset="0"/>
                              <a:cs typeface="Arial" panose="020B0604020202020204" pitchFamily="34" charset="0"/>
                            </a:rPr>
                            <a:t>0</a:t>
                          </a: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cs typeface="Arial" panose="020B0604020202020204" pitchFamily="34" charset="0"/>
                            </a:rPr>
                            <a:t>0</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mc:Fallback>
      </mc:AlternateContent>
      <p:cxnSp>
        <p:nvCxnSpPr>
          <p:cNvPr id="17" name="Straight Arrow Connector 16"/>
          <p:cNvCxnSpPr/>
          <p:nvPr/>
        </p:nvCxnSpPr>
        <p:spPr>
          <a:xfrm>
            <a:off x="1431635" y="5874325"/>
            <a:ext cx="3158840" cy="0"/>
          </a:xfrm>
          <a:prstGeom prst="straightConnector1">
            <a:avLst/>
          </a:prstGeom>
          <a:ln w="57150">
            <a:solidFill>
              <a:srgbClr val="238296"/>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a:off x="5558113" y="5874325"/>
            <a:ext cx="2239950" cy="0"/>
          </a:xfrm>
          <a:prstGeom prst="straightConnector1">
            <a:avLst/>
          </a:prstGeom>
          <a:ln w="57150">
            <a:solidFill>
              <a:srgbClr val="238296"/>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4037626" y="3056525"/>
            <a:ext cx="754743"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20" name="Straight Connector 19"/>
          <p:cNvCxnSpPr/>
          <p:nvPr/>
        </p:nvCxnSpPr>
        <p:spPr>
          <a:xfrm>
            <a:off x="5269463" y="3056525"/>
            <a:ext cx="272266"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23" name="Straight Connector 22"/>
          <p:cNvCxnSpPr/>
          <p:nvPr/>
        </p:nvCxnSpPr>
        <p:spPr>
          <a:xfrm>
            <a:off x="5841024" y="3056525"/>
            <a:ext cx="272266"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27" name="Straight Connector 26"/>
          <p:cNvCxnSpPr/>
          <p:nvPr/>
        </p:nvCxnSpPr>
        <p:spPr>
          <a:xfrm>
            <a:off x="6388195" y="3056525"/>
            <a:ext cx="272266"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28" name="Straight Connector 27"/>
          <p:cNvCxnSpPr/>
          <p:nvPr/>
        </p:nvCxnSpPr>
        <p:spPr>
          <a:xfrm>
            <a:off x="7183291" y="3056525"/>
            <a:ext cx="272266"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59862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Implementing de Morgan’s laws</a:t>
            </a:r>
            <a:endParaRPr lang="en-GB"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4"/>
              </p:nvPr>
            </p:nvSpPr>
            <p:spPr/>
            <p:txBody>
              <a:bodyPr/>
              <a:lstStyle/>
              <a:p>
                <a:pPr marL="457200" indent="-457200">
                  <a:buFont typeface="+mj-lt"/>
                  <a:buAutoNum type="arabicPeriod"/>
                </a:pPr>
                <a:r>
                  <a:rPr lang="en-GB" dirty="0" smtClean="0"/>
                  <a:t>Complement both terms in the expression e.g. A, B</a:t>
                </a:r>
              </a:p>
              <a:p>
                <a:pPr marL="457200" indent="-457200">
                  <a:buFont typeface="+mj-lt"/>
                  <a:buAutoNum type="arabicPeriod"/>
                </a:pPr>
                <a:r>
                  <a:rPr lang="en-GB" dirty="0" smtClean="0"/>
                  <a:t>Change </a:t>
                </a:r>
                <a:r>
                  <a:rPr lang="en-GB" dirty="0" smtClean="0">
                    <a:solidFill>
                      <a:srgbClr val="238296"/>
                    </a:solidFill>
                  </a:rPr>
                  <a:t>AND</a:t>
                </a:r>
                <a:r>
                  <a:rPr lang="en-GB" dirty="0" smtClean="0"/>
                  <a:t> to </a:t>
                </a:r>
                <a:r>
                  <a:rPr lang="en-GB" dirty="0" smtClean="0">
                    <a:solidFill>
                      <a:srgbClr val="238296"/>
                    </a:solidFill>
                  </a:rPr>
                  <a:t>OR</a:t>
                </a:r>
                <a:r>
                  <a:rPr lang="en-GB" dirty="0" smtClean="0"/>
                  <a:t> and </a:t>
                </a:r>
                <a:r>
                  <a:rPr lang="en-GB" dirty="0" smtClean="0">
                    <a:solidFill>
                      <a:srgbClr val="238296"/>
                    </a:solidFill>
                  </a:rPr>
                  <a:t>OR</a:t>
                </a:r>
                <a:r>
                  <a:rPr lang="en-GB" dirty="0" smtClean="0"/>
                  <a:t> to </a:t>
                </a:r>
                <a:r>
                  <a:rPr lang="en-GB" dirty="0" smtClean="0">
                    <a:solidFill>
                      <a:srgbClr val="238296"/>
                    </a:solidFill>
                  </a:rPr>
                  <a:t>AND</a:t>
                </a:r>
              </a:p>
              <a:p>
                <a:pPr marL="457200" indent="-457200">
                  <a:buFont typeface="+mj-lt"/>
                  <a:buAutoNum type="arabicPeriod"/>
                </a:pPr>
                <a:r>
                  <a:rPr lang="en-GB" dirty="0" smtClean="0"/>
                  <a:t>Invert the result</a:t>
                </a:r>
              </a:p>
              <a:p>
                <a:pPr marL="0" indent="0">
                  <a:buNone/>
                </a:pPr>
                <a:r>
                  <a:rPr lang="en-GB" dirty="0"/>
                  <a:t>	</a:t>
                </a:r>
                <a:r>
                  <a:rPr lang="en-GB" dirty="0" smtClean="0"/>
                  <a:t>So	</a:t>
                </a:r>
                <a14:m>
                  <m:oMath xmlns:m="http://schemas.openxmlformats.org/officeDocument/2006/math">
                    <m:bar>
                      <m:barPr>
                        <m:pos m:val="top"/>
                        <m:ctrlPr>
                          <a:rPr lang="en-GB" i="1" smtClean="0">
                            <a:solidFill>
                              <a:srgbClr val="238296"/>
                            </a:solidFill>
                            <a:latin typeface="Cambria Math" panose="02040503050406030204" pitchFamily="18" charset="0"/>
                          </a:rPr>
                        </m:ctrlPr>
                      </m:barPr>
                      <m:e>
                        <m:r>
                          <m:rPr>
                            <m:sty m:val="p"/>
                          </m:rPr>
                          <a:rPr lang="en-GB" b="0" i="0" smtClean="0">
                            <a:solidFill>
                              <a:srgbClr val="238296"/>
                            </a:solidFill>
                            <a:latin typeface="Cambria Math" panose="02040503050406030204" pitchFamily="18" charset="0"/>
                          </a:rPr>
                          <m:t>P</m:t>
                        </m:r>
                      </m:e>
                    </m:bar>
                    <m:r>
                      <a:rPr lang="en-GB" b="0" i="0" smtClean="0">
                        <a:solidFill>
                          <a:srgbClr val="238296"/>
                        </a:solidFill>
                        <a:latin typeface="Cambria Math" panose="02040503050406030204" pitchFamily="18" charset="0"/>
                      </a:rPr>
                      <m:t>+</m:t>
                    </m:r>
                    <m:bar>
                      <m:barPr>
                        <m:pos m:val="top"/>
                        <m:ctrlPr>
                          <a:rPr lang="en-GB" i="1" smtClean="0">
                            <a:solidFill>
                              <a:srgbClr val="238296"/>
                            </a:solidFill>
                            <a:latin typeface="Cambria Math" panose="02040503050406030204" pitchFamily="18" charset="0"/>
                          </a:rPr>
                        </m:ctrlPr>
                      </m:barPr>
                      <m:e>
                        <m:r>
                          <m:rPr>
                            <m:sty m:val="p"/>
                          </m:rPr>
                          <a:rPr lang="en-GB" b="0" i="0" smtClean="0">
                            <a:solidFill>
                              <a:srgbClr val="238296"/>
                            </a:solidFill>
                            <a:latin typeface="Cambria Math" panose="02040503050406030204" pitchFamily="18" charset="0"/>
                          </a:rPr>
                          <m:t>Q</m:t>
                        </m:r>
                      </m:e>
                    </m:bar>
                    <m:r>
                      <a:rPr lang="en-GB" b="0" i="0" smtClean="0">
                        <a:solidFill>
                          <a:srgbClr val="238296"/>
                        </a:solidFill>
                        <a:latin typeface="Cambria Math" panose="02040503050406030204" pitchFamily="18" charset="0"/>
                      </a:rPr>
                      <m:t>=</m:t>
                    </m:r>
                  </m:oMath>
                </a14:m>
                <a:r>
                  <a:rPr lang="en-GB" dirty="0" smtClean="0">
                    <a:solidFill>
                      <a:srgbClr val="238296"/>
                    </a:solidFill>
                  </a:rPr>
                  <a:t> ?</a:t>
                </a:r>
              </a:p>
              <a:p>
                <a:pPr marL="0" indent="0">
                  <a:buNone/>
                </a:pPr>
                <a:r>
                  <a:rPr lang="en-GB" dirty="0"/>
                  <a:t>	</a:t>
                </a:r>
                <a:r>
                  <a:rPr lang="en-GB" dirty="0" smtClean="0"/>
                  <a:t>	</a:t>
                </a:r>
                <a14:m>
                  <m:oMath xmlns:m="http://schemas.openxmlformats.org/officeDocument/2006/math">
                    <m:bar>
                      <m:barPr>
                        <m:pos m:val="top"/>
                        <m:ctrlPr>
                          <a:rPr lang="en-GB" i="1" smtClean="0">
                            <a:solidFill>
                              <a:srgbClr val="238296"/>
                            </a:solidFill>
                            <a:latin typeface="Cambria Math" panose="02040503050406030204" pitchFamily="18" charset="0"/>
                            <a:ea typeface="Cambria Math" panose="02040503050406030204" pitchFamily="18" charset="0"/>
                          </a:rPr>
                        </m:ctrlPr>
                      </m:barPr>
                      <m:e>
                        <m:r>
                          <m:rPr>
                            <m:sty m:val="p"/>
                          </m:rPr>
                          <a:rPr lang="en-GB" b="0" i="0" smtClean="0">
                            <a:solidFill>
                              <a:srgbClr val="238296"/>
                            </a:solidFill>
                            <a:latin typeface="Cambria Math" panose="02040503050406030204" pitchFamily="18" charset="0"/>
                            <a:ea typeface="Cambria Math" panose="02040503050406030204" pitchFamily="18" charset="0"/>
                          </a:rPr>
                          <m:t>P</m:t>
                        </m:r>
                      </m:e>
                    </m:bar>
                    <m:r>
                      <a:rPr lang="en-GB" b="0" i="0" smtClean="0">
                        <a:solidFill>
                          <a:srgbClr val="238296"/>
                        </a:solidFill>
                        <a:latin typeface="Cambria Math" panose="02040503050406030204" pitchFamily="18" charset="0"/>
                        <a:ea typeface="Cambria Math" panose="02040503050406030204" pitchFamily="18" charset="0"/>
                      </a:rPr>
                      <m:t> </m:t>
                    </m:r>
                  </m:oMath>
                </a14:m>
                <a:r>
                  <a:rPr lang="en-GB" dirty="0" smtClean="0">
                    <a:solidFill>
                      <a:srgbClr val="238296"/>
                    </a:solidFill>
                    <a:latin typeface="Arial" panose="020B0604020202020204" pitchFamily="34" charset="0"/>
                    <a:ea typeface="Cambria Math" panose="02040503050406030204" pitchFamily="18" charset="0"/>
                    <a:cs typeface="Arial" panose="020B0604020202020204" pitchFamily="34" charset="0"/>
                  </a:rPr>
                  <a:t>• </a:t>
                </a:r>
                <a14:m>
                  <m:oMath xmlns:m="http://schemas.openxmlformats.org/officeDocument/2006/math">
                    <m:bar>
                      <m:barPr>
                        <m:pos m:val="top"/>
                        <m:ctrlPr>
                          <a:rPr lang="en-GB" i="1" smtClean="0">
                            <a:solidFill>
                              <a:srgbClr val="238296"/>
                            </a:solidFill>
                            <a:latin typeface="Cambria Math" panose="02040503050406030204" pitchFamily="18" charset="0"/>
                            <a:ea typeface="Cambria Math" panose="02040503050406030204" pitchFamily="18" charset="0"/>
                          </a:rPr>
                        </m:ctrlPr>
                      </m:barPr>
                      <m:e>
                        <m:r>
                          <m:rPr>
                            <m:sty m:val="p"/>
                          </m:rPr>
                          <a:rPr lang="en-GB" b="0" i="0" smtClean="0">
                            <a:solidFill>
                              <a:srgbClr val="238296"/>
                            </a:solidFill>
                            <a:latin typeface="Cambria Math" panose="02040503050406030204" pitchFamily="18" charset="0"/>
                            <a:ea typeface="Cambria Math" panose="02040503050406030204" pitchFamily="18" charset="0"/>
                          </a:rPr>
                          <m:t>Q</m:t>
                        </m:r>
                      </m:e>
                    </m:bar>
                    <m:r>
                      <a:rPr lang="en-GB" b="0" i="0">
                        <a:solidFill>
                          <a:srgbClr val="238296"/>
                        </a:solidFill>
                        <a:latin typeface="Cambria Math" panose="02040503050406030204" pitchFamily="18" charset="0"/>
                        <a:ea typeface="Cambria Math" panose="02040503050406030204" pitchFamily="18" charset="0"/>
                      </a:rPr>
                      <m:t> </m:t>
                    </m:r>
                  </m:oMath>
                </a14:m>
                <a:r>
                  <a:rPr lang="en-GB" dirty="0" smtClean="0">
                    <a:solidFill>
                      <a:srgbClr val="238296"/>
                    </a:solidFill>
                    <a:latin typeface="Arial" panose="020B0604020202020204" pitchFamily="34" charset="0"/>
                    <a:ea typeface="Cambria Math" panose="02040503050406030204" pitchFamily="18" charset="0"/>
                    <a:cs typeface="Arial" panose="020B0604020202020204" pitchFamily="34" charset="0"/>
                  </a:rPr>
                  <a:t> = ?</a:t>
                </a:r>
                <a:endParaRPr lang="en-GB" dirty="0">
                  <a:solidFill>
                    <a:srgbClr val="238296"/>
                  </a:solidFill>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4"/>
              </p:nvPr>
            </p:nvSpPr>
            <p:spPr>
              <a:blipFill>
                <a:blip r:embed="rId2"/>
                <a:stretch>
                  <a:fillRect l="-2346" t="-2650" r="-235"/>
                </a:stretch>
              </a:blipFill>
            </p:spPr>
            <p:txBody>
              <a:bodyPr/>
              <a:lstStyle/>
              <a:p>
                <a:r>
                  <a:rPr lang="en-GB">
                    <a:noFill/>
                  </a:rPr>
                  <a:t> </a:t>
                </a:r>
              </a:p>
            </p:txBody>
          </p:sp>
        </mc:Fallback>
      </mc:AlternateContent>
    </p:spTree>
    <p:extLst>
      <p:ext uri="{BB962C8B-B14F-4D97-AF65-F5344CB8AC3E}">
        <p14:creationId xmlns:p14="http://schemas.microsoft.com/office/powerpoint/2010/main" val="789116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Implementing de Morgan’s laws</a:t>
            </a:r>
            <a:endParaRPr lang="en-GB"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4"/>
              </p:nvPr>
            </p:nvSpPr>
            <p:spPr/>
            <p:txBody>
              <a:bodyPr/>
              <a:lstStyle/>
              <a:p>
                <a:pPr marL="457200" indent="-457200">
                  <a:buFont typeface="+mj-lt"/>
                  <a:buAutoNum type="arabicPeriod"/>
                </a:pPr>
                <a:r>
                  <a:rPr lang="en-GB" dirty="0" smtClean="0"/>
                  <a:t>Complement both terms in the expression e.g. A, B</a:t>
                </a:r>
              </a:p>
              <a:p>
                <a:pPr marL="457200" indent="-457200">
                  <a:buFont typeface="+mj-lt"/>
                  <a:buAutoNum type="arabicPeriod"/>
                </a:pPr>
                <a:r>
                  <a:rPr lang="en-GB" dirty="0" smtClean="0"/>
                  <a:t>Change </a:t>
                </a:r>
                <a:r>
                  <a:rPr lang="en-GB" dirty="0" smtClean="0">
                    <a:solidFill>
                      <a:srgbClr val="238296"/>
                    </a:solidFill>
                  </a:rPr>
                  <a:t>AND</a:t>
                </a:r>
                <a:r>
                  <a:rPr lang="en-GB" dirty="0" smtClean="0"/>
                  <a:t> to </a:t>
                </a:r>
                <a:r>
                  <a:rPr lang="en-GB" dirty="0" smtClean="0">
                    <a:solidFill>
                      <a:srgbClr val="238296"/>
                    </a:solidFill>
                  </a:rPr>
                  <a:t>OR</a:t>
                </a:r>
                <a:r>
                  <a:rPr lang="en-GB" dirty="0" smtClean="0"/>
                  <a:t> and </a:t>
                </a:r>
                <a:r>
                  <a:rPr lang="en-GB" dirty="0" smtClean="0">
                    <a:solidFill>
                      <a:srgbClr val="238296"/>
                    </a:solidFill>
                  </a:rPr>
                  <a:t>OR</a:t>
                </a:r>
                <a:r>
                  <a:rPr lang="en-GB" dirty="0" smtClean="0"/>
                  <a:t> to </a:t>
                </a:r>
                <a:r>
                  <a:rPr lang="en-GB" dirty="0" smtClean="0">
                    <a:solidFill>
                      <a:srgbClr val="238296"/>
                    </a:solidFill>
                  </a:rPr>
                  <a:t>AND</a:t>
                </a:r>
              </a:p>
              <a:p>
                <a:pPr marL="457200" indent="-457200">
                  <a:buFont typeface="+mj-lt"/>
                  <a:buAutoNum type="arabicPeriod"/>
                </a:pPr>
                <a:r>
                  <a:rPr lang="en-GB" dirty="0" smtClean="0"/>
                  <a:t>Invert the result</a:t>
                </a:r>
              </a:p>
              <a:p>
                <a:pPr marL="0" indent="0">
                  <a:buNone/>
                </a:pPr>
                <a:r>
                  <a:rPr lang="en-GB" dirty="0"/>
                  <a:t>	</a:t>
                </a:r>
                <a:r>
                  <a:rPr lang="en-GB" dirty="0" smtClean="0"/>
                  <a:t>So	</a:t>
                </a:r>
                <a14:m>
                  <m:oMath xmlns:m="http://schemas.openxmlformats.org/officeDocument/2006/math">
                    <m:bar>
                      <m:barPr>
                        <m:pos m:val="top"/>
                        <m:ctrlPr>
                          <a:rPr lang="en-GB" i="1" smtClean="0">
                            <a:solidFill>
                              <a:srgbClr val="238296"/>
                            </a:solidFill>
                            <a:latin typeface="Cambria Math" panose="02040503050406030204" pitchFamily="18" charset="0"/>
                          </a:rPr>
                        </m:ctrlPr>
                      </m:barPr>
                      <m:e>
                        <m:r>
                          <m:rPr>
                            <m:sty m:val="p"/>
                          </m:rPr>
                          <a:rPr lang="en-GB" b="0" i="0" smtClean="0">
                            <a:solidFill>
                              <a:srgbClr val="238296"/>
                            </a:solidFill>
                            <a:latin typeface="Cambria Math" panose="02040503050406030204" pitchFamily="18" charset="0"/>
                          </a:rPr>
                          <m:t>P</m:t>
                        </m:r>
                      </m:e>
                    </m:bar>
                    <m:r>
                      <a:rPr lang="en-GB" b="0" i="0" smtClean="0">
                        <a:solidFill>
                          <a:srgbClr val="238296"/>
                        </a:solidFill>
                        <a:latin typeface="Cambria Math" panose="02040503050406030204" pitchFamily="18" charset="0"/>
                      </a:rPr>
                      <m:t>+</m:t>
                    </m:r>
                    <m:bar>
                      <m:barPr>
                        <m:pos m:val="top"/>
                        <m:ctrlPr>
                          <a:rPr lang="en-GB" i="1" smtClean="0">
                            <a:solidFill>
                              <a:srgbClr val="238296"/>
                            </a:solidFill>
                            <a:latin typeface="Cambria Math" panose="02040503050406030204" pitchFamily="18" charset="0"/>
                          </a:rPr>
                        </m:ctrlPr>
                      </m:barPr>
                      <m:e>
                        <m:r>
                          <m:rPr>
                            <m:sty m:val="p"/>
                          </m:rPr>
                          <a:rPr lang="en-GB" b="0" i="0" smtClean="0">
                            <a:solidFill>
                              <a:srgbClr val="238296"/>
                            </a:solidFill>
                            <a:latin typeface="Cambria Math" panose="02040503050406030204" pitchFamily="18" charset="0"/>
                          </a:rPr>
                          <m:t>Q</m:t>
                        </m:r>
                      </m:e>
                    </m:bar>
                    <m:r>
                      <a:rPr lang="en-GB" b="0" i="0" smtClean="0">
                        <a:solidFill>
                          <a:srgbClr val="238296"/>
                        </a:solidFill>
                        <a:latin typeface="Cambria Math" panose="02040503050406030204" pitchFamily="18" charset="0"/>
                      </a:rPr>
                      <m:t>=</m:t>
                    </m:r>
                  </m:oMath>
                </a14:m>
                <a:r>
                  <a:rPr lang="en-GB" dirty="0" smtClean="0">
                    <a:solidFill>
                      <a:srgbClr val="238296"/>
                    </a:solidFill>
                  </a:rPr>
                  <a:t> </a:t>
                </a:r>
                <a14:m>
                  <m:oMath xmlns:m="http://schemas.openxmlformats.org/officeDocument/2006/math">
                    <m:bar>
                      <m:barPr>
                        <m:pos m:val="top"/>
                        <m:ctrlPr>
                          <a:rPr lang="en-GB"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ctrlPr>
                      </m:barPr>
                      <m:e>
                        <m:r>
                          <m:rPr>
                            <m:sty m:val="p"/>
                          </m:rPr>
                          <a:rPr lang="en-GB" b="0" i="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P</m:t>
                        </m:r>
                        <m:r>
                          <a:rPr lang="en-GB" b="0" i="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 </m:t>
                        </m:r>
                        <m:r>
                          <m:rPr>
                            <m:nor/>
                          </m:rPr>
                          <a:rPr lang="en-GB" dirty="0">
                            <a:solidFill>
                              <a:srgbClr val="FF0000"/>
                            </a:solidFill>
                            <a:latin typeface="Arial" panose="020B0604020202020204" pitchFamily="34" charset="0"/>
                            <a:ea typeface="Cambria Math" panose="02040503050406030204" pitchFamily="18" charset="0"/>
                            <a:cs typeface="Arial" panose="020B0604020202020204" pitchFamily="34" charset="0"/>
                          </a:rPr>
                          <m:t>•</m:t>
                        </m:r>
                        <m:r>
                          <m:rPr>
                            <m:nor/>
                          </m:rPr>
                          <a:rPr lang="en-GB" b="0" dirty="0" smtClean="0">
                            <a:solidFill>
                              <a:srgbClr val="FF0000"/>
                            </a:solidFill>
                            <a:latin typeface="Arial" panose="020B0604020202020204" pitchFamily="34" charset="0"/>
                            <a:ea typeface="Cambria Math" panose="02040503050406030204" pitchFamily="18" charset="0"/>
                            <a:cs typeface="Arial" panose="020B0604020202020204" pitchFamily="34" charset="0"/>
                          </a:rPr>
                          <m:t> </m:t>
                        </m:r>
                        <m:r>
                          <m:rPr>
                            <m:sty m:val="p"/>
                          </m:rPr>
                          <a:rPr lang="en-GB" b="0" i="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Q</m:t>
                        </m:r>
                      </m:e>
                    </m:bar>
                  </m:oMath>
                </a14:m>
                <a:r>
                  <a:rPr lang="en-GB" dirty="0"/>
                  <a:t>	</a:t>
                </a:r>
                <a:r>
                  <a:rPr lang="en-GB" dirty="0" smtClean="0"/>
                  <a:t>	</a:t>
                </a:r>
              </a:p>
              <a:p>
                <a:pPr marL="0" indent="0">
                  <a:buNone/>
                </a:pPr>
                <a:r>
                  <a:rPr lang="en-GB" dirty="0">
                    <a:solidFill>
                      <a:srgbClr val="238296"/>
                    </a:solidFill>
                    <a:ea typeface="Cambria Math" panose="02040503050406030204" pitchFamily="18" charset="0"/>
                  </a:rPr>
                  <a:t>	</a:t>
                </a:r>
                <a:r>
                  <a:rPr lang="en-GB" dirty="0" smtClean="0">
                    <a:solidFill>
                      <a:srgbClr val="238296"/>
                    </a:solidFill>
                    <a:ea typeface="Cambria Math" panose="02040503050406030204" pitchFamily="18" charset="0"/>
                  </a:rPr>
                  <a:t>	</a:t>
                </a:r>
                <a14:m>
                  <m:oMath xmlns:m="http://schemas.openxmlformats.org/officeDocument/2006/math">
                    <m:bar>
                      <m:barPr>
                        <m:pos m:val="top"/>
                        <m:ctrlPr>
                          <a:rPr lang="en-GB" i="1" smtClean="0">
                            <a:solidFill>
                              <a:srgbClr val="238296"/>
                            </a:solidFill>
                            <a:latin typeface="Cambria Math" panose="02040503050406030204" pitchFamily="18" charset="0"/>
                            <a:ea typeface="Cambria Math" panose="02040503050406030204" pitchFamily="18" charset="0"/>
                          </a:rPr>
                        </m:ctrlPr>
                      </m:barPr>
                      <m:e>
                        <m:r>
                          <m:rPr>
                            <m:sty m:val="p"/>
                          </m:rPr>
                          <a:rPr lang="en-GB" b="0" i="0" smtClean="0">
                            <a:solidFill>
                              <a:srgbClr val="238296"/>
                            </a:solidFill>
                            <a:latin typeface="Cambria Math" panose="02040503050406030204" pitchFamily="18" charset="0"/>
                            <a:ea typeface="Cambria Math" panose="02040503050406030204" pitchFamily="18" charset="0"/>
                          </a:rPr>
                          <m:t>P</m:t>
                        </m:r>
                      </m:e>
                    </m:bar>
                    <m:r>
                      <a:rPr lang="en-GB" b="0" i="0" smtClean="0">
                        <a:solidFill>
                          <a:srgbClr val="238296"/>
                        </a:solidFill>
                        <a:latin typeface="Cambria Math" panose="02040503050406030204" pitchFamily="18" charset="0"/>
                        <a:ea typeface="Cambria Math" panose="02040503050406030204" pitchFamily="18" charset="0"/>
                      </a:rPr>
                      <m:t> </m:t>
                    </m:r>
                  </m:oMath>
                </a14:m>
                <a:r>
                  <a:rPr lang="en-GB" dirty="0" smtClean="0">
                    <a:solidFill>
                      <a:srgbClr val="238296"/>
                    </a:solidFill>
                    <a:latin typeface="Arial" panose="020B0604020202020204" pitchFamily="34" charset="0"/>
                    <a:ea typeface="Cambria Math" panose="02040503050406030204" pitchFamily="18" charset="0"/>
                    <a:cs typeface="Arial" panose="020B0604020202020204" pitchFamily="34" charset="0"/>
                  </a:rPr>
                  <a:t>• </a:t>
                </a:r>
                <a14:m>
                  <m:oMath xmlns:m="http://schemas.openxmlformats.org/officeDocument/2006/math">
                    <m:bar>
                      <m:barPr>
                        <m:pos m:val="top"/>
                        <m:ctrlPr>
                          <a:rPr lang="en-GB" i="1" smtClean="0">
                            <a:solidFill>
                              <a:srgbClr val="238296"/>
                            </a:solidFill>
                            <a:latin typeface="Cambria Math" panose="02040503050406030204" pitchFamily="18" charset="0"/>
                            <a:ea typeface="Cambria Math" panose="02040503050406030204" pitchFamily="18" charset="0"/>
                          </a:rPr>
                        </m:ctrlPr>
                      </m:barPr>
                      <m:e>
                        <m:r>
                          <m:rPr>
                            <m:sty m:val="p"/>
                          </m:rPr>
                          <a:rPr lang="en-GB" b="0" i="0" smtClean="0">
                            <a:solidFill>
                              <a:srgbClr val="238296"/>
                            </a:solidFill>
                            <a:latin typeface="Cambria Math" panose="02040503050406030204" pitchFamily="18" charset="0"/>
                            <a:ea typeface="Cambria Math" panose="02040503050406030204" pitchFamily="18" charset="0"/>
                          </a:rPr>
                          <m:t>Q</m:t>
                        </m:r>
                      </m:e>
                    </m:bar>
                    <m:r>
                      <a:rPr lang="en-GB" b="0" i="0">
                        <a:solidFill>
                          <a:srgbClr val="238296"/>
                        </a:solidFill>
                        <a:latin typeface="Cambria Math" panose="02040503050406030204" pitchFamily="18" charset="0"/>
                        <a:ea typeface="Cambria Math" panose="02040503050406030204" pitchFamily="18" charset="0"/>
                      </a:rPr>
                      <m:t> </m:t>
                    </m:r>
                  </m:oMath>
                </a14:m>
                <a:r>
                  <a:rPr lang="en-GB" dirty="0" smtClean="0">
                    <a:solidFill>
                      <a:srgbClr val="238296"/>
                    </a:solidFill>
                    <a:latin typeface="Arial" panose="020B0604020202020204" pitchFamily="34" charset="0"/>
                    <a:ea typeface="Cambria Math" panose="02040503050406030204" pitchFamily="18" charset="0"/>
                    <a:cs typeface="Arial" panose="020B0604020202020204" pitchFamily="34" charset="0"/>
                  </a:rPr>
                  <a:t> = ?</a:t>
                </a:r>
                <a:endParaRPr lang="en-GB" dirty="0">
                  <a:solidFill>
                    <a:srgbClr val="238296"/>
                  </a:solidFill>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4"/>
              </p:nvPr>
            </p:nvSpPr>
            <p:spPr>
              <a:blipFill rotWithShape="0">
                <a:blip r:embed="rId2"/>
                <a:stretch>
                  <a:fillRect l="-2346" t="-2650" r="-235"/>
                </a:stretch>
              </a:blipFill>
            </p:spPr>
            <p:txBody>
              <a:bodyPr/>
              <a:lstStyle/>
              <a:p>
                <a:r>
                  <a:rPr lang="en-GB">
                    <a:noFill/>
                  </a:rPr>
                  <a:t> </a:t>
                </a:r>
              </a:p>
            </p:txBody>
          </p:sp>
        </mc:Fallback>
      </mc:AlternateContent>
    </p:spTree>
    <p:extLst>
      <p:ext uri="{BB962C8B-B14F-4D97-AF65-F5344CB8AC3E}">
        <p14:creationId xmlns:p14="http://schemas.microsoft.com/office/powerpoint/2010/main" val="1309421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Implementing de Morgan’s laws</a:t>
            </a:r>
            <a:endParaRPr lang="en-GB"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4"/>
              </p:nvPr>
            </p:nvSpPr>
            <p:spPr/>
            <p:txBody>
              <a:bodyPr/>
              <a:lstStyle/>
              <a:p>
                <a:pPr marL="457200" indent="-457200">
                  <a:buFont typeface="+mj-lt"/>
                  <a:buAutoNum type="arabicPeriod"/>
                </a:pPr>
                <a:r>
                  <a:rPr lang="en-GB" dirty="0" smtClean="0"/>
                  <a:t>Complement both terms in the expression e.g. A, B</a:t>
                </a:r>
              </a:p>
              <a:p>
                <a:pPr marL="457200" indent="-457200">
                  <a:buFont typeface="+mj-lt"/>
                  <a:buAutoNum type="arabicPeriod"/>
                </a:pPr>
                <a:r>
                  <a:rPr lang="en-GB" dirty="0" smtClean="0"/>
                  <a:t>Change </a:t>
                </a:r>
                <a:r>
                  <a:rPr lang="en-GB" dirty="0" smtClean="0">
                    <a:solidFill>
                      <a:srgbClr val="238296"/>
                    </a:solidFill>
                  </a:rPr>
                  <a:t>AND</a:t>
                </a:r>
                <a:r>
                  <a:rPr lang="en-GB" dirty="0" smtClean="0"/>
                  <a:t> to </a:t>
                </a:r>
                <a:r>
                  <a:rPr lang="en-GB" dirty="0" smtClean="0">
                    <a:solidFill>
                      <a:srgbClr val="238296"/>
                    </a:solidFill>
                  </a:rPr>
                  <a:t>OR</a:t>
                </a:r>
                <a:r>
                  <a:rPr lang="en-GB" dirty="0" smtClean="0"/>
                  <a:t> and </a:t>
                </a:r>
                <a:r>
                  <a:rPr lang="en-GB" dirty="0" smtClean="0">
                    <a:solidFill>
                      <a:srgbClr val="238296"/>
                    </a:solidFill>
                  </a:rPr>
                  <a:t>OR</a:t>
                </a:r>
                <a:r>
                  <a:rPr lang="en-GB" dirty="0" smtClean="0"/>
                  <a:t> to </a:t>
                </a:r>
                <a:r>
                  <a:rPr lang="en-GB" dirty="0" smtClean="0">
                    <a:solidFill>
                      <a:srgbClr val="238296"/>
                    </a:solidFill>
                  </a:rPr>
                  <a:t>AND</a:t>
                </a:r>
              </a:p>
              <a:p>
                <a:pPr marL="457200" indent="-457200">
                  <a:buFont typeface="+mj-lt"/>
                  <a:buAutoNum type="arabicPeriod"/>
                </a:pPr>
                <a:r>
                  <a:rPr lang="en-GB" dirty="0" smtClean="0"/>
                  <a:t>Invert the result</a:t>
                </a:r>
              </a:p>
              <a:p>
                <a:pPr marL="0" indent="0">
                  <a:buNone/>
                </a:pPr>
                <a:r>
                  <a:rPr lang="en-GB" dirty="0"/>
                  <a:t>	</a:t>
                </a:r>
                <a:r>
                  <a:rPr lang="en-GB" dirty="0" smtClean="0"/>
                  <a:t>So	</a:t>
                </a:r>
                <a14:m>
                  <m:oMath xmlns:m="http://schemas.openxmlformats.org/officeDocument/2006/math">
                    <m:bar>
                      <m:barPr>
                        <m:pos m:val="top"/>
                        <m:ctrlPr>
                          <a:rPr lang="en-GB" i="1" smtClean="0">
                            <a:solidFill>
                              <a:srgbClr val="238296"/>
                            </a:solidFill>
                            <a:latin typeface="Cambria Math" panose="02040503050406030204" pitchFamily="18" charset="0"/>
                          </a:rPr>
                        </m:ctrlPr>
                      </m:barPr>
                      <m:e>
                        <m:r>
                          <m:rPr>
                            <m:sty m:val="p"/>
                          </m:rPr>
                          <a:rPr lang="en-GB" b="0" i="0" smtClean="0">
                            <a:solidFill>
                              <a:srgbClr val="238296"/>
                            </a:solidFill>
                            <a:latin typeface="Cambria Math" panose="02040503050406030204" pitchFamily="18" charset="0"/>
                          </a:rPr>
                          <m:t>P</m:t>
                        </m:r>
                      </m:e>
                    </m:bar>
                    <m:r>
                      <a:rPr lang="en-GB" b="0" i="0" smtClean="0">
                        <a:solidFill>
                          <a:srgbClr val="238296"/>
                        </a:solidFill>
                        <a:latin typeface="Cambria Math" panose="02040503050406030204" pitchFamily="18" charset="0"/>
                      </a:rPr>
                      <m:t>+</m:t>
                    </m:r>
                    <m:bar>
                      <m:barPr>
                        <m:pos m:val="top"/>
                        <m:ctrlPr>
                          <a:rPr lang="en-GB" i="1" smtClean="0">
                            <a:solidFill>
                              <a:srgbClr val="238296"/>
                            </a:solidFill>
                            <a:latin typeface="Cambria Math" panose="02040503050406030204" pitchFamily="18" charset="0"/>
                          </a:rPr>
                        </m:ctrlPr>
                      </m:barPr>
                      <m:e>
                        <m:r>
                          <m:rPr>
                            <m:sty m:val="p"/>
                          </m:rPr>
                          <a:rPr lang="en-GB" b="0" i="0" smtClean="0">
                            <a:solidFill>
                              <a:srgbClr val="238296"/>
                            </a:solidFill>
                            <a:latin typeface="Cambria Math" panose="02040503050406030204" pitchFamily="18" charset="0"/>
                          </a:rPr>
                          <m:t>Q</m:t>
                        </m:r>
                      </m:e>
                    </m:bar>
                    <m:r>
                      <a:rPr lang="en-GB" b="0" i="0" smtClean="0">
                        <a:solidFill>
                          <a:srgbClr val="238296"/>
                        </a:solidFill>
                        <a:latin typeface="Cambria Math" panose="02040503050406030204" pitchFamily="18" charset="0"/>
                      </a:rPr>
                      <m:t>=</m:t>
                    </m:r>
                  </m:oMath>
                </a14:m>
                <a:r>
                  <a:rPr lang="en-GB" dirty="0" smtClean="0">
                    <a:solidFill>
                      <a:srgbClr val="238296"/>
                    </a:solidFill>
                  </a:rPr>
                  <a:t> </a:t>
                </a:r>
                <a14:m>
                  <m:oMath xmlns:m="http://schemas.openxmlformats.org/officeDocument/2006/math">
                    <m:bar>
                      <m:barPr>
                        <m:pos m:val="top"/>
                        <m:ctrlPr>
                          <a:rPr lang="en-GB"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ctrlPr>
                      </m:barPr>
                      <m:e>
                        <m:r>
                          <m:rPr>
                            <m:sty m:val="p"/>
                          </m:rPr>
                          <a:rPr lang="en-GB" b="0" i="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P</m:t>
                        </m:r>
                        <m:r>
                          <a:rPr lang="en-GB" b="0" i="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 </m:t>
                        </m:r>
                        <m:r>
                          <m:rPr>
                            <m:nor/>
                          </m:rPr>
                          <a:rPr lang="en-GB" dirty="0">
                            <a:solidFill>
                              <a:srgbClr val="FF0000"/>
                            </a:solidFill>
                            <a:latin typeface="Arial" panose="020B0604020202020204" pitchFamily="34" charset="0"/>
                            <a:ea typeface="Cambria Math" panose="02040503050406030204" pitchFamily="18" charset="0"/>
                            <a:cs typeface="Arial" panose="020B0604020202020204" pitchFamily="34" charset="0"/>
                          </a:rPr>
                          <m:t>•</m:t>
                        </m:r>
                        <m:r>
                          <m:rPr>
                            <m:nor/>
                          </m:rPr>
                          <a:rPr lang="en-GB" b="0" dirty="0" smtClean="0">
                            <a:solidFill>
                              <a:srgbClr val="FF0000"/>
                            </a:solidFill>
                            <a:latin typeface="Arial" panose="020B0604020202020204" pitchFamily="34" charset="0"/>
                            <a:ea typeface="Cambria Math" panose="02040503050406030204" pitchFamily="18" charset="0"/>
                            <a:cs typeface="Arial" panose="020B0604020202020204" pitchFamily="34" charset="0"/>
                          </a:rPr>
                          <m:t> </m:t>
                        </m:r>
                        <m:r>
                          <m:rPr>
                            <m:sty m:val="p"/>
                          </m:rPr>
                          <a:rPr lang="en-GB" b="0" i="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Q</m:t>
                        </m:r>
                      </m:e>
                    </m:bar>
                  </m:oMath>
                </a14:m>
                <a:r>
                  <a:rPr lang="en-GB" dirty="0"/>
                  <a:t>	</a:t>
                </a:r>
                <a:r>
                  <a:rPr lang="en-GB" dirty="0" smtClean="0"/>
                  <a:t>	</a:t>
                </a:r>
              </a:p>
              <a:p>
                <a:pPr marL="0" indent="0">
                  <a:buNone/>
                </a:pPr>
                <a:r>
                  <a:rPr lang="en-GB" dirty="0">
                    <a:solidFill>
                      <a:srgbClr val="238296"/>
                    </a:solidFill>
                    <a:ea typeface="Cambria Math" panose="02040503050406030204" pitchFamily="18" charset="0"/>
                  </a:rPr>
                  <a:t>	</a:t>
                </a:r>
                <a:r>
                  <a:rPr lang="en-GB" dirty="0" smtClean="0">
                    <a:solidFill>
                      <a:srgbClr val="238296"/>
                    </a:solidFill>
                    <a:ea typeface="Cambria Math" panose="02040503050406030204" pitchFamily="18" charset="0"/>
                  </a:rPr>
                  <a:t>	</a:t>
                </a:r>
                <a14:m>
                  <m:oMath xmlns:m="http://schemas.openxmlformats.org/officeDocument/2006/math">
                    <m:bar>
                      <m:barPr>
                        <m:pos m:val="top"/>
                        <m:ctrlPr>
                          <a:rPr lang="en-GB" i="1" smtClean="0">
                            <a:solidFill>
                              <a:srgbClr val="238296"/>
                            </a:solidFill>
                            <a:latin typeface="Cambria Math" panose="02040503050406030204" pitchFamily="18" charset="0"/>
                            <a:ea typeface="Cambria Math" panose="02040503050406030204" pitchFamily="18" charset="0"/>
                          </a:rPr>
                        </m:ctrlPr>
                      </m:barPr>
                      <m:e>
                        <m:r>
                          <m:rPr>
                            <m:sty m:val="p"/>
                          </m:rPr>
                          <a:rPr lang="en-GB" b="0" i="0" smtClean="0">
                            <a:solidFill>
                              <a:srgbClr val="238296"/>
                            </a:solidFill>
                            <a:latin typeface="Cambria Math" panose="02040503050406030204" pitchFamily="18" charset="0"/>
                            <a:ea typeface="Cambria Math" panose="02040503050406030204" pitchFamily="18" charset="0"/>
                          </a:rPr>
                          <m:t>P</m:t>
                        </m:r>
                      </m:e>
                    </m:bar>
                    <m:r>
                      <a:rPr lang="en-GB" b="0" i="0" smtClean="0">
                        <a:solidFill>
                          <a:srgbClr val="238296"/>
                        </a:solidFill>
                        <a:latin typeface="Cambria Math" panose="02040503050406030204" pitchFamily="18" charset="0"/>
                        <a:ea typeface="Cambria Math" panose="02040503050406030204" pitchFamily="18" charset="0"/>
                      </a:rPr>
                      <m:t> </m:t>
                    </m:r>
                  </m:oMath>
                </a14:m>
                <a:r>
                  <a:rPr lang="en-GB" dirty="0" smtClean="0">
                    <a:solidFill>
                      <a:srgbClr val="238296"/>
                    </a:solidFill>
                    <a:latin typeface="Arial" panose="020B0604020202020204" pitchFamily="34" charset="0"/>
                    <a:ea typeface="Cambria Math" panose="02040503050406030204" pitchFamily="18" charset="0"/>
                    <a:cs typeface="Arial" panose="020B0604020202020204" pitchFamily="34" charset="0"/>
                  </a:rPr>
                  <a:t>• </a:t>
                </a:r>
                <a14:m>
                  <m:oMath xmlns:m="http://schemas.openxmlformats.org/officeDocument/2006/math">
                    <m:bar>
                      <m:barPr>
                        <m:pos m:val="top"/>
                        <m:ctrlPr>
                          <a:rPr lang="en-GB" i="1" smtClean="0">
                            <a:solidFill>
                              <a:srgbClr val="238296"/>
                            </a:solidFill>
                            <a:latin typeface="Cambria Math" panose="02040503050406030204" pitchFamily="18" charset="0"/>
                            <a:ea typeface="Cambria Math" panose="02040503050406030204" pitchFamily="18" charset="0"/>
                          </a:rPr>
                        </m:ctrlPr>
                      </m:barPr>
                      <m:e>
                        <m:r>
                          <m:rPr>
                            <m:sty m:val="p"/>
                          </m:rPr>
                          <a:rPr lang="en-GB" b="0" i="0" smtClean="0">
                            <a:solidFill>
                              <a:srgbClr val="238296"/>
                            </a:solidFill>
                            <a:latin typeface="Cambria Math" panose="02040503050406030204" pitchFamily="18" charset="0"/>
                            <a:ea typeface="Cambria Math" panose="02040503050406030204" pitchFamily="18" charset="0"/>
                          </a:rPr>
                          <m:t>Q</m:t>
                        </m:r>
                      </m:e>
                    </m:bar>
                    <m:r>
                      <a:rPr lang="en-GB" b="0" i="0">
                        <a:solidFill>
                          <a:srgbClr val="238296"/>
                        </a:solidFill>
                        <a:latin typeface="Cambria Math" panose="02040503050406030204" pitchFamily="18" charset="0"/>
                        <a:ea typeface="Cambria Math" panose="02040503050406030204" pitchFamily="18" charset="0"/>
                      </a:rPr>
                      <m:t> </m:t>
                    </m:r>
                  </m:oMath>
                </a14:m>
                <a:r>
                  <a:rPr lang="en-GB" dirty="0" smtClean="0">
                    <a:solidFill>
                      <a:srgbClr val="238296"/>
                    </a:solidFill>
                    <a:latin typeface="Arial" panose="020B0604020202020204" pitchFamily="34" charset="0"/>
                    <a:ea typeface="Cambria Math" panose="02040503050406030204" pitchFamily="18" charset="0"/>
                    <a:cs typeface="Arial" panose="020B0604020202020204" pitchFamily="34" charset="0"/>
                  </a:rPr>
                  <a:t> = </a:t>
                </a:r>
                <a14:m>
                  <m:oMath xmlns:m="http://schemas.openxmlformats.org/officeDocument/2006/math">
                    <m:bar>
                      <m:barPr>
                        <m:pos m:val="top"/>
                        <m:ctrlPr>
                          <a:rPr lang="en-GB" i="1">
                            <a:solidFill>
                              <a:srgbClr val="FF0000"/>
                            </a:solidFill>
                            <a:latin typeface="Cambria Math" panose="02040503050406030204" pitchFamily="18" charset="0"/>
                            <a:ea typeface="Cambria Math" panose="02040503050406030204" pitchFamily="18" charset="0"/>
                            <a:cs typeface="Arial" panose="020B0604020202020204" pitchFamily="34" charset="0"/>
                          </a:rPr>
                        </m:ctrlPr>
                      </m:barPr>
                      <m:e>
                        <m:r>
                          <m:rPr>
                            <m:sty m:val="p"/>
                          </m:rPr>
                          <a:rPr lang="en-GB">
                            <a:solidFill>
                              <a:srgbClr val="FF0000"/>
                            </a:solidFill>
                            <a:latin typeface="Cambria Math" panose="02040503050406030204" pitchFamily="18" charset="0"/>
                            <a:ea typeface="Cambria Math" panose="02040503050406030204" pitchFamily="18" charset="0"/>
                            <a:cs typeface="Arial" panose="020B0604020202020204" pitchFamily="34" charset="0"/>
                          </a:rPr>
                          <m:t>P</m:t>
                        </m:r>
                        <m:r>
                          <a:rPr lang="en-GB">
                            <a:solidFill>
                              <a:srgbClr val="FF0000"/>
                            </a:solidFill>
                            <a:latin typeface="Cambria Math" panose="02040503050406030204" pitchFamily="18" charset="0"/>
                            <a:ea typeface="Cambria Math" panose="02040503050406030204" pitchFamily="18" charset="0"/>
                            <a:cs typeface="Arial" panose="020B0604020202020204" pitchFamily="34" charset="0"/>
                          </a:rPr>
                          <m:t> </m:t>
                        </m:r>
                        <m:r>
                          <m:rPr>
                            <m:nor/>
                          </m:rPr>
                          <a:rPr lang="en-GB" b="0" i="0" dirty="0" smtClean="0">
                            <a:solidFill>
                              <a:srgbClr val="FF0000"/>
                            </a:solidFill>
                            <a:latin typeface="Arial" panose="020B0604020202020204" pitchFamily="34" charset="0"/>
                            <a:ea typeface="Cambria Math" panose="02040503050406030204" pitchFamily="18" charset="0"/>
                            <a:cs typeface="Arial" panose="020B0604020202020204" pitchFamily="34" charset="0"/>
                          </a:rPr>
                          <m:t>+</m:t>
                        </m:r>
                        <m:r>
                          <m:rPr>
                            <m:nor/>
                          </m:rPr>
                          <a:rPr lang="en-GB" dirty="0">
                            <a:solidFill>
                              <a:srgbClr val="FF0000"/>
                            </a:solidFill>
                            <a:latin typeface="Arial" panose="020B0604020202020204" pitchFamily="34" charset="0"/>
                            <a:ea typeface="Cambria Math" panose="02040503050406030204" pitchFamily="18" charset="0"/>
                            <a:cs typeface="Arial" panose="020B0604020202020204" pitchFamily="34" charset="0"/>
                          </a:rPr>
                          <m:t> </m:t>
                        </m:r>
                        <m:r>
                          <m:rPr>
                            <m:sty m:val="p"/>
                          </m:rPr>
                          <a:rPr lang="en-GB">
                            <a:solidFill>
                              <a:srgbClr val="FF0000"/>
                            </a:solidFill>
                            <a:latin typeface="Cambria Math" panose="02040503050406030204" pitchFamily="18" charset="0"/>
                            <a:ea typeface="Cambria Math" panose="02040503050406030204" pitchFamily="18" charset="0"/>
                            <a:cs typeface="Arial" panose="020B0604020202020204" pitchFamily="34" charset="0"/>
                          </a:rPr>
                          <m:t>Q</m:t>
                        </m:r>
                      </m:e>
                    </m:bar>
                  </m:oMath>
                </a14:m>
                <a:endParaRPr lang="en-GB" dirty="0">
                  <a:solidFill>
                    <a:srgbClr val="238296"/>
                  </a:solidFill>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4"/>
              </p:nvPr>
            </p:nvSpPr>
            <p:spPr>
              <a:blipFill rotWithShape="0">
                <a:blip r:embed="rId2"/>
                <a:stretch>
                  <a:fillRect l="-2346" t="-2650" r="-235"/>
                </a:stretch>
              </a:blipFill>
            </p:spPr>
            <p:txBody>
              <a:bodyPr/>
              <a:lstStyle/>
              <a:p>
                <a:r>
                  <a:rPr lang="en-GB">
                    <a:noFill/>
                  </a:rPr>
                  <a:t> </a:t>
                </a:r>
              </a:p>
            </p:txBody>
          </p:sp>
        </mc:Fallback>
      </mc:AlternateContent>
    </p:spTree>
    <p:extLst>
      <p:ext uri="{BB962C8B-B14F-4D97-AF65-F5344CB8AC3E}">
        <p14:creationId xmlns:p14="http://schemas.microsoft.com/office/powerpoint/2010/main" val="3798216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pPr lvl="0"/>
            <a:r>
              <a:rPr lang="en-GB" dirty="0"/>
              <a:t>Be familiar with the use of Boolean identities and De Morgan’s laws to manipulate and simplify Boolean expressions</a:t>
            </a:r>
          </a:p>
          <a:p>
            <a:pPr lvl="0"/>
            <a:r>
              <a:rPr lang="en-GB" dirty="0"/>
              <a:t>Write a Boolean expression for a given logic gate circuit, and vice versa</a:t>
            </a:r>
          </a:p>
          <a:p>
            <a:endParaRPr lang="en-GB" dirty="0"/>
          </a:p>
        </p:txBody>
      </p:sp>
      <p:sp>
        <p:nvSpPr>
          <p:cNvPr id="3" name="Text Placeholder 2"/>
          <p:cNvSpPr>
            <a:spLocks noGrp="1"/>
          </p:cNvSpPr>
          <p:nvPr>
            <p:ph type="body" sz="quarter" idx="13"/>
          </p:nvPr>
        </p:nvSpPr>
        <p:spPr/>
        <p:txBody>
          <a:bodyPr/>
          <a:lstStyle/>
          <a:p>
            <a:r>
              <a:rPr lang="en-GB" dirty="0" smtClean="0"/>
              <a:t>Objectives</a:t>
            </a:r>
            <a:endParaRPr lang="en-GB" dirty="0"/>
          </a:p>
        </p:txBody>
      </p:sp>
    </p:spTree>
    <p:extLst>
      <p:ext uri="{BB962C8B-B14F-4D97-AF65-F5344CB8AC3E}">
        <p14:creationId xmlns:p14="http://schemas.microsoft.com/office/powerpoint/2010/main" val="2908866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Simplifying expressions</a:t>
            </a:r>
          </a:p>
          <a:p>
            <a:endParaRPr lang="en-GB" dirty="0"/>
          </a:p>
        </p:txBody>
      </p:sp>
      <p:sp>
        <p:nvSpPr>
          <p:cNvPr id="3" name="Text Placeholder 2"/>
          <p:cNvSpPr>
            <a:spLocks noGrp="1"/>
          </p:cNvSpPr>
          <p:nvPr>
            <p:ph type="body" sz="quarter" idx="14"/>
          </p:nvPr>
        </p:nvSpPr>
        <p:spPr/>
        <p:txBody>
          <a:bodyPr/>
          <a:lstStyle/>
          <a:p>
            <a:r>
              <a:rPr lang="en-GB" dirty="0" smtClean="0"/>
              <a:t>You need to be able to simplify given Boolean expressions</a:t>
            </a:r>
          </a:p>
          <a:p>
            <a:r>
              <a:rPr lang="en-GB" dirty="0" smtClean="0"/>
              <a:t>As well as de Morgan’s laws, there are several other “simplification rules” that will help you to do this</a:t>
            </a:r>
          </a:p>
          <a:p>
            <a:r>
              <a:rPr lang="en-GB" dirty="0" smtClean="0"/>
              <a:t>See if you can fill in the first column on the next slide – remember, X and Y can only be either TRUE or FALSE</a:t>
            </a:r>
            <a:endParaRPr lang="en-GB" dirty="0"/>
          </a:p>
          <a:p>
            <a:pPr marL="0" indent="0" algn="ctr">
              <a:buNone/>
            </a:pPr>
            <a:r>
              <a:rPr lang="en-GB" sz="4000" dirty="0" smtClean="0">
                <a:solidFill>
                  <a:srgbClr val="238296"/>
                </a:solidFill>
              </a:rPr>
              <a:t>1 = TRUE, 0 = FALSE</a:t>
            </a:r>
            <a:endParaRPr lang="en-GB" sz="4000" dirty="0">
              <a:solidFill>
                <a:srgbClr val="238296"/>
              </a:solidFill>
            </a:endParaRPr>
          </a:p>
        </p:txBody>
      </p:sp>
    </p:spTree>
    <p:extLst>
      <p:ext uri="{BB962C8B-B14F-4D97-AF65-F5344CB8AC3E}">
        <p14:creationId xmlns:p14="http://schemas.microsoft.com/office/powerpoint/2010/main" val="3461500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Simplifying expressions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4"/>
              </p:nvPr>
            </p:nvSpPr>
            <p:spPr/>
            <p:txBody>
              <a:bodyPr/>
              <a:lstStyle/>
              <a:p>
                <a:pPr marL="0" indent="0">
                  <a:buNone/>
                </a:pPr>
                <a:r>
                  <a:rPr lang="en-GB" dirty="0"/>
                  <a:t>Can you figure out the following general rules?</a:t>
                </a:r>
                <a:endParaRPr lang="en-GB" dirty="0">
                  <a:solidFill>
                    <a:srgbClr val="238296"/>
                  </a:solidFill>
                </a:endParaRPr>
              </a:p>
              <a:p>
                <a:pPr marL="457200" indent="-457200">
                  <a:spcBef>
                    <a:spcPts val="600"/>
                  </a:spcBef>
                  <a:spcAft>
                    <a:spcPts val="0"/>
                  </a:spcAft>
                  <a:buFont typeface="+mj-lt"/>
                  <a:buAutoNum type="arabicPeriod"/>
                  <a:tabLst>
                    <a:tab pos="1346200" algn="l"/>
                  </a:tabLst>
                </a:pPr>
                <a14:m>
                  <m:oMath xmlns:m="http://schemas.openxmlformats.org/officeDocument/2006/math">
                    <m:r>
                      <m:rPr>
                        <m:sty m:val="p"/>
                      </m:rPr>
                      <a:rPr lang="en-GB" b="0" i="0" smtClean="0">
                        <a:solidFill>
                          <a:srgbClr val="238296"/>
                        </a:solidFill>
                        <a:latin typeface="Cambria Math" panose="02040503050406030204" pitchFamily="18" charset="0"/>
                        <a:ea typeface="Cambria Math" panose="02040503050406030204" pitchFamily="18" charset="0"/>
                      </a:rPr>
                      <m:t>X</m:t>
                    </m:r>
                    <m:r>
                      <a:rPr lang="en-GB" b="0" i="0" smtClean="0">
                        <a:solidFill>
                          <a:srgbClr val="238296"/>
                        </a:solidFill>
                        <a:latin typeface="Cambria Math" panose="02040503050406030204" pitchFamily="18" charset="0"/>
                        <a:ea typeface="Cambria Math" panose="02040503050406030204" pitchFamily="18" charset="0"/>
                      </a:rPr>
                      <m:t> </m:t>
                    </m:r>
                  </m:oMath>
                </a14:m>
                <a:r>
                  <a:rPr lang="en-GB"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a:t>• 0 	=</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a:t>X • 1 	=</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a:t>X • X 	=</a:t>
                </a:r>
              </a:p>
              <a:p>
                <a:pPr marL="457200" indent="-457200">
                  <a:spcBef>
                    <a:spcPts val="600"/>
                  </a:spcBef>
                  <a:spcAft>
                    <a:spcPts val="0"/>
                  </a:spcAft>
                  <a:buFont typeface="+mj-lt"/>
                  <a:buAutoNum type="arabicPeriod"/>
                  <a:tabLst>
                    <a:tab pos="1346200" algn="l"/>
                  </a:tabLst>
                </a:pPr>
                <a14:m>
                  <m:oMath xmlns:m="http://schemas.openxmlformats.org/officeDocument/2006/math">
                    <m:r>
                      <m:rPr>
                        <m:sty m:val="p"/>
                      </m:rPr>
                      <a:rPr lang="en-GB" b="0" i="0" smtClean="0">
                        <a:solidFill>
                          <a:srgbClr val="238296"/>
                        </a:solidFill>
                        <a:latin typeface="Cambria Math" panose="02040503050406030204" pitchFamily="18" charset="0"/>
                        <a:ea typeface="Cambria Math" panose="02040503050406030204" pitchFamily="18" charset="0"/>
                      </a:rPr>
                      <m:t>X</m:t>
                    </m:r>
                    <m:r>
                      <a:rPr lang="en-GB" b="0" i="0" smtClean="0">
                        <a:solidFill>
                          <a:srgbClr val="238296"/>
                        </a:solidFill>
                        <a:latin typeface="Cambria Math" panose="02040503050406030204" pitchFamily="18" charset="0"/>
                        <a:ea typeface="Cambria Math" panose="02040503050406030204" pitchFamily="18" charset="0"/>
                      </a:rPr>
                      <m:t> </m:t>
                    </m:r>
                    <m:r>
                      <m:rPr>
                        <m:nor/>
                      </m:rPr>
                      <a:rPr lang="en-GB" dirty="0">
                        <a:solidFill>
                          <a:srgbClr val="238296"/>
                        </a:solidFill>
                        <a:latin typeface="Cambria Math" panose="02040503050406030204" pitchFamily="18" charset="0"/>
                        <a:ea typeface="Cambria Math" panose="02040503050406030204" pitchFamily="18" charset="0"/>
                        <a:cs typeface="Arial" panose="020B0604020202020204" pitchFamily="34" charset="0"/>
                      </a:rPr>
                      <m:t>•</m:t>
                    </m:r>
                  </m:oMath>
                </a14:m>
                <a:r>
                  <a:rPr lang="en-GB" dirty="0" smtClean="0">
                    <a:solidFill>
                      <a:srgbClr val="238296"/>
                    </a:solidFill>
                    <a:latin typeface="Cambria Math" panose="02040503050406030204" pitchFamily="18" charset="0"/>
                    <a:ea typeface="Cambria Math" panose="02040503050406030204" pitchFamily="18" charset="0"/>
                  </a:rPr>
                  <a:t> </a:t>
                </a:r>
                <a14:m>
                  <m:oMath xmlns:m="http://schemas.openxmlformats.org/officeDocument/2006/math">
                    <m:bar>
                      <m:barPr>
                        <m:pos m:val="top"/>
                        <m:ctrlPr>
                          <a:rPr lang="en-GB" i="1" dirty="0" smtClean="0">
                            <a:solidFill>
                              <a:srgbClr val="238296"/>
                            </a:solidFill>
                            <a:latin typeface="Cambria Math" panose="02040503050406030204" pitchFamily="18" charset="0"/>
                            <a:ea typeface="Cambria Math" panose="02040503050406030204" pitchFamily="18" charset="0"/>
                          </a:rPr>
                        </m:ctrlPr>
                      </m:barPr>
                      <m:e>
                        <m:r>
                          <m:rPr>
                            <m:sty m:val="p"/>
                          </m:rPr>
                          <a:rPr lang="en-GB" b="0" i="0" dirty="0" smtClean="0">
                            <a:solidFill>
                              <a:srgbClr val="238296"/>
                            </a:solidFill>
                            <a:latin typeface="Cambria Math" panose="02040503050406030204" pitchFamily="18" charset="0"/>
                            <a:ea typeface="Cambria Math" panose="02040503050406030204" pitchFamily="18" charset="0"/>
                          </a:rPr>
                          <m:t>X</m:t>
                        </m:r>
                      </m:e>
                    </m:bar>
                  </m:oMath>
                </a14:m>
                <a:r>
                  <a:rPr lang="en-GB" dirty="0" smtClean="0">
                    <a:solidFill>
                      <a:srgbClr val="238296"/>
                    </a:solidFill>
                    <a:latin typeface="Cambria Math" panose="02040503050406030204" pitchFamily="18" charset="0"/>
                    <a:ea typeface="Cambria Math" panose="02040503050406030204" pitchFamily="18" charset="0"/>
                  </a:rPr>
                  <a:t> 	=</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rPr>
                  <a:t>X + 0 	=</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rPr>
                  <a:t>X + 1 	=</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rPr>
                  <a:t>X + X 	=</a:t>
                </a:r>
              </a:p>
              <a:p>
                <a:pPr marL="457200" indent="-457200">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rPr>
                  <a:t>X + </a:t>
                </a:r>
                <a14:m>
                  <m:oMath xmlns:m="http://schemas.openxmlformats.org/officeDocument/2006/math">
                    <m:bar>
                      <m:barPr>
                        <m:pos m:val="top"/>
                        <m:ctrlPr>
                          <a:rPr lang="en-GB" i="1" dirty="0">
                            <a:solidFill>
                              <a:srgbClr val="238296"/>
                            </a:solidFill>
                            <a:latin typeface="Cambria Math" panose="02040503050406030204" pitchFamily="18" charset="0"/>
                            <a:ea typeface="Cambria Math" panose="02040503050406030204" pitchFamily="18" charset="0"/>
                          </a:rPr>
                        </m:ctrlPr>
                      </m:barPr>
                      <m:e>
                        <m:r>
                          <m:rPr>
                            <m:sty m:val="p"/>
                          </m:rPr>
                          <a:rPr lang="en-GB" dirty="0">
                            <a:solidFill>
                              <a:srgbClr val="238296"/>
                            </a:solidFill>
                            <a:latin typeface="Cambria Math" panose="02040503050406030204" pitchFamily="18" charset="0"/>
                            <a:ea typeface="Cambria Math" panose="02040503050406030204" pitchFamily="18" charset="0"/>
                          </a:rPr>
                          <m:t>X</m:t>
                        </m:r>
                      </m:e>
                    </m:bar>
                    <m:r>
                      <a:rPr lang="en-GB" b="0" i="0" dirty="0" smtClean="0">
                        <a:solidFill>
                          <a:srgbClr val="238296"/>
                        </a:solidFill>
                        <a:latin typeface="Cambria Math" panose="02040503050406030204" pitchFamily="18" charset="0"/>
                        <a:ea typeface="Cambria Math" panose="02040503050406030204" pitchFamily="18" charset="0"/>
                      </a:rPr>
                      <m:t> =</m:t>
                    </m:r>
                  </m:oMath>
                </a14:m>
                <a:endParaRPr lang="en-GB" b="0" dirty="0" smtClean="0">
                  <a:solidFill>
                    <a:srgbClr val="238296"/>
                  </a:solidFill>
                  <a:latin typeface="Cambria Math" panose="02040503050406030204" pitchFamily="18" charset="0"/>
                  <a:ea typeface="Cambria Math" panose="02040503050406030204" pitchFamily="18" charset="0"/>
                </a:endParaRPr>
              </a:p>
              <a:p>
                <a:pPr marL="457200" indent="-457200">
                  <a:spcAft>
                    <a:spcPts val="0"/>
                  </a:spcAft>
                  <a:buFont typeface="+mj-lt"/>
                  <a:buAutoNum type="arabicPeriod"/>
                  <a:tabLst>
                    <a:tab pos="1346200" algn="l"/>
                  </a:tabLst>
                </a:pPr>
                <a14:m>
                  <m:oMath xmlns:m="http://schemas.openxmlformats.org/officeDocument/2006/math">
                    <m:bar>
                      <m:barPr>
                        <m:pos m:val="top"/>
                        <m:ctrlPr>
                          <a:rPr lang="en-GB" i="1" dirty="0" smtClean="0">
                            <a:solidFill>
                              <a:srgbClr val="238296"/>
                            </a:solidFill>
                            <a:latin typeface="Cambria Math" panose="02040503050406030204" pitchFamily="18" charset="0"/>
                            <a:ea typeface="Cambria Math" panose="02040503050406030204" pitchFamily="18" charset="0"/>
                          </a:rPr>
                        </m:ctrlPr>
                      </m:barPr>
                      <m:e>
                        <m:bar>
                          <m:barPr>
                            <m:pos m:val="top"/>
                            <m:ctrlPr>
                              <a:rPr lang="en-GB" i="1" dirty="0" smtClean="0">
                                <a:solidFill>
                                  <a:srgbClr val="238296"/>
                                </a:solidFill>
                                <a:latin typeface="Cambria Math" panose="02040503050406030204" pitchFamily="18" charset="0"/>
                                <a:ea typeface="Cambria Math" panose="02040503050406030204" pitchFamily="18" charset="0"/>
                              </a:rPr>
                            </m:ctrlPr>
                          </m:barPr>
                          <m:e>
                            <m:r>
                              <m:rPr>
                                <m:sty m:val="p"/>
                              </m:rPr>
                              <a:rPr lang="en-GB" b="0" i="0" dirty="0" smtClean="0">
                                <a:solidFill>
                                  <a:srgbClr val="238296"/>
                                </a:solidFill>
                                <a:latin typeface="Cambria Math" panose="02040503050406030204" pitchFamily="18" charset="0"/>
                                <a:ea typeface="Cambria Math" panose="02040503050406030204" pitchFamily="18" charset="0"/>
                              </a:rPr>
                              <m:t>X</m:t>
                            </m:r>
                          </m:e>
                        </m:bar>
                      </m:e>
                    </m:bar>
                    <m:r>
                      <a:rPr lang="en-GB" b="0" i="0" dirty="0" smtClean="0">
                        <a:solidFill>
                          <a:srgbClr val="238296"/>
                        </a:solidFill>
                        <a:latin typeface="Cambria Math" panose="02040503050406030204" pitchFamily="18" charset="0"/>
                        <a:ea typeface="Cambria Math" panose="02040503050406030204" pitchFamily="18" charset="0"/>
                      </a:rPr>
                      <m:t>         =</m:t>
                    </m:r>
                  </m:oMath>
                </a14:m>
                <a:endParaRPr lang="en-GB"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4"/>
              </p:nvPr>
            </p:nvSpPr>
            <p:spPr>
              <a:blipFill rotWithShape="0">
                <a:blip r:embed="rId2"/>
                <a:stretch>
                  <a:fillRect l="-2502" t="-2650" b="-35336"/>
                </a:stretch>
              </a:blipFill>
            </p:spPr>
            <p:txBody>
              <a:bodyPr/>
              <a:lstStyle/>
              <a:p>
                <a:r>
                  <a:rPr lang="en-GB">
                    <a:noFill/>
                  </a:rPr>
                  <a:t> </a:t>
                </a:r>
              </a:p>
            </p:txBody>
          </p:sp>
        </mc:Fallback>
      </mc:AlternateContent>
    </p:spTree>
    <p:extLst>
      <p:ext uri="{BB962C8B-B14F-4D97-AF65-F5344CB8AC3E}">
        <p14:creationId xmlns:p14="http://schemas.microsoft.com/office/powerpoint/2010/main" val="276224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Simplifying expressions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4"/>
              </p:nvPr>
            </p:nvSpPr>
            <p:spPr/>
            <p:txBody>
              <a:bodyPr/>
              <a:lstStyle/>
              <a:p>
                <a:pPr marL="0" indent="0">
                  <a:buNone/>
                </a:pPr>
                <a:r>
                  <a:rPr lang="en-GB" dirty="0"/>
                  <a:t>Can you figure out the following general rules?</a:t>
                </a:r>
                <a:endParaRPr lang="en-GB" dirty="0">
                  <a:solidFill>
                    <a:srgbClr val="238296"/>
                  </a:solidFill>
                </a:endParaRPr>
              </a:p>
              <a:p>
                <a:pPr marL="457200" indent="-457200">
                  <a:spcBef>
                    <a:spcPts val="600"/>
                  </a:spcBef>
                  <a:spcAft>
                    <a:spcPts val="0"/>
                  </a:spcAft>
                  <a:buFont typeface="+mj-lt"/>
                  <a:buAutoNum type="arabicPeriod"/>
                  <a:tabLst>
                    <a:tab pos="1346200" algn="l"/>
                  </a:tabLst>
                </a:pPr>
                <a14:m>
                  <m:oMath xmlns:m="http://schemas.openxmlformats.org/officeDocument/2006/math">
                    <m:r>
                      <m:rPr>
                        <m:sty m:val="p"/>
                      </m:rPr>
                      <a:rPr lang="en-GB" b="0" i="0" smtClean="0">
                        <a:solidFill>
                          <a:srgbClr val="238296"/>
                        </a:solidFill>
                        <a:latin typeface="Cambria Math" panose="02040503050406030204" pitchFamily="18" charset="0"/>
                        <a:ea typeface="Cambria Math" panose="02040503050406030204" pitchFamily="18" charset="0"/>
                      </a:rPr>
                      <m:t>X</m:t>
                    </m:r>
                    <m:r>
                      <a:rPr lang="en-GB" b="0" i="0" smtClean="0">
                        <a:solidFill>
                          <a:srgbClr val="238296"/>
                        </a:solidFill>
                        <a:latin typeface="Cambria Math" panose="02040503050406030204" pitchFamily="18" charset="0"/>
                        <a:ea typeface="Cambria Math" panose="02040503050406030204" pitchFamily="18" charset="0"/>
                      </a:rPr>
                      <m:t> </m:t>
                    </m:r>
                  </m:oMath>
                </a14:m>
                <a:r>
                  <a:rPr lang="en-GB"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a:t>• 0 	= </a:t>
                </a:r>
                <a:r>
                  <a:rPr lang="en-GB"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a:t>0</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a:t>X • 1 	=</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a:t>X • X 	=</a:t>
                </a:r>
              </a:p>
              <a:p>
                <a:pPr marL="457200" indent="-457200">
                  <a:spcBef>
                    <a:spcPts val="600"/>
                  </a:spcBef>
                  <a:spcAft>
                    <a:spcPts val="0"/>
                  </a:spcAft>
                  <a:buFont typeface="+mj-lt"/>
                  <a:buAutoNum type="arabicPeriod"/>
                  <a:tabLst>
                    <a:tab pos="1346200" algn="l"/>
                  </a:tabLst>
                </a:pPr>
                <a14:m>
                  <m:oMath xmlns:m="http://schemas.openxmlformats.org/officeDocument/2006/math">
                    <m:r>
                      <m:rPr>
                        <m:sty m:val="p"/>
                      </m:rPr>
                      <a:rPr lang="en-GB" b="0" i="0" smtClean="0">
                        <a:solidFill>
                          <a:srgbClr val="238296"/>
                        </a:solidFill>
                        <a:latin typeface="Cambria Math" panose="02040503050406030204" pitchFamily="18" charset="0"/>
                        <a:ea typeface="Cambria Math" panose="02040503050406030204" pitchFamily="18" charset="0"/>
                      </a:rPr>
                      <m:t>X</m:t>
                    </m:r>
                    <m:r>
                      <a:rPr lang="en-GB" b="0" i="0" smtClean="0">
                        <a:solidFill>
                          <a:srgbClr val="238296"/>
                        </a:solidFill>
                        <a:latin typeface="Cambria Math" panose="02040503050406030204" pitchFamily="18" charset="0"/>
                        <a:ea typeface="Cambria Math" panose="02040503050406030204" pitchFamily="18" charset="0"/>
                      </a:rPr>
                      <m:t> </m:t>
                    </m:r>
                    <m:r>
                      <m:rPr>
                        <m:nor/>
                      </m:rPr>
                      <a:rPr lang="en-GB" dirty="0">
                        <a:solidFill>
                          <a:srgbClr val="238296"/>
                        </a:solidFill>
                        <a:latin typeface="Cambria Math" panose="02040503050406030204" pitchFamily="18" charset="0"/>
                        <a:ea typeface="Cambria Math" panose="02040503050406030204" pitchFamily="18" charset="0"/>
                        <a:cs typeface="Arial" panose="020B0604020202020204" pitchFamily="34" charset="0"/>
                      </a:rPr>
                      <m:t>•</m:t>
                    </m:r>
                  </m:oMath>
                </a14:m>
                <a:r>
                  <a:rPr lang="en-GB" dirty="0" smtClean="0">
                    <a:solidFill>
                      <a:srgbClr val="238296"/>
                    </a:solidFill>
                    <a:latin typeface="Cambria Math" panose="02040503050406030204" pitchFamily="18" charset="0"/>
                    <a:ea typeface="Cambria Math" panose="02040503050406030204" pitchFamily="18" charset="0"/>
                  </a:rPr>
                  <a:t> </a:t>
                </a:r>
                <a14:m>
                  <m:oMath xmlns:m="http://schemas.openxmlformats.org/officeDocument/2006/math">
                    <m:bar>
                      <m:barPr>
                        <m:pos m:val="top"/>
                        <m:ctrlPr>
                          <a:rPr lang="en-GB" i="1" dirty="0" smtClean="0">
                            <a:solidFill>
                              <a:srgbClr val="238296"/>
                            </a:solidFill>
                            <a:latin typeface="Cambria Math" panose="02040503050406030204" pitchFamily="18" charset="0"/>
                            <a:ea typeface="Cambria Math" panose="02040503050406030204" pitchFamily="18" charset="0"/>
                          </a:rPr>
                        </m:ctrlPr>
                      </m:barPr>
                      <m:e>
                        <m:r>
                          <m:rPr>
                            <m:sty m:val="p"/>
                          </m:rPr>
                          <a:rPr lang="en-GB" b="0" i="0" dirty="0" smtClean="0">
                            <a:solidFill>
                              <a:srgbClr val="238296"/>
                            </a:solidFill>
                            <a:latin typeface="Cambria Math" panose="02040503050406030204" pitchFamily="18" charset="0"/>
                            <a:ea typeface="Cambria Math" panose="02040503050406030204" pitchFamily="18" charset="0"/>
                          </a:rPr>
                          <m:t>X</m:t>
                        </m:r>
                      </m:e>
                    </m:bar>
                  </m:oMath>
                </a14:m>
                <a:r>
                  <a:rPr lang="en-GB" dirty="0" smtClean="0">
                    <a:solidFill>
                      <a:srgbClr val="238296"/>
                    </a:solidFill>
                    <a:latin typeface="Cambria Math" panose="02040503050406030204" pitchFamily="18" charset="0"/>
                    <a:ea typeface="Cambria Math" panose="02040503050406030204" pitchFamily="18" charset="0"/>
                  </a:rPr>
                  <a:t> 	=</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rPr>
                  <a:t>X + 0 	=</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rPr>
                  <a:t>X + 1 	=</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rPr>
                  <a:t>X + X 	=</a:t>
                </a:r>
              </a:p>
              <a:p>
                <a:pPr marL="457200" indent="-457200">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rPr>
                  <a:t>X + </a:t>
                </a:r>
                <a14:m>
                  <m:oMath xmlns:m="http://schemas.openxmlformats.org/officeDocument/2006/math">
                    <m:bar>
                      <m:barPr>
                        <m:pos m:val="top"/>
                        <m:ctrlPr>
                          <a:rPr lang="en-GB" i="1" dirty="0">
                            <a:solidFill>
                              <a:srgbClr val="238296"/>
                            </a:solidFill>
                            <a:latin typeface="Cambria Math" panose="02040503050406030204" pitchFamily="18" charset="0"/>
                            <a:ea typeface="Cambria Math" panose="02040503050406030204" pitchFamily="18" charset="0"/>
                          </a:rPr>
                        </m:ctrlPr>
                      </m:barPr>
                      <m:e>
                        <m:r>
                          <m:rPr>
                            <m:sty m:val="p"/>
                          </m:rPr>
                          <a:rPr lang="en-GB" dirty="0">
                            <a:solidFill>
                              <a:srgbClr val="238296"/>
                            </a:solidFill>
                            <a:latin typeface="Cambria Math" panose="02040503050406030204" pitchFamily="18" charset="0"/>
                            <a:ea typeface="Cambria Math" panose="02040503050406030204" pitchFamily="18" charset="0"/>
                          </a:rPr>
                          <m:t>X</m:t>
                        </m:r>
                      </m:e>
                    </m:bar>
                    <m:r>
                      <a:rPr lang="en-GB" b="0" i="0" dirty="0" smtClean="0">
                        <a:solidFill>
                          <a:srgbClr val="238296"/>
                        </a:solidFill>
                        <a:latin typeface="Cambria Math" panose="02040503050406030204" pitchFamily="18" charset="0"/>
                        <a:ea typeface="Cambria Math" panose="02040503050406030204" pitchFamily="18" charset="0"/>
                      </a:rPr>
                      <m:t> =</m:t>
                    </m:r>
                  </m:oMath>
                </a14:m>
                <a:endParaRPr lang="en-GB" b="0" dirty="0" smtClean="0">
                  <a:solidFill>
                    <a:srgbClr val="238296"/>
                  </a:solidFill>
                  <a:latin typeface="Cambria Math" panose="02040503050406030204" pitchFamily="18" charset="0"/>
                  <a:ea typeface="Cambria Math" panose="02040503050406030204" pitchFamily="18" charset="0"/>
                </a:endParaRPr>
              </a:p>
              <a:p>
                <a:pPr marL="457200" indent="-457200">
                  <a:spcAft>
                    <a:spcPts val="0"/>
                  </a:spcAft>
                  <a:buFont typeface="+mj-lt"/>
                  <a:buAutoNum type="arabicPeriod"/>
                  <a:tabLst>
                    <a:tab pos="1346200" algn="l"/>
                  </a:tabLst>
                </a:pPr>
                <a14:m>
                  <m:oMath xmlns:m="http://schemas.openxmlformats.org/officeDocument/2006/math">
                    <m:bar>
                      <m:barPr>
                        <m:pos m:val="top"/>
                        <m:ctrlPr>
                          <a:rPr lang="en-GB" i="1" dirty="0" smtClean="0">
                            <a:solidFill>
                              <a:srgbClr val="238296"/>
                            </a:solidFill>
                            <a:latin typeface="Cambria Math" panose="02040503050406030204" pitchFamily="18" charset="0"/>
                            <a:ea typeface="Cambria Math" panose="02040503050406030204" pitchFamily="18" charset="0"/>
                          </a:rPr>
                        </m:ctrlPr>
                      </m:barPr>
                      <m:e>
                        <m:bar>
                          <m:barPr>
                            <m:pos m:val="top"/>
                            <m:ctrlPr>
                              <a:rPr lang="en-GB" i="1" dirty="0" smtClean="0">
                                <a:solidFill>
                                  <a:srgbClr val="238296"/>
                                </a:solidFill>
                                <a:latin typeface="Cambria Math" panose="02040503050406030204" pitchFamily="18" charset="0"/>
                                <a:ea typeface="Cambria Math" panose="02040503050406030204" pitchFamily="18" charset="0"/>
                              </a:rPr>
                            </m:ctrlPr>
                          </m:barPr>
                          <m:e>
                            <m:r>
                              <m:rPr>
                                <m:sty m:val="p"/>
                              </m:rPr>
                              <a:rPr lang="en-GB" b="0" i="0" dirty="0" smtClean="0">
                                <a:solidFill>
                                  <a:srgbClr val="238296"/>
                                </a:solidFill>
                                <a:latin typeface="Cambria Math" panose="02040503050406030204" pitchFamily="18" charset="0"/>
                                <a:ea typeface="Cambria Math" panose="02040503050406030204" pitchFamily="18" charset="0"/>
                              </a:rPr>
                              <m:t>X</m:t>
                            </m:r>
                          </m:e>
                        </m:bar>
                      </m:e>
                    </m:bar>
                    <m:r>
                      <a:rPr lang="en-GB" b="0" i="0" dirty="0" smtClean="0">
                        <a:solidFill>
                          <a:srgbClr val="238296"/>
                        </a:solidFill>
                        <a:latin typeface="Cambria Math" panose="02040503050406030204" pitchFamily="18" charset="0"/>
                        <a:ea typeface="Cambria Math" panose="02040503050406030204" pitchFamily="18" charset="0"/>
                      </a:rPr>
                      <m:t>         =</m:t>
                    </m:r>
                  </m:oMath>
                </a14:m>
                <a:endParaRPr lang="en-GB"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4"/>
              </p:nvPr>
            </p:nvSpPr>
            <p:spPr>
              <a:blipFill rotWithShape="0">
                <a:blip r:embed="rId2"/>
                <a:stretch>
                  <a:fillRect l="-2502" t="-2650" b="-35336"/>
                </a:stretch>
              </a:blipFill>
            </p:spPr>
            <p:txBody>
              <a:bodyPr/>
              <a:lstStyle/>
              <a:p>
                <a:r>
                  <a:rPr lang="en-GB">
                    <a:noFill/>
                  </a:rPr>
                  <a:t> </a:t>
                </a:r>
              </a:p>
            </p:txBody>
          </p:sp>
        </mc:Fallback>
      </mc:AlternateContent>
    </p:spTree>
    <p:extLst>
      <p:ext uri="{BB962C8B-B14F-4D97-AF65-F5344CB8AC3E}">
        <p14:creationId xmlns:p14="http://schemas.microsoft.com/office/powerpoint/2010/main" val="21975722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Simplifying expressions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4"/>
              </p:nvPr>
            </p:nvSpPr>
            <p:spPr/>
            <p:txBody>
              <a:bodyPr/>
              <a:lstStyle/>
              <a:p>
                <a:pPr marL="0" indent="0">
                  <a:buNone/>
                </a:pPr>
                <a:r>
                  <a:rPr lang="en-GB" dirty="0"/>
                  <a:t>Can you figure out the following general rules?</a:t>
                </a:r>
                <a:endParaRPr lang="en-GB" dirty="0">
                  <a:solidFill>
                    <a:srgbClr val="238296"/>
                  </a:solidFill>
                </a:endParaRPr>
              </a:p>
              <a:p>
                <a:pPr marL="457200" indent="-457200">
                  <a:spcBef>
                    <a:spcPts val="600"/>
                  </a:spcBef>
                  <a:spcAft>
                    <a:spcPts val="0"/>
                  </a:spcAft>
                  <a:buFont typeface="+mj-lt"/>
                  <a:buAutoNum type="arabicPeriod"/>
                  <a:tabLst>
                    <a:tab pos="1346200" algn="l"/>
                  </a:tabLst>
                </a:pPr>
                <a14:m>
                  <m:oMath xmlns:m="http://schemas.openxmlformats.org/officeDocument/2006/math">
                    <m:r>
                      <m:rPr>
                        <m:sty m:val="p"/>
                      </m:rPr>
                      <a:rPr lang="en-GB" b="0" i="0" smtClean="0">
                        <a:solidFill>
                          <a:srgbClr val="238296"/>
                        </a:solidFill>
                        <a:latin typeface="Cambria Math" panose="02040503050406030204" pitchFamily="18" charset="0"/>
                        <a:ea typeface="Cambria Math" panose="02040503050406030204" pitchFamily="18" charset="0"/>
                      </a:rPr>
                      <m:t>X</m:t>
                    </m:r>
                    <m:r>
                      <a:rPr lang="en-GB" b="0" i="0" smtClean="0">
                        <a:solidFill>
                          <a:srgbClr val="238296"/>
                        </a:solidFill>
                        <a:latin typeface="Cambria Math" panose="02040503050406030204" pitchFamily="18" charset="0"/>
                        <a:ea typeface="Cambria Math" panose="02040503050406030204" pitchFamily="18" charset="0"/>
                      </a:rPr>
                      <m:t> </m:t>
                    </m:r>
                  </m:oMath>
                </a14:m>
                <a:r>
                  <a:rPr lang="en-GB"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a:t>• 0 	= </a:t>
                </a:r>
                <a:r>
                  <a:rPr lang="en-GB"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a:t>0</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a:t>X • 1 	= </a:t>
                </a:r>
                <a:r>
                  <a:rPr lang="en-GB"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a:t>X</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a:t>X • X 	=</a:t>
                </a:r>
              </a:p>
              <a:p>
                <a:pPr marL="457200" indent="-457200">
                  <a:spcBef>
                    <a:spcPts val="600"/>
                  </a:spcBef>
                  <a:spcAft>
                    <a:spcPts val="0"/>
                  </a:spcAft>
                  <a:buFont typeface="+mj-lt"/>
                  <a:buAutoNum type="arabicPeriod"/>
                  <a:tabLst>
                    <a:tab pos="1346200" algn="l"/>
                  </a:tabLst>
                </a:pPr>
                <a14:m>
                  <m:oMath xmlns:m="http://schemas.openxmlformats.org/officeDocument/2006/math">
                    <m:r>
                      <m:rPr>
                        <m:sty m:val="p"/>
                      </m:rPr>
                      <a:rPr lang="en-GB" b="0" i="0" smtClean="0">
                        <a:solidFill>
                          <a:srgbClr val="238296"/>
                        </a:solidFill>
                        <a:latin typeface="Cambria Math" panose="02040503050406030204" pitchFamily="18" charset="0"/>
                        <a:ea typeface="Cambria Math" panose="02040503050406030204" pitchFamily="18" charset="0"/>
                      </a:rPr>
                      <m:t>X</m:t>
                    </m:r>
                    <m:r>
                      <a:rPr lang="en-GB" b="0" i="0" smtClean="0">
                        <a:solidFill>
                          <a:srgbClr val="238296"/>
                        </a:solidFill>
                        <a:latin typeface="Cambria Math" panose="02040503050406030204" pitchFamily="18" charset="0"/>
                        <a:ea typeface="Cambria Math" panose="02040503050406030204" pitchFamily="18" charset="0"/>
                      </a:rPr>
                      <m:t> </m:t>
                    </m:r>
                    <m:r>
                      <m:rPr>
                        <m:nor/>
                      </m:rPr>
                      <a:rPr lang="en-GB" dirty="0">
                        <a:solidFill>
                          <a:srgbClr val="238296"/>
                        </a:solidFill>
                        <a:latin typeface="Cambria Math" panose="02040503050406030204" pitchFamily="18" charset="0"/>
                        <a:ea typeface="Cambria Math" panose="02040503050406030204" pitchFamily="18" charset="0"/>
                        <a:cs typeface="Arial" panose="020B0604020202020204" pitchFamily="34" charset="0"/>
                      </a:rPr>
                      <m:t>•</m:t>
                    </m:r>
                  </m:oMath>
                </a14:m>
                <a:r>
                  <a:rPr lang="en-GB" dirty="0" smtClean="0">
                    <a:solidFill>
                      <a:srgbClr val="238296"/>
                    </a:solidFill>
                    <a:latin typeface="Cambria Math" panose="02040503050406030204" pitchFamily="18" charset="0"/>
                    <a:ea typeface="Cambria Math" panose="02040503050406030204" pitchFamily="18" charset="0"/>
                  </a:rPr>
                  <a:t> </a:t>
                </a:r>
                <a14:m>
                  <m:oMath xmlns:m="http://schemas.openxmlformats.org/officeDocument/2006/math">
                    <m:bar>
                      <m:barPr>
                        <m:pos m:val="top"/>
                        <m:ctrlPr>
                          <a:rPr lang="en-GB" i="1" dirty="0" smtClean="0">
                            <a:solidFill>
                              <a:srgbClr val="238296"/>
                            </a:solidFill>
                            <a:latin typeface="Cambria Math" panose="02040503050406030204" pitchFamily="18" charset="0"/>
                            <a:ea typeface="Cambria Math" panose="02040503050406030204" pitchFamily="18" charset="0"/>
                          </a:rPr>
                        </m:ctrlPr>
                      </m:barPr>
                      <m:e>
                        <m:r>
                          <m:rPr>
                            <m:sty m:val="p"/>
                          </m:rPr>
                          <a:rPr lang="en-GB" b="0" i="0" dirty="0" smtClean="0">
                            <a:solidFill>
                              <a:srgbClr val="238296"/>
                            </a:solidFill>
                            <a:latin typeface="Cambria Math" panose="02040503050406030204" pitchFamily="18" charset="0"/>
                            <a:ea typeface="Cambria Math" panose="02040503050406030204" pitchFamily="18" charset="0"/>
                          </a:rPr>
                          <m:t>X</m:t>
                        </m:r>
                      </m:e>
                    </m:bar>
                  </m:oMath>
                </a14:m>
                <a:r>
                  <a:rPr lang="en-GB" dirty="0" smtClean="0">
                    <a:solidFill>
                      <a:srgbClr val="238296"/>
                    </a:solidFill>
                    <a:latin typeface="Cambria Math" panose="02040503050406030204" pitchFamily="18" charset="0"/>
                    <a:ea typeface="Cambria Math" panose="02040503050406030204" pitchFamily="18" charset="0"/>
                  </a:rPr>
                  <a:t> 	=</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rPr>
                  <a:t>X + 0 	=</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rPr>
                  <a:t>X + 1 	=</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rPr>
                  <a:t>X + X 	=</a:t>
                </a:r>
              </a:p>
              <a:p>
                <a:pPr marL="457200" indent="-457200">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rPr>
                  <a:t>X + </a:t>
                </a:r>
                <a14:m>
                  <m:oMath xmlns:m="http://schemas.openxmlformats.org/officeDocument/2006/math">
                    <m:bar>
                      <m:barPr>
                        <m:pos m:val="top"/>
                        <m:ctrlPr>
                          <a:rPr lang="en-GB" i="1" dirty="0">
                            <a:solidFill>
                              <a:srgbClr val="238296"/>
                            </a:solidFill>
                            <a:latin typeface="Cambria Math" panose="02040503050406030204" pitchFamily="18" charset="0"/>
                            <a:ea typeface="Cambria Math" panose="02040503050406030204" pitchFamily="18" charset="0"/>
                          </a:rPr>
                        </m:ctrlPr>
                      </m:barPr>
                      <m:e>
                        <m:r>
                          <m:rPr>
                            <m:sty m:val="p"/>
                          </m:rPr>
                          <a:rPr lang="en-GB" dirty="0">
                            <a:solidFill>
                              <a:srgbClr val="238296"/>
                            </a:solidFill>
                            <a:latin typeface="Cambria Math" panose="02040503050406030204" pitchFamily="18" charset="0"/>
                            <a:ea typeface="Cambria Math" panose="02040503050406030204" pitchFamily="18" charset="0"/>
                          </a:rPr>
                          <m:t>X</m:t>
                        </m:r>
                      </m:e>
                    </m:bar>
                    <m:r>
                      <a:rPr lang="en-GB" b="0" i="0" dirty="0" smtClean="0">
                        <a:solidFill>
                          <a:srgbClr val="238296"/>
                        </a:solidFill>
                        <a:latin typeface="Cambria Math" panose="02040503050406030204" pitchFamily="18" charset="0"/>
                        <a:ea typeface="Cambria Math" panose="02040503050406030204" pitchFamily="18" charset="0"/>
                      </a:rPr>
                      <m:t> =</m:t>
                    </m:r>
                  </m:oMath>
                </a14:m>
                <a:endParaRPr lang="en-GB" b="0" dirty="0" smtClean="0">
                  <a:solidFill>
                    <a:srgbClr val="238296"/>
                  </a:solidFill>
                  <a:latin typeface="Cambria Math" panose="02040503050406030204" pitchFamily="18" charset="0"/>
                  <a:ea typeface="Cambria Math" panose="02040503050406030204" pitchFamily="18" charset="0"/>
                </a:endParaRPr>
              </a:p>
              <a:p>
                <a:pPr marL="457200" indent="-457200">
                  <a:spcAft>
                    <a:spcPts val="0"/>
                  </a:spcAft>
                  <a:buFont typeface="+mj-lt"/>
                  <a:buAutoNum type="arabicPeriod"/>
                  <a:tabLst>
                    <a:tab pos="1346200" algn="l"/>
                  </a:tabLst>
                </a:pPr>
                <a14:m>
                  <m:oMath xmlns:m="http://schemas.openxmlformats.org/officeDocument/2006/math">
                    <m:bar>
                      <m:barPr>
                        <m:pos m:val="top"/>
                        <m:ctrlPr>
                          <a:rPr lang="en-GB" i="1" dirty="0" smtClean="0">
                            <a:solidFill>
                              <a:srgbClr val="238296"/>
                            </a:solidFill>
                            <a:latin typeface="Cambria Math" panose="02040503050406030204" pitchFamily="18" charset="0"/>
                            <a:ea typeface="Cambria Math" panose="02040503050406030204" pitchFamily="18" charset="0"/>
                          </a:rPr>
                        </m:ctrlPr>
                      </m:barPr>
                      <m:e>
                        <m:bar>
                          <m:barPr>
                            <m:pos m:val="top"/>
                            <m:ctrlPr>
                              <a:rPr lang="en-GB" i="1" dirty="0" smtClean="0">
                                <a:solidFill>
                                  <a:srgbClr val="238296"/>
                                </a:solidFill>
                                <a:latin typeface="Cambria Math" panose="02040503050406030204" pitchFamily="18" charset="0"/>
                                <a:ea typeface="Cambria Math" panose="02040503050406030204" pitchFamily="18" charset="0"/>
                              </a:rPr>
                            </m:ctrlPr>
                          </m:barPr>
                          <m:e>
                            <m:r>
                              <m:rPr>
                                <m:sty m:val="p"/>
                              </m:rPr>
                              <a:rPr lang="en-GB" b="0" i="0" dirty="0" smtClean="0">
                                <a:solidFill>
                                  <a:srgbClr val="238296"/>
                                </a:solidFill>
                                <a:latin typeface="Cambria Math" panose="02040503050406030204" pitchFamily="18" charset="0"/>
                                <a:ea typeface="Cambria Math" panose="02040503050406030204" pitchFamily="18" charset="0"/>
                              </a:rPr>
                              <m:t>X</m:t>
                            </m:r>
                          </m:e>
                        </m:bar>
                      </m:e>
                    </m:bar>
                    <m:r>
                      <a:rPr lang="en-GB" b="0" i="0" dirty="0" smtClean="0">
                        <a:solidFill>
                          <a:srgbClr val="238296"/>
                        </a:solidFill>
                        <a:latin typeface="Cambria Math" panose="02040503050406030204" pitchFamily="18" charset="0"/>
                        <a:ea typeface="Cambria Math" panose="02040503050406030204" pitchFamily="18" charset="0"/>
                      </a:rPr>
                      <m:t>         =</m:t>
                    </m:r>
                  </m:oMath>
                </a14:m>
                <a:endParaRPr lang="en-GB"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4"/>
              </p:nvPr>
            </p:nvSpPr>
            <p:spPr>
              <a:blipFill rotWithShape="0">
                <a:blip r:embed="rId2"/>
                <a:stretch>
                  <a:fillRect l="-2502" t="-2650" b="-35336"/>
                </a:stretch>
              </a:blipFill>
            </p:spPr>
            <p:txBody>
              <a:bodyPr/>
              <a:lstStyle/>
              <a:p>
                <a:r>
                  <a:rPr lang="en-GB">
                    <a:noFill/>
                  </a:rPr>
                  <a:t> </a:t>
                </a:r>
              </a:p>
            </p:txBody>
          </p:sp>
        </mc:Fallback>
      </mc:AlternateContent>
    </p:spTree>
    <p:extLst>
      <p:ext uri="{BB962C8B-B14F-4D97-AF65-F5344CB8AC3E}">
        <p14:creationId xmlns:p14="http://schemas.microsoft.com/office/powerpoint/2010/main" val="1810689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Simplifying expressions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4"/>
              </p:nvPr>
            </p:nvSpPr>
            <p:spPr/>
            <p:txBody>
              <a:bodyPr/>
              <a:lstStyle/>
              <a:p>
                <a:pPr marL="0" indent="0">
                  <a:buNone/>
                </a:pPr>
                <a:r>
                  <a:rPr lang="en-GB" dirty="0"/>
                  <a:t>Can you figure out the following general rules?</a:t>
                </a:r>
                <a:endParaRPr lang="en-GB" dirty="0">
                  <a:solidFill>
                    <a:srgbClr val="238296"/>
                  </a:solidFill>
                </a:endParaRPr>
              </a:p>
              <a:p>
                <a:pPr marL="457200" indent="-457200">
                  <a:spcBef>
                    <a:spcPts val="600"/>
                  </a:spcBef>
                  <a:spcAft>
                    <a:spcPts val="0"/>
                  </a:spcAft>
                  <a:buFont typeface="+mj-lt"/>
                  <a:buAutoNum type="arabicPeriod"/>
                  <a:tabLst>
                    <a:tab pos="1346200" algn="l"/>
                  </a:tabLst>
                </a:pPr>
                <a14:m>
                  <m:oMath xmlns:m="http://schemas.openxmlformats.org/officeDocument/2006/math">
                    <m:r>
                      <m:rPr>
                        <m:sty m:val="p"/>
                      </m:rPr>
                      <a:rPr lang="en-GB" b="0" i="0" smtClean="0">
                        <a:solidFill>
                          <a:srgbClr val="238296"/>
                        </a:solidFill>
                        <a:latin typeface="Cambria Math" panose="02040503050406030204" pitchFamily="18" charset="0"/>
                        <a:ea typeface="Cambria Math" panose="02040503050406030204" pitchFamily="18" charset="0"/>
                      </a:rPr>
                      <m:t>X</m:t>
                    </m:r>
                    <m:r>
                      <a:rPr lang="en-GB" b="0" i="0" smtClean="0">
                        <a:solidFill>
                          <a:srgbClr val="238296"/>
                        </a:solidFill>
                        <a:latin typeface="Cambria Math" panose="02040503050406030204" pitchFamily="18" charset="0"/>
                        <a:ea typeface="Cambria Math" panose="02040503050406030204" pitchFamily="18" charset="0"/>
                      </a:rPr>
                      <m:t> </m:t>
                    </m:r>
                  </m:oMath>
                </a14:m>
                <a:r>
                  <a:rPr lang="en-GB"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a:t>• 0 	= </a:t>
                </a:r>
                <a:r>
                  <a:rPr lang="en-GB"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a:t>0</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a:t>X • 1 	= </a:t>
                </a:r>
                <a:r>
                  <a:rPr lang="en-GB"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a:t>X</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a:t>X • X 	= </a:t>
                </a:r>
                <a:r>
                  <a:rPr lang="en-GB"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a:t>X</a:t>
                </a:r>
              </a:p>
              <a:p>
                <a:pPr marL="457200" indent="-457200">
                  <a:spcBef>
                    <a:spcPts val="600"/>
                  </a:spcBef>
                  <a:spcAft>
                    <a:spcPts val="0"/>
                  </a:spcAft>
                  <a:buFont typeface="+mj-lt"/>
                  <a:buAutoNum type="arabicPeriod"/>
                  <a:tabLst>
                    <a:tab pos="1346200" algn="l"/>
                  </a:tabLst>
                </a:pPr>
                <a14:m>
                  <m:oMath xmlns:m="http://schemas.openxmlformats.org/officeDocument/2006/math">
                    <m:r>
                      <m:rPr>
                        <m:sty m:val="p"/>
                      </m:rPr>
                      <a:rPr lang="en-GB" b="0" i="0" smtClean="0">
                        <a:solidFill>
                          <a:srgbClr val="238296"/>
                        </a:solidFill>
                        <a:latin typeface="Cambria Math" panose="02040503050406030204" pitchFamily="18" charset="0"/>
                        <a:ea typeface="Cambria Math" panose="02040503050406030204" pitchFamily="18" charset="0"/>
                      </a:rPr>
                      <m:t>X</m:t>
                    </m:r>
                    <m:r>
                      <a:rPr lang="en-GB" b="0" i="0" smtClean="0">
                        <a:solidFill>
                          <a:srgbClr val="238296"/>
                        </a:solidFill>
                        <a:latin typeface="Cambria Math" panose="02040503050406030204" pitchFamily="18" charset="0"/>
                        <a:ea typeface="Cambria Math" panose="02040503050406030204" pitchFamily="18" charset="0"/>
                      </a:rPr>
                      <m:t> </m:t>
                    </m:r>
                    <m:r>
                      <m:rPr>
                        <m:nor/>
                      </m:rPr>
                      <a:rPr lang="en-GB" dirty="0">
                        <a:solidFill>
                          <a:srgbClr val="238296"/>
                        </a:solidFill>
                        <a:latin typeface="Cambria Math" panose="02040503050406030204" pitchFamily="18" charset="0"/>
                        <a:ea typeface="Cambria Math" panose="02040503050406030204" pitchFamily="18" charset="0"/>
                        <a:cs typeface="Arial" panose="020B0604020202020204" pitchFamily="34" charset="0"/>
                      </a:rPr>
                      <m:t>•</m:t>
                    </m:r>
                  </m:oMath>
                </a14:m>
                <a:r>
                  <a:rPr lang="en-GB" dirty="0" smtClean="0">
                    <a:solidFill>
                      <a:srgbClr val="238296"/>
                    </a:solidFill>
                    <a:latin typeface="Cambria Math" panose="02040503050406030204" pitchFamily="18" charset="0"/>
                    <a:ea typeface="Cambria Math" panose="02040503050406030204" pitchFamily="18" charset="0"/>
                  </a:rPr>
                  <a:t> </a:t>
                </a:r>
                <a14:m>
                  <m:oMath xmlns:m="http://schemas.openxmlformats.org/officeDocument/2006/math">
                    <m:bar>
                      <m:barPr>
                        <m:pos m:val="top"/>
                        <m:ctrlPr>
                          <a:rPr lang="en-GB" i="1" dirty="0" smtClean="0">
                            <a:solidFill>
                              <a:srgbClr val="238296"/>
                            </a:solidFill>
                            <a:latin typeface="Cambria Math" panose="02040503050406030204" pitchFamily="18" charset="0"/>
                            <a:ea typeface="Cambria Math" panose="02040503050406030204" pitchFamily="18" charset="0"/>
                          </a:rPr>
                        </m:ctrlPr>
                      </m:barPr>
                      <m:e>
                        <m:r>
                          <m:rPr>
                            <m:sty m:val="p"/>
                          </m:rPr>
                          <a:rPr lang="en-GB" b="0" i="0" dirty="0" smtClean="0">
                            <a:solidFill>
                              <a:srgbClr val="238296"/>
                            </a:solidFill>
                            <a:latin typeface="Cambria Math" panose="02040503050406030204" pitchFamily="18" charset="0"/>
                            <a:ea typeface="Cambria Math" panose="02040503050406030204" pitchFamily="18" charset="0"/>
                          </a:rPr>
                          <m:t>X</m:t>
                        </m:r>
                      </m:e>
                    </m:bar>
                  </m:oMath>
                </a14:m>
                <a:r>
                  <a:rPr lang="en-GB" dirty="0" smtClean="0">
                    <a:solidFill>
                      <a:srgbClr val="238296"/>
                    </a:solidFill>
                    <a:latin typeface="Cambria Math" panose="02040503050406030204" pitchFamily="18" charset="0"/>
                    <a:ea typeface="Cambria Math" panose="02040503050406030204" pitchFamily="18" charset="0"/>
                  </a:rPr>
                  <a:t> 	=</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rPr>
                  <a:t>X + 0 	=</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rPr>
                  <a:t>X + 1 	=</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rPr>
                  <a:t>X + X 	=</a:t>
                </a:r>
              </a:p>
              <a:p>
                <a:pPr marL="457200" indent="-457200">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rPr>
                  <a:t>X + </a:t>
                </a:r>
                <a14:m>
                  <m:oMath xmlns:m="http://schemas.openxmlformats.org/officeDocument/2006/math">
                    <m:bar>
                      <m:barPr>
                        <m:pos m:val="top"/>
                        <m:ctrlPr>
                          <a:rPr lang="en-GB" i="1" dirty="0">
                            <a:solidFill>
                              <a:srgbClr val="238296"/>
                            </a:solidFill>
                            <a:latin typeface="Cambria Math" panose="02040503050406030204" pitchFamily="18" charset="0"/>
                            <a:ea typeface="Cambria Math" panose="02040503050406030204" pitchFamily="18" charset="0"/>
                          </a:rPr>
                        </m:ctrlPr>
                      </m:barPr>
                      <m:e>
                        <m:r>
                          <m:rPr>
                            <m:sty m:val="p"/>
                          </m:rPr>
                          <a:rPr lang="en-GB" dirty="0">
                            <a:solidFill>
                              <a:srgbClr val="238296"/>
                            </a:solidFill>
                            <a:latin typeface="Cambria Math" panose="02040503050406030204" pitchFamily="18" charset="0"/>
                            <a:ea typeface="Cambria Math" panose="02040503050406030204" pitchFamily="18" charset="0"/>
                          </a:rPr>
                          <m:t>X</m:t>
                        </m:r>
                      </m:e>
                    </m:bar>
                    <m:r>
                      <a:rPr lang="en-GB" b="0" i="0" dirty="0" smtClean="0">
                        <a:solidFill>
                          <a:srgbClr val="238296"/>
                        </a:solidFill>
                        <a:latin typeface="Cambria Math" panose="02040503050406030204" pitchFamily="18" charset="0"/>
                        <a:ea typeface="Cambria Math" panose="02040503050406030204" pitchFamily="18" charset="0"/>
                      </a:rPr>
                      <m:t> =</m:t>
                    </m:r>
                  </m:oMath>
                </a14:m>
                <a:endParaRPr lang="en-GB" b="0" dirty="0" smtClean="0">
                  <a:solidFill>
                    <a:srgbClr val="238296"/>
                  </a:solidFill>
                  <a:latin typeface="Cambria Math" panose="02040503050406030204" pitchFamily="18" charset="0"/>
                  <a:ea typeface="Cambria Math" panose="02040503050406030204" pitchFamily="18" charset="0"/>
                </a:endParaRPr>
              </a:p>
              <a:p>
                <a:pPr marL="457200" indent="-457200">
                  <a:spcAft>
                    <a:spcPts val="0"/>
                  </a:spcAft>
                  <a:buFont typeface="+mj-lt"/>
                  <a:buAutoNum type="arabicPeriod"/>
                  <a:tabLst>
                    <a:tab pos="1346200" algn="l"/>
                  </a:tabLst>
                </a:pPr>
                <a14:m>
                  <m:oMath xmlns:m="http://schemas.openxmlformats.org/officeDocument/2006/math">
                    <m:bar>
                      <m:barPr>
                        <m:pos m:val="top"/>
                        <m:ctrlPr>
                          <a:rPr lang="en-GB" i="1" dirty="0" smtClean="0">
                            <a:solidFill>
                              <a:srgbClr val="238296"/>
                            </a:solidFill>
                            <a:latin typeface="Cambria Math" panose="02040503050406030204" pitchFamily="18" charset="0"/>
                            <a:ea typeface="Cambria Math" panose="02040503050406030204" pitchFamily="18" charset="0"/>
                          </a:rPr>
                        </m:ctrlPr>
                      </m:barPr>
                      <m:e>
                        <m:bar>
                          <m:barPr>
                            <m:pos m:val="top"/>
                            <m:ctrlPr>
                              <a:rPr lang="en-GB" i="1" dirty="0" smtClean="0">
                                <a:solidFill>
                                  <a:srgbClr val="238296"/>
                                </a:solidFill>
                                <a:latin typeface="Cambria Math" panose="02040503050406030204" pitchFamily="18" charset="0"/>
                                <a:ea typeface="Cambria Math" panose="02040503050406030204" pitchFamily="18" charset="0"/>
                              </a:rPr>
                            </m:ctrlPr>
                          </m:barPr>
                          <m:e>
                            <m:r>
                              <m:rPr>
                                <m:sty m:val="p"/>
                              </m:rPr>
                              <a:rPr lang="en-GB" b="0" i="0" dirty="0" smtClean="0">
                                <a:solidFill>
                                  <a:srgbClr val="238296"/>
                                </a:solidFill>
                                <a:latin typeface="Cambria Math" panose="02040503050406030204" pitchFamily="18" charset="0"/>
                                <a:ea typeface="Cambria Math" panose="02040503050406030204" pitchFamily="18" charset="0"/>
                              </a:rPr>
                              <m:t>X</m:t>
                            </m:r>
                          </m:e>
                        </m:bar>
                      </m:e>
                    </m:bar>
                    <m:r>
                      <a:rPr lang="en-GB" b="0" i="0" dirty="0" smtClean="0">
                        <a:solidFill>
                          <a:srgbClr val="238296"/>
                        </a:solidFill>
                        <a:latin typeface="Cambria Math" panose="02040503050406030204" pitchFamily="18" charset="0"/>
                        <a:ea typeface="Cambria Math" panose="02040503050406030204" pitchFamily="18" charset="0"/>
                      </a:rPr>
                      <m:t>         =</m:t>
                    </m:r>
                  </m:oMath>
                </a14:m>
                <a:endParaRPr lang="en-GB"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4"/>
              </p:nvPr>
            </p:nvSpPr>
            <p:spPr>
              <a:blipFill rotWithShape="0">
                <a:blip r:embed="rId2"/>
                <a:stretch>
                  <a:fillRect l="-2502" t="-2650" b="-35336"/>
                </a:stretch>
              </a:blipFill>
            </p:spPr>
            <p:txBody>
              <a:bodyPr/>
              <a:lstStyle/>
              <a:p>
                <a:r>
                  <a:rPr lang="en-GB">
                    <a:noFill/>
                  </a:rPr>
                  <a:t> </a:t>
                </a:r>
              </a:p>
            </p:txBody>
          </p:sp>
        </mc:Fallback>
      </mc:AlternateContent>
    </p:spTree>
    <p:extLst>
      <p:ext uri="{BB962C8B-B14F-4D97-AF65-F5344CB8AC3E}">
        <p14:creationId xmlns:p14="http://schemas.microsoft.com/office/powerpoint/2010/main" val="3124211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Simplifying expressions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4"/>
              </p:nvPr>
            </p:nvSpPr>
            <p:spPr/>
            <p:txBody>
              <a:bodyPr/>
              <a:lstStyle/>
              <a:p>
                <a:pPr marL="0" indent="0">
                  <a:buNone/>
                </a:pPr>
                <a:r>
                  <a:rPr lang="en-GB" dirty="0"/>
                  <a:t>Can you figure out the following general rules?</a:t>
                </a:r>
                <a:endParaRPr lang="en-GB" dirty="0">
                  <a:solidFill>
                    <a:srgbClr val="238296"/>
                  </a:solidFill>
                </a:endParaRPr>
              </a:p>
              <a:p>
                <a:pPr marL="457200" indent="-457200">
                  <a:spcBef>
                    <a:spcPts val="600"/>
                  </a:spcBef>
                  <a:spcAft>
                    <a:spcPts val="0"/>
                  </a:spcAft>
                  <a:buFont typeface="+mj-lt"/>
                  <a:buAutoNum type="arabicPeriod"/>
                  <a:tabLst>
                    <a:tab pos="1346200" algn="l"/>
                  </a:tabLst>
                </a:pPr>
                <a14:m>
                  <m:oMath xmlns:m="http://schemas.openxmlformats.org/officeDocument/2006/math">
                    <m:r>
                      <m:rPr>
                        <m:sty m:val="p"/>
                      </m:rPr>
                      <a:rPr lang="en-GB" b="0" i="0" smtClean="0">
                        <a:solidFill>
                          <a:srgbClr val="238296"/>
                        </a:solidFill>
                        <a:latin typeface="Cambria Math" panose="02040503050406030204" pitchFamily="18" charset="0"/>
                        <a:ea typeface="Cambria Math" panose="02040503050406030204" pitchFamily="18" charset="0"/>
                      </a:rPr>
                      <m:t>X</m:t>
                    </m:r>
                    <m:r>
                      <a:rPr lang="en-GB" b="0" i="0" smtClean="0">
                        <a:solidFill>
                          <a:srgbClr val="238296"/>
                        </a:solidFill>
                        <a:latin typeface="Cambria Math" panose="02040503050406030204" pitchFamily="18" charset="0"/>
                        <a:ea typeface="Cambria Math" panose="02040503050406030204" pitchFamily="18" charset="0"/>
                      </a:rPr>
                      <m:t> </m:t>
                    </m:r>
                  </m:oMath>
                </a14:m>
                <a:r>
                  <a:rPr lang="en-GB"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a:t>• 0 	= </a:t>
                </a:r>
                <a:r>
                  <a:rPr lang="en-GB"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a:t>0</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a:t>X • 1 	= </a:t>
                </a:r>
                <a:r>
                  <a:rPr lang="en-GB"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a:t>X</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a:t>X • X 	= </a:t>
                </a:r>
                <a:r>
                  <a:rPr lang="en-GB"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a:t>X</a:t>
                </a:r>
              </a:p>
              <a:p>
                <a:pPr marL="457200" indent="-457200">
                  <a:spcBef>
                    <a:spcPts val="600"/>
                  </a:spcBef>
                  <a:spcAft>
                    <a:spcPts val="0"/>
                  </a:spcAft>
                  <a:buFont typeface="+mj-lt"/>
                  <a:buAutoNum type="arabicPeriod"/>
                  <a:tabLst>
                    <a:tab pos="1346200" algn="l"/>
                  </a:tabLst>
                </a:pPr>
                <a14:m>
                  <m:oMath xmlns:m="http://schemas.openxmlformats.org/officeDocument/2006/math">
                    <m:r>
                      <m:rPr>
                        <m:sty m:val="p"/>
                      </m:rPr>
                      <a:rPr lang="en-GB" b="0" i="0" smtClean="0">
                        <a:solidFill>
                          <a:srgbClr val="238296"/>
                        </a:solidFill>
                        <a:latin typeface="Cambria Math" panose="02040503050406030204" pitchFamily="18" charset="0"/>
                        <a:ea typeface="Cambria Math" panose="02040503050406030204" pitchFamily="18" charset="0"/>
                      </a:rPr>
                      <m:t>X</m:t>
                    </m:r>
                    <m:r>
                      <a:rPr lang="en-GB" b="0" i="0" smtClean="0">
                        <a:solidFill>
                          <a:srgbClr val="238296"/>
                        </a:solidFill>
                        <a:latin typeface="Cambria Math" panose="02040503050406030204" pitchFamily="18" charset="0"/>
                        <a:ea typeface="Cambria Math" panose="02040503050406030204" pitchFamily="18" charset="0"/>
                      </a:rPr>
                      <m:t> </m:t>
                    </m:r>
                    <m:r>
                      <m:rPr>
                        <m:nor/>
                      </m:rPr>
                      <a:rPr lang="en-GB" dirty="0">
                        <a:solidFill>
                          <a:srgbClr val="238296"/>
                        </a:solidFill>
                        <a:latin typeface="Cambria Math" panose="02040503050406030204" pitchFamily="18" charset="0"/>
                        <a:ea typeface="Cambria Math" panose="02040503050406030204" pitchFamily="18" charset="0"/>
                        <a:cs typeface="Arial" panose="020B0604020202020204" pitchFamily="34" charset="0"/>
                      </a:rPr>
                      <m:t>•</m:t>
                    </m:r>
                  </m:oMath>
                </a14:m>
                <a:r>
                  <a:rPr lang="en-GB" dirty="0" smtClean="0">
                    <a:solidFill>
                      <a:srgbClr val="238296"/>
                    </a:solidFill>
                    <a:latin typeface="Cambria Math" panose="02040503050406030204" pitchFamily="18" charset="0"/>
                    <a:ea typeface="Cambria Math" panose="02040503050406030204" pitchFamily="18" charset="0"/>
                  </a:rPr>
                  <a:t> </a:t>
                </a:r>
                <a14:m>
                  <m:oMath xmlns:m="http://schemas.openxmlformats.org/officeDocument/2006/math">
                    <m:bar>
                      <m:barPr>
                        <m:pos m:val="top"/>
                        <m:ctrlPr>
                          <a:rPr lang="en-GB" i="1" dirty="0" smtClean="0">
                            <a:solidFill>
                              <a:srgbClr val="238296"/>
                            </a:solidFill>
                            <a:latin typeface="Cambria Math" panose="02040503050406030204" pitchFamily="18" charset="0"/>
                            <a:ea typeface="Cambria Math" panose="02040503050406030204" pitchFamily="18" charset="0"/>
                          </a:rPr>
                        </m:ctrlPr>
                      </m:barPr>
                      <m:e>
                        <m:r>
                          <m:rPr>
                            <m:sty m:val="p"/>
                          </m:rPr>
                          <a:rPr lang="en-GB" b="0" i="0" dirty="0" smtClean="0">
                            <a:solidFill>
                              <a:srgbClr val="238296"/>
                            </a:solidFill>
                            <a:latin typeface="Cambria Math" panose="02040503050406030204" pitchFamily="18" charset="0"/>
                            <a:ea typeface="Cambria Math" panose="02040503050406030204" pitchFamily="18" charset="0"/>
                          </a:rPr>
                          <m:t>X</m:t>
                        </m:r>
                      </m:e>
                    </m:bar>
                  </m:oMath>
                </a14:m>
                <a:r>
                  <a:rPr lang="en-GB" dirty="0" smtClean="0">
                    <a:solidFill>
                      <a:srgbClr val="238296"/>
                    </a:solidFill>
                    <a:latin typeface="Cambria Math" panose="02040503050406030204" pitchFamily="18" charset="0"/>
                    <a:ea typeface="Cambria Math" panose="02040503050406030204" pitchFamily="18" charset="0"/>
                  </a:rPr>
                  <a:t> 	= </a:t>
                </a:r>
                <a:r>
                  <a:rPr lang="en-GB" dirty="0" smtClean="0">
                    <a:solidFill>
                      <a:srgbClr val="FF0000"/>
                    </a:solidFill>
                    <a:latin typeface="Cambria Math" panose="02040503050406030204" pitchFamily="18" charset="0"/>
                    <a:ea typeface="Cambria Math" panose="02040503050406030204" pitchFamily="18" charset="0"/>
                  </a:rPr>
                  <a:t>0</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rPr>
                  <a:t>X + 0 	=</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rPr>
                  <a:t>X + 1 	=</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rPr>
                  <a:t>X + X 	=</a:t>
                </a:r>
              </a:p>
              <a:p>
                <a:pPr marL="457200" indent="-457200">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rPr>
                  <a:t>X + </a:t>
                </a:r>
                <a14:m>
                  <m:oMath xmlns:m="http://schemas.openxmlformats.org/officeDocument/2006/math">
                    <m:bar>
                      <m:barPr>
                        <m:pos m:val="top"/>
                        <m:ctrlPr>
                          <a:rPr lang="en-GB" i="1" dirty="0">
                            <a:solidFill>
                              <a:srgbClr val="238296"/>
                            </a:solidFill>
                            <a:latin typeface="Cambria Math" panose="02040503050406030204" pitchFamily="18" charset="0"/>
                            <a:ea typeface="Cambria Math" panose="02040503050406030204" pitchFamily="18" charset="0"/>
                          </a:rPr>
                        </m:ctrlPr>
                      </m:barPr>
                      <m:e>
                        <m:r>
                          <m:rPr>
                            <m:sty m:val="p"/>
                          </m:rPr>
                          <a:rPr lang="en-GB" dirty="0">
                            <a:solidFill>
                              <a:srgbClr val="238296"/>
                            </a:solidFill>
                            <a:latin typeface="Cambria Math" panose="02040503050406030204" pitchFamily="18" charset="0"/>
                            <a:ea typeface="Cambria Math" panose="02040503050406030204" pitchFamily="18" charset="0"/>
                          </a:rPr>
                          <m:t>X</m:t>
                        </m:r>
                      </m:e>
                    </m:bar>
                    <m:r>
                      <a:rPr lang="en-GB" b="0" i="0" dirty="0" smtClean="0">
                        <a:solidFill>
                          <a:srgbClr val="238296"/>
                        </a:solidFill>
                        <a:latin typeface="Cambria Math" panose="02040503050406030204" pitchFamily="18" charset="0"/>
                        <a:ea typeface="Cambria Math" panose="02040503050406030204" pitchFamily="18" charset="0"/>
                      </a:rPr>
                      <m:t> =</m:t>
                    </m:r>
                  </m:oMath>
                </a14:m>
                <a:endParaRPr lang="en-GB" b="0" dirty="0" smtClean="0">
                  <a:solidFill>
                    <a:srgbClr val="238296"/>
                  </a:solidFill>
                  <a:latin typeface="Cambria Math" panose="02040503050406030204" pitchFamily="18" charset="0"/>
                  <a:ea typeface="Cambria Math" panose="02040503050406030204" pitchFamily="18" charset="0"/>
                </a:endParaRPr>
              </a:p>
              <a:p>
                <a:pPr marL="457200" indent="-457200">
                  <a:spcAft>
                    <a:spcPts val="0"/>
                  </a:spcAft>
                  <a:buFont typeface="+mj-lt"/>
                  <a:buAutoNum type="arabicPeriod"/>
                  <a:tabLst>
                    <a:tab pos="1346200" algn="l"/>
                  </a:tabLst>
                </a:pPr>
                <a14:m>
                  <m:oMath xmlns:m="http://schemas.openxmlformats.org/officeDocument/2006/math">
                    <m:bar>
                      <m:barPr>
                        <m:pos m:val="top"/>
                        <m:ctrlPr>
                          <a:rPr lang="en-GB" i="1" dirty="0" smtClean="0">
                            <a:solidFill>
                              <a:srgbClr val="238296"/>
                            </a:solidFill>
                            <a:latin typeface="Cambria Math" panose="02040503050406030204" pitchFamily="18" charset="0"/>
                            <a:ea typeface="Cambria Math" panose="02040503050406030204" pitchFamily="18" charset="0"/>
                          </a:rPr>
                        </m:ctrlPr>
                      </m:barPr>
                      <m:e>
                        <m:bar>
                          <m:barPr>
                            <m:pos m:val="top"/>
                            <m:ctrlPr>
                              <a:rPr lang="en-GB" i="1" dirty="0" smtClean="0">
                                <a:solidFill>
                                  <a:srgbClr val="238296"/>
                                </a:solidFill>
                                <a:latin typeface="Cambria Math" panose="02040503050406030204" pitchFamily="18" charset="0"/>
                                <a:ea typeface="Cambria Math" panose="02040503050406030204" pitchFamily="18" charset="0"/>
                              </a:rPr>
                            </m:ctrlPr>
                          </m:barPr>
                          <m:e>
                            <m:r>
                              <m:rPr>
                                <m:sty m:val="p"/>
                              </m:rPr>
                              <a:rPr lang="en-GB" b="0" i="0" dirty="0" smtClean="0">
                                <a:solidFill>
                                  <a:srgbClr val="238296"/>
                                </a:solidFill>
                                <a:latin typeface="Cambria Math" panose="02040503050406030204" pitchFamily="18" charset="0"/>
                                <a:ea typeface="Cambria Math" panose="02040503050406030204" pitchFamily="18" charset="0"/>
                              </a:rPr>
                              <m:t>X</m:t>
                            </m:r>
                          </m:e>
                        </m:bar>
                      </m:e>
                    </m:bar>
                    <m:r>
                      <a:rPr lang="en-GB" b="0" i="0" dirty="0" smtClean="0">
                        <a:solidFill>
                          <a:srgbClr val="238296"/>
                        </a:solidFill>
                        <a:latin typeface="Cambria Math" panose="02040503050406030204" pitchFamily="18" charset="0"/>
                        <a:ea typeface="Cambria Math" panose="02040503050406030204" pitchFamily="18" charset="0"/>
                      </a:rPr>
                      <m:t>         =</m:t>
                    </m:r>
                  </m:oMath>
                </a14:m>
                <a:endParaRPr lang="en-GB"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4"/>
              </p:nvPr>
            </p:nvSpPr>
            <p:spPr>
              <a:blipFill rotWithShape="0">
                <a:blip r:embed="rId2"/>
                <a:stretch>
                  <a:fillRect l="-2502" t="-2650" b="-35336"/>
                </a:stretch>
              </a:blipFill>
            </p:spPr>
            <p:txBody>
              <a:bodyPr/>
              <a:lstStyle/>
              <a:p>
                <a:r>
                  <a:rPr lang="en-GB">
                    <a:noFill/>
                  </a:rPr>
                  <a:t> </a:t>
                </a:r>
              </a:p>
            </p:txBody>
          </p:sp>
        </mc:Fallback>
      </mc:AlternateContent>
    </p:spTree>
    <p:extLst>
      <p:ext uri="{BB962C8B-B14F-4D97-AF65-F5344CB8AC3E}">
        <p14:creationId xmlns:p14="http://schemas.microsoft.com/office/powerpoint/2010/main" val="41308867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Simplifying expressions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4"/>
              </p:nvPr>
            </p:nvSpPr>
            <p:spPr/>
            <p:txBody>
              <a:bodyPr/>
              <a:lstStyle/>
              <a:p>
                <a:pPr marL="0" indent="0">
                  <a:buNone/>
                </a:pPr>
                <a:r>
                  <a:rPr lang="en-GB" dirty="0"/>
                  <a:t>Can you figure out the following general rules?</a:t>
                </a:r>
                <a:endParaRPr lang="en-GB" dirty="0">
                  <a:solidFill>
                    <a:srgbClr val="238296"/>
                  </a:solidFill>
                </a:endParaRPr>
              </a:p>
              <a:p>
                <a:pPr marL="457200" indent="-457200">
                  <a:spcBef>
                    <a:spcPts val="600"/>
                  </a:spcBef>
                  <a:spcAft>
                    <a:spcPts val="0"/>
                  </a:spcAft>
                  <a:buFont typeface="+mj-lt"/>
                  <a:buAutoNum type="arabicPeriod"/>
                  <a:tabLst>
                    <a:tab pos="1346200" algn="l"/>
                  </a:tabLst>
                </a:pPr>
                <a14:m>
                  <m:oMath xmlns:m="http://schemas.openxmlformats.org/officeDocument/2006/math">
                    <m:r>
                      <m:rPr>
                        <m:sty m:val="p"/>
                      </m:rPr>
                      <a:rPr lang="en-GB" b="0" i="0" smtClean="0">
                        <a:solidFill>
                          <a:srgbClr val="238296"/>
                        </a:solidFill>
                        <a:latin typeface="Cambria Math" panose="02040503050406030204" pitchFamily="18" charset="0"/>
                        <a:ea typeface="Cambria Math" panose="02040503050406030204" pitchFamily="18" charset="0"/>
                      </a:rPr>
                      <m:t>X</m:t>
                    </m:r>
                    <m:r>
                      <a:rPr lang="en-GB" b="0" i="0" smtClean="0">
                        <a:solidFill>
                          <a:srgbClr val="238296"/>
                        </a:solidFill>
                        <a:latin typeface="Cambria Math" panose="02040503050406030204" pitchFamily="18" charset="0"/>
                        <a:ea typeface="Cambria Math" panose="02040503050406030204" pitchFamily="18" charset="0"/>
                      </a:rPr>
                      <m:t> </m:t>
                    </m:r>
                  </m:oMath>
                </a14:m>
                <a:r>
                  <a:rPr lang="en-GB"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a:t>• 0 	= </a:t>
                </a:r>
                <a:r>
                  <a:rPr lang="en-GB"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a:t>0</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a:t>X • 1 	= </a:t>
                </a:r>
                <a:r>
                  <a:rPr lang="en-GB"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a:t>X</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a:t>X • X 	= </a:t>
                </a:r>
                <a:r>
                  <a:rPr lang="en-GB"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a:t>X</a:t>
                </a:r>
              </a:p>
              <a:p>
                <a:pPr marL="457200" indent="-457200">
                  <a:spcBef>
                    <a:spcPts val="600"/>
                  </a:spcBef>
                  <a:spcAft>
                    <a:spcPts val="0"/>
                  </a:spcAft>
                  <a:buFont typeface="+mj-lt"/>
                  <a:buAutoNum type="arabicPeriod"/>
                  <a:tabLst>
                    <a:tab pos="1346200" algn="l"/>
                  </a:tabLst>
                </a:pPr>
                <a14:m>
                  <m:oMath xmlns:m="http://schemas.openxmlformats.org/officeDocument/2006/math">
                    <m:r>
                      <m:rPr>
                        <m:sty m:val="p"/>
                      </m:rPr>
                      <a:rPr lang="en-GB" b="0" i="0" smtClean="0">
                        <a:solidFill>
                          <a:srgbClr val="238296"/>
                        </a:solidFill>
                        <a:latin typeface="Cambria Math" panose="02040503050406030204" pitchFamily="18" charset="0"/>
                        <a:ea typeface="Cambria Math" panose="02040503050406030204" pitchFamily="18" charset="0"/>
                      </a:rPr>
                      <m:t>X</m:t>
                    </m:r>
                    <m:r>
                      <a:rPr lang="en-GB" b="0" i="0" smtClean="0">
                        <a:solidFill>
                          <a:srgbClr val="238296"/>
                        </a:solidFill>
                        <a:latin typeface="Cambria Math" panose="02040503050406030204" pitchFamily="18" charset="0"/>
                        <a:ea typeface="Cambria Math" panose="02040503050406030204" pitchFamily="18" charset="0"/>
                      </a:rPr>
                      <m:t> </m:t>
                    </m:r>
                    <m:r>
                      <m:rPr>
                        <m:nor/>
                      </m:rPr>
                      <a:rPr lang="en-GB" dirty="0">
                        <a:solidFill>
                          <a:srgbClr val="238296"/>
                        </a:solidFill>
                        <a:latin typeface="Cambria Math" panose="02040503050406030204" pitchFamily="18" charset="0"/>
                        <a:ea typeface="Cambria Math" panose="02040503050406030204" pitchFamily="18" charset="0"/>
                        <a:cs typeface="Arial" panose="020B0604020202020204" pitchFamily="34" charset="0"/>
                      </a:rPr>
                      <m:t>•</m:t>
                    </m:r>
                  </m:oMath>
                </a14:m>
                <a:r>
                  <a:rPr lang="en-GB" dirty="0" smtClean="0">
                    <a:solidFill>
                      <a:srgbClr val="238296"/>
                    </a:solidFill>
                    <a:latin typeface="Cambria Math" panose="02040503050406030204" pitchFamily="18" charset="0"/>
                    <a:ea typeface="Cambria Math" panose="02040503050406030204" pitchFamily="18" charset="0"/>
                  </a:rPr>
                  <a:t> </a:t>
                </a:r>
                <a14:m>
                  <m:oMath xmlns:m="http://schemas.openxmlformats.org/officeDocument/2006/math">
                    <m:bar>
                      <m:barPr>
                        <m:pos m:val="top"/>
                        <m:ctrlPr>
                          <a:rPr lang="en-GB" i="1" dirty="0" smtClean="0">
                            <a:solidFill>
                              <a:srgbClr val="238296"/>
                            </a:solidFill>
                            <a:latin typeface="Cambria Math" panose="02040503050406030204" pitchFamily="18" charset="0"/>
                            <a:ea typeface="Cambria Math" panose="02040503050406030204" pitchFamily="18" charset="0"/>
                          </a:rPr>
                        </m:ctrlPr>
                      </m:barPr>
                      <m:e>
                        <m:r>
                          <m:rPr>
                            <m:sty m:val="p"/>
                          </m:rPr>
                          <a:rPr lang="en-GB" b="0" i="0" dirty="0" smtClean="0">
                            <a:solidFill>
                              <a:srgbClr val="238296"/>
                            </a:solidFill>
                            <a:latin typeface="Cambria Math" panose="02040503050406030204" pitchFamily="18" charset="0"/>
                            <a:ea typeface="Cambria Math" panose="02040503050406030204" pitchFamily="18" charset="0"/>
                          </a:rPr>
                          <m:t>X</m:t>
                        </m:r>
                      </m:e>
                    </m:bar>
                  </m:oMath>
                </a14:m>
                <a:r>
                  <a:rPr lang="en-GB" dirty="0" smtClean="0">
                    <a:solidFill>
                      <a:srgbClr val="238296"/>
                    </a:solidFill>
                    <a:latin typeface="Cambria Math" panose="02040503050406030204" pitchFamily="18" charset="0"/>
                    <a:ea typeface="Cambria Math" panose="02040503050406030204" pitchFamily="18" charset="0"/>
                  </a:rPr>
                  <a:t> 	= </a:t>
                </a:r>
                <a:r>
                  <a:rPr lang="en-GB" dirty="0" smtClean="0">
                    <a:solidFill>
                      <a:srgbClr val="FF0000"/>
                    </a:solidFill>
                    <a:latin typeface="Cambria Math" panose="02040503050406030204" pitchFamily="18" charset="0"/>
                    <a:ea typeface="Cambria Math" panose="02040503050406030204" pitchFamily="18" charset="0"/>
                  </a:rPr>
                  <a:t>0</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rPr>
                  <a:t>X + 0 	= </a:t>
                </a:r>
                <a:r>
                  <a:rPr lang="en-GB" dirty="0" smtClean="0">
                    <a:solidFill>
                      <a:srgbClr val="FF0000"/>
                    </a:solidFill>
                    <a:latin typeface="Cambria Math" panose="02040503050406030204" pitchFamily="18" charset="0"/>
                    <a:ea typeface="Cambria Math" panose="02040503050406030204" pitchFamily="18" charset="0"/>
                  </a:rPr>
                  <a:t>X</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rPr>
                  <a:t>X + 1 	= </a:t>
                </a:r>
                <a:r>
                  <a:rPr lang="en-GB" dirty="0" smtClean="0">
                    <a:solidFill>
                      <a:srgbClr val="FF0000"/>
                    </a:solidFill>
                    <a:latin typeface="Cambria Math" panose="02040503050406030204" pitchFamily="18" charset="0"/>
                    <a:ea typeface="Cambria Math" panose="02040503050406030204" pitchFamily="18" charset="0"/>
                  </a:rPr>
                  <a:t>1</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rPr>
                  <a:t>X + X 	=</a:t>
                </a:r>
              </a:p>
              <a:p>
                <a:pPr marL="457200" indent="-457200">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rPr>
                  <a:t>X + </a:t>
                </a:r>
                <a14:m>
                  <m:oMath xmlns:m="http://schemas.openxmlformats.org/officeDocument/2006/math">
                    <m:bar>
                      <m:barPr>
                        <m:pos m:val="top"/>
                        <m:ctrlPr>
                          <a:rPr lang="en-GB" i="1" dirty="0">
                            <a:solidFill>
                              <a:srgbClr val="238296"/>
                            </a:solidFill>
                            <a:latin typeface="Cambria Math" panose="02040503050406030204" pitchFamily="18" charset="0"/>
                            <a:ea typeface="Cambria Math" panose="02040503050406030204" pitchFamily="18" charset="0"/>
                          </a:rPr>
                        </m:ctrlPr>
                      </m:barPr>
                      <m:e>
                        <m:r>
                          <m:rPr>
                            <m:sty m:val="p"/>
                          </m:rPr>
                          <a:rPr lang="en-GB" dirty="0">
                            <a:solidFill>
                              <a:srgbClr val="238296"/>
                            </a:solidFill>
                            <a:latin typeface="Cambria Math" panose="02040503050406030204" pitchFamily="18" charset="0"/>
                            <a:ea typeface="Cambria Math" panose="02040503050406030204" pitchFamily="18" charset="0"/>
                          </a:rPr>
                          <m:t>X</m:t>
                        </m:r>
                      </m:e>
                    </m:bar>
                    <m:r>
                      <a:rPr lang="en-GB" b="0" i="0" dirty="0" smtClean="0">
                        <a:solidFill>
                          <a:srgbClr val="238296"/>
                        </a:solidFill>
                        <a:latin typeface="Cambria Math" panose="02040503050406030204" pitchFamily="18" charset="0"/>
                        <a:ea typeface="Cambria Math" panose="02040503050406030204" pitchFamily="18" charset="0"/>
                      </a:rPr>
                      <m:t> =</m:t>
                    </m:r>
                  </m:oMath>
                </a14:m>
                <a:endParaRPr lang="en-GB" b="0" dirty="0" smtClean="0">
                  <a:solidFill>
                    <a:srgbClr val="238296"/>
                  </a:solidFill>
                  <a:latin typeface="Cambria Math" panose="02040503050406030204" pitchFamily="18" charset="0"/>
                  <a:ea typeface="Cambria Math" panose="02040503050406030204" pitchFamily="18" charset="0"/>
                </a:endParaRPr>
              </a:p>
              <a:p>
                <a:pPr marL="457200" indent="-457200">
                  <a:spcAft>
                    <a:spcPts val="0"/>
                  </a:spcAft>
                  <a:buFont typeface="+mj-lt"/>
                  <a:buAutoNum type="arabicPeriod"/>
                  <a:tabLst>
                    <a:tab pos="1346200" algn="l"/>
                  </a:tabLst>
                </a:pPr>
                <a14:m>
                  <m:oMath xmlns:m="http://schemas.openxmlformats.org/officeDocument/2006/math">
                    <m:bar>
                      <m:barPr>
                        <m:pos m:val="top"/>
                        <m:ctrlPr>
                          <a:rPr lang="en-GB" i="1" dirty="0" smtClean="0">
                            <a:solidFill>
                              <a:srgbClr val="238296"/>
                            </a:solidFill>
                            <a:latin typeface="Cambria Math" panose="02040503050406030204" pitchFamily="18" charset="0"/>
                            <a:ea typeface="Cambria Math" panose="02040503050406030204" pitchFamily="18" charset="0"/>
                          </a:rPr>
                        </m:ctrlPr>
                      </m:barPr>
                      <m:e>
                        <m:bar>
                          <m:barPr>
                            <m:pos m:val="top"/>
                            <m:ctrlPr>
                              <a:rPr lang="en-GB" i="1" dirty="0" smtClean="0">
                                <a:solidFill>
                                  <a:srgbClr val="238296"/>
                                </a:solidFill>
                                <a:latin typeface="Cambria Math" panose="02040503050406030204" pitchFamily="18" charset="0"/>
                                <a:ea typeface="Cambria Math" panose="02040503050406030204" pitchFamily="18" charset="0"/>
                              </a:rPr>
                            </m:ctrlPr>
                          </m:barPr>
                          <m:e>
                            <m:r>
                              <m:rPr>
                                <m:sty m:val="p"/>
                              </m:rPr>
                              <a:rPr lang="en-GB" b="0" i="0" dirty="0" smtClean="0">
                                <a:solidFill>
                                  <a:srgbClr val="238296"/>
                                </a:solidFill>
                                <a:latin typeface="Cambria Math" panose="02040503050406030204" pitchFamily="18" charset="0"/>
                                <a:ea typeface="Cambria Math" panose="02040503050406030204" pitchFamily="18" charset="0"/>
                              </a:rPr>
                              <m:t>X</m:t>
                            </m:r>
                          </m:e>
                        </m:bar>
                      </m:e>
                    </m:bar>
                    <m:r>
                      <a:rPr lang="en-GB" b="0" i="0" dirty="0" smtClean="0">
                        <a:solidFill>
                          <a:srgbClr val="238296"/>
                        </a:solidFill>
                        <a:latin typeface="Cambria Math" panose="02040503050406030204" pitchFamily="18" charset="0"/>
                        <a:ea typeface="Cambria Math" panose="02040503050406030204" pitchFamily="18" charset="0"/>
                      </a:rPr>
                      <m:t>         =</m:t>
                    </m:r>
                  </m:oMath>
                </a14:m>
                <a:endParaRPr lang="en-GB"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4"/>
              </p:nvPr>
            </p:nvSpPr>
            <p:spPr>
              <a:blipFill rotWithShape="0">
                <a:blip r:embed="rId2"/>
                <a:stretch>
                  <a:fillRect l="-2502" t="-2650" b="-35336"/>
                </a:stretch>
              </a:blipFill>
            </p:spPr>
            <p:txBody>
              <a:bodyPr/>
              <a:lstStyle/>
              <a:p>
                <a:r>
                  <a:rPr lang="en-GB">
                    <a:noFill/>
                  </a:rPr>
                  <a:t> </a:t>
                </a:r>
              </a:p>
            </p:txBody>
          </p:sp>
        </mc:Fallback>
      </mc:AlternateContent>
    </p:spTree>
    <p:extLst>
      <p:ext uri="{BB962C8B-B14F-4D97-AF65-F5344CB8AC3E}">
        <p14:creationId xmlns:p14="http://schemas.microsoft.com/office/powerpoint/2010/main" val="16734690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Simplifying expressions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4"/>
              </p:nvPr>
            </p:nvSpPr>
            <p:spPr/>
            <p:txBody>
              <a:bodyPr/>
              <a:lstStyle/>
              <a:p>
                <a:pPr marL="0" indent="0">
                  <a:buNone/>
                </a:pPr>
                <a:r>
                  <a:rPr lang="en-GB" dirty="0"/>
                  <a:t>Can you figure out the following general rules?</a:t>
                </a:r>
                <a:endParaRPr lang="en-GB" dirty="0">
                  <a:solidFill>
                    <a:srgbClr val="238296"/>
                  </a:solidFill>
                </a:endParaRPr>
              </a:p>
              <a:p>
                <a:pPr marL="457200" indent="-457200">
                  <a:spcBef>
                    <a:spcPts val="600"/>
                  </a:spcBef>
                  <a:spcAft>
                    <a:spcPts val="0"/>
                  </a:spcAft>
                  <a:buFont typeface="+mj-lt"/>
                  <a:buAutoNum type="arabicPeriod"/>
                  <a:tabLst>
                    <a:tab pos="1346200" algn="l"/>
                  </a:tabLst>
                </a:pPr>
                <a14:m>
                  <m:oMath xmlns:m="http://schemas.openxmlformats.org/officeDocument/2006/math">
                    <m:r>
                      <m:rPr>
                        <m:sty m:val="p"/>
                      </m:rPr>
                      <a:rPr lang="en-GB" b="0" i="0" smtClean="0">
                        <a:solidFill>
                          <a:srgbClr val="238296"/>
                        </a:solidFill>
                        <a:latin typeface="Cambria Math" panose="02040503050406030204" pitchFamily="18" charset="0"/>
                        <a:ea typeface="Cambria Math" panose="02040503050406030204" pitchFamily="18" charset="0"/>
                      </a:rPr>
                      <m:t>X</m:t>
                    </m:r>
                    <m:r>
                      <a:rPr lang="en-GB" b="0" i="0" smtClean="0">
                        <a:solidFill>
                          <a:srgbClr val="238296"/>
                        </a:solidFill>
                        <a:latin typeface="Cambria Math" panose="02040503050406030204" pitchFamily="18" charset="0"/>
                        <a:ea typeface="Cambria Math" panose="02040503050406030204" pitchFamily="18" charset="0"/>
                      </a:rPr>
                      <m:t> </m:t>
                    </m:r>
                  </m:oMath>
                </a14:m>
                <a:r>
                  <a:rPr lang="en-GB"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a:t>• 0 	= </a:t>
                </a:r>
                <a:r>
                  <a:rPr lang="en-GB"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a:t>0</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a:t>X • 1 	= </a:t>
                </a:r>
                <a:r>
                  <a:rPr lang="en-GB"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a:t>X</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a:t>X • X 	= </a:t>
                </a:r>
                <a:r>
                  <a:rPr lang="en-GB"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a:t>X</a:t>
                </a:r>
              </a:p>
              <a:p>
                <a:pPr marL="457200" indent="-457200">
                  <a:spcBef>
                    <a:spcPts val="600"/>
                  </a:spcBef>
                  <a:spcAft>
                    <a:spcPts val="0"/>
                  </a:spcAft>
                  <a:buFont typeface="+mj-lt"/>
                  <a:buAutoNum type="arabicPeriod"/>
                  <a:tabLst>
                    <a:tab pos="1346200" algn="l"/>
                  </a:tabLst>
                </a:pPr>
                <a14:m>
                  <m:oMath xmlns:m="http://schemas.openxmlformats.org/officeDocument/2006/math">
                    <m:r>
                      <m:rPr>
                        <m:sty m:val="p"/>
                      </m:rPr>
                      <a:rPr lang="en-GB" b="0" i="0" smtClean="0">
                        <a:solidFill>
                          <a:srgbClr val="238296"/>
                        </a:solidFill>
                        <a:latin typeface="Cambria Math" panose="02040503050406030204" pitchFamily="18" charset="0"/>
                        <a:ea typeface="Cambria Math" panose="02040503050406030204" pitchFamily="18" charset="0"/>
                      </a:rPr>
                      <m:t>X</m:t>
                    </m:r>
                    <m:r>
                      <a:rPr lang="en-GB" b="0" i="0" smtClean="0">
                        <a:solidFill>
                          <a:srgbClr val="238296"/>
                        </a:solidFill>
                        <a:latin typeface="Cambria Math" panose="02040503050406030204" pitchFamily="18" charset="0"/>
                        <a:ea typeface="Cambria Math" panose="02040503050406030204" pitchFamily="18" charset="0"/>
                      </a:rPr>
                      <m:t> </m:t>
                    </m:r>
                    <m:r>
                      <m:rPr>
                        <m:nor/>
                      </m:rPr>
                      <a:rPr lang="en-GB" dirty="0">
                        <a:solidFill>
                          <a:srgbClr val="238296"/>
                        </a:solidFill>
                        <a:latin typeface="Cambria Math" panose="02040503050406030204" pitchFamily="18" charset="0"/>
                        <a:ea typeface="Cambria Math" panose="02040503050406030204" pitchFamily="18" charset="0"/>
                        <a:cs typeface="Arial" panose="020B0604020202020204" pitchFamily="34" charset="0"/>
                      </a:rPr>
                      <m:t>•</m:t>
                    </m:r>
                  </m:oMath>
                </a14:m>
                <a:r>
                  <a:rPr lang="en-GB" dirty="0" smtClean="0">
                    <a:solidFill>
                      <a:srgbClr val="238296"/>
                    </a:solidFill>
                    <a:latin typeface="Cambria Math" panose="02040503050406030204" pitchFamily="18" charset="0"/>
                    <a:ea typeface="Cambria Math" panose="02040503050406030204" pitchFamily="18" charset="0"/>
                  </a:rPr>
                  <a:t> </a:t>
                </a:r>
                <a14:m>
                  <m:oMath xmlns:m="http://schemas.openxmlformats.org/officeDocument/2006/math">
                    <m:bar>
                      <m:barPr>
                        <m:pos m:val="top"/>
                        <m:ctrlPr>
                          <a:rPr lang="en-GB" i="1" dirty="0" smtClean="0">
                            <a:solidFill>
                              <a:srgbClr val="238296"/>
                            </a:solidFill>
                            <a:latin typeface="Cambria Math" panose="02040503050406030204" pitchFamily="18" charset="0"/>
                            <a:ea typeface="Cambria Math" panose="02040503050406030204" pitchFamily="18" charset="0"/>
                          </a:rPr>
                        </m:ctrlPr>
                      </m:barPr>
                      <m:e>
                        <m:r>
                          <m:rPr>
                            <m:sty m:val="p"/>
                          </m:rPr>
                          <a:rPr lang="en-GB" b="0" i="0" dirty="0" smtClean="0">
                            <a:solidFill>
                              <a:srgbClr val="238296"/>
                            </a:solidFill>
                            <a:latin typeface="Cambria Math" panose="02040503050406030204" pitchFamily="18" charset="0"/>
                            <a:ea typeface="Cambria Math" panose="02040503050406030204" pitchFamily="18" charset="0"/>
                          </a:rPr>
                          <m:t>X</m:t>
                        </m:r>
                      </m:e>
                    </m:bar>
                  </m:oMath>
                </a14:m>
                <a:r>
                  <a:rPr lang="en-GB" dirty="0" smtClean="0">
                    <a:solidFill>
                      <a:srgbClr val="238296"/>
                    </a:solidFill>
                    <a:latin typeface="Cambria Math" panose="02040503050406030204" pitchFamily="18" charset="0"/>
                    <a:ea typeface="Cambria Math" panose="02040503050406030204" pitchFamily="18" charset="0"/>
                  </a:rPr>
                  <a:t> 	= </a:t>
                </a:r>
                <a:r>
                  <a:rPr lang="en-GB" dirty="0" smtClean="0">
                    <a:solidFill>
                      <a:srgbClr val="FF0000"/>
                    </a:solidFill>
                    <a:latin typeface="Cambria Math" panose="02040503050406030204" pitchFamily="18" charset="0"/>
                    <a:ea typeface="Cambria Math" panose="02040503050406030204" pitchFamily="18" charset="0"/>
                  </a:rPr>
                  <a:t>0</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rPr>
                  <a:t>X + 0 	= </a:t>
                </a:r>
                <a:r>
                  <a:rPr lang="en-GB" dirty="0" smtClean="0">
                    <a:solidFill>
                      <a:srgbClr val="FF0000"/>
                    </a:solidFill>
                    <a:latin typeface="Cambria Math" panose="02040503050406030204" pitchFamily="18" charset="0"/>
                    <a:ea typeface="Cambria Math" panose="02040503050406030204" pitchFamily="18" charset="0"/>
                  </a:rPr>
                  <a:t>X</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rPr>
                  <a:t>X + 1 	= </a:t>
                </a:r>
                <a:r>
                  <a:rPr lang="en-GB" dirty="0" smtClean="0">
                    <a:solidFill>
                      <a:srgbClr val="FF0000"/>
                    </a:solidFill>
                    <a:latin typeface="Cambria Math" panose="02040503050406030204" pitchFamily="18" charset="0"/>
                    <a:ea typeface="Cambria Math" panose="02040503050406030204" pitchFamily="18" charset="0"/>
                  </a:rPr>
                  <a:t>1</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rPr>
                  <a:t>X + X 	= </a:t>
                </a:r>
                <a:r>
                  <a:rPr lang="en-GB" dirty="0" smtClean="0">
                    <a:solidFill>
                      <a:srgbClr val="FF0000"/>
                    </a:solidFill>
                    <a:latin typeface="Cambria Math" panose="02040503050406030204" pitchFamily="18" charset="0"/>
                    <a:ea typeface="Cambria Math" panose="02040503050406030204" pitchFamily="18" charset="0"/>
                  </a:rPr>
                  <a:t>X</a:t>
                </a:r>
              </a:p>
              <a:p>
                <a:pPr marL="457200" indent="-457200">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rPr>
                  <a:t>X + </a:t>
                </a:r>
                <a14:m>
                  <m:oMath xmlns:m="http://schemas.openxmlformats.org/officeDocument/2006/math">
                    <m:bar>
                      <m:barPr>
                        <m:pos m:val="top"/>
                        <m:ctrlPr>
                          <a:rPr lang="en-GB" i="1" dirty="0">
                            <a:solidFill>
                              <a:srgbClr val="238296"/>
                            </a:solidFill>
                            <a:latin typeface="Cambria Math" panose="02040503050406030204" pitchFamily="18" charset="0"/>
                            <a:ea typeface="Cambria Math" panose="02040503050406030204" pitchFamily="18" charset="0"/>
                          </a:rPr>
                        </m:ctrlPr>
                      </m:barPr>
                      <m:e>
                        <m:r>
                          <m:rPr>
                            <m:sty m:val="p"/>
                          </m:rPr>
                          <a:rPr lang="en-GB" dirty="0">
                            <a:solidFill>
                              <a:srgbClr val="238296"/>
                            </a:solidFill>
                            <a:latin typeface="Cambria Math" panose="02040503050406030204" pitchFamily="18" charset="0"/>
                            <a:ea typeface="Cambria Math" panose="02040503050406030204" pitchFamily="18" charset="0"/>
                          </a:rPr>
                          <m:t>X</m:t>
                        </m:r>
                      </m:e>
                    </m:bar>
                    <m:r>
                      <a:rPr lang="en-GB" b="0" i="0" dirty="0" smtClean="0">
                        <a:solidFill>
                          <a:srgbClr val="238296"/>
                        </a:solidFill>
                        <a:latin typeface="Cambria Math" panose="02040503050406030204" pitchFamily="18" charset="0"/>
                        <a:ea typeface="Cambria Math" panose="02040503050406030204" pitchFamily="18" charset="0"/>
                      </a:rPr>
                      <m:t> =</m:t>
                    </m:r>
                  </m:oMath>
                </a14:m>
                <a:endParaRPr lang="en-GB" b="0" dirty="0" smtClean="0">
                  <a:solidFill>
                    <a:srgbClr val="238296"/>
                  </a:solidFill>
                  <a:latin typeface="Cambria Math" panose="02040503050406030204" pitchFamily="18" charset="0"/>
                  <a:ea typeface="Cambria Math" panose="02040503050406030204" pitchFamily="18" charset="0"/>
                </a:endParaRPr>
              </a:p>
              <a:p>
                <a:pPr marL="457200" indent="-457200">
                  <a:spcAft>
                    <a:spcPts val="0"/>
                  </a:spcAft>
                  <a:buFont typeface="+mj-lt"/>
                  <a:buAutoNum type="arabicPeriod"/>
                  <a:tabLst>
                    <a:tab pos="1346200" algn="l"/>
                  </a:tabLst>
                </a:pPr>
                <a14:m>
                  <m:oMath xmlns:m="http://schemas.openxmlformats.org/officeDocument/2006/math">
                    <m:bar>
                      <m:barPr>
                        <m:pos m:val="top"/>
                        <m:ctrlPr>
                          <a:rPr lang="en-GB" i="1" dirty="0" smtClean="0">
                            <a:solidFill>
                              <a:srgbClr val="238296"/>
                            </a:solidFill>
                            <a:latin typeface="Cambria Math" panose="02040503050406030204" pitchFamily="18" charset="0"/>
                            <a:ea typeface="Cambria Math" panose="02040503050406030204" pitchFamily="18" charset="0"/>
                          </a:rPr>
                        </m:ctrlPr>
                      </m:barPr>
                      <m:e>
                        <m:bar>
                          <m:barPr>
                            <m:pos m:val="top"/>
                            <m:ctrlPr>
                              <a:rPr lang="en-GB" i="1" dirty="0" smtClean="0">
                                <a:solidFill>
                                  <a:srgbClr val="238296"/>
                                </a:solidFill>
                                <a:latin typeface="Cambria Math" panose="02040503050406030204" pitchFamily="18" charset="0"/>
                                <a:ea typeface="Cambria Math" panose="02040503050406030204" pitchFamily="18" charset="0"/>
                              </a:rPr>
                            </m:ctrlPr>
                          </m:barPr>
                          <m:e>
                            <m:r>
                              <m:rPr>
                                <m:sty m:val="p"/>
                              </m:rPr>
                              <a:rPr lang="en-GB" b="0" i="0" dirty="0" smtClean="0">
                                <a:solidFill>
                                  <a:srgbClr val="238296"/>
                                </a:solidFill>
                                <a:latin typeface="Cambria Math" panose="02040503050406030204" pitchFamily="18" charset="0"/>
                                <a:ea typeface="Cambria Math" panose="02040503050406030204" pitchFamily="18" charset="0"/>
                              </a:rPr>
                              <m:t>X</m:t>
                            </m:r>
                          </m:e>
                        </m:bar>
                      </m:e>
                    </m:bar>
                    <m:r>
                      <a:rPr lang="en-GB" b="0" i="0" dirty="0" smtClean="0">
                        <a:solidFill>
                          <a:srgbClr val="238296"/>
                        </a:solidFill>
                        <a:latin typeface="Cambria Math" panose="02040503050406030204" pitchFamily="18" charset="0"/>
                        <a:ea typeface="Cambria Math" panose="02040503050406030204" pitchFamily="18" charset="0"/>
                      </a:rPr>
                      <m:t>         =</m:t>
                    </m:r>
                  </m:oMath>
                </a14:m>
                <a:endParaRPr lang="en-GB"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4"/>
              </p:nvPr>
            </p:nvSpPr>
            <p:spPr>
              <a:blipFill rotWithShape="0">
                <a:blip r:embed="rId2"/>
                <a:stretch>
                  <a:fillRect l="-2502" t="-2650" b="-35336"/>
                </a:stretch>
              </a:blipFill>
            </p:spPr>
            <p:txBody>
              <a:bodyPr/>
              <a:lstStyle/>
              <a:p>
                <a:r>
                  <a:rPr lang="en-GB">
                    <a:noFill/>
                  </a:rPr>
                  <a:t> </a:t>
                </a:r>
              </a:p>
            </p:txBody>
          </p:sp>
        </mc:Fallback>
      </mc:AlternateContent>
    </p:spTree>
    <p:extLst>
      <p:ext uri="{BB962C8B-B14F-4D97-AF65-F5344CB8AC3E}">
        <p14:creationId xmlns:p14="http://schemas.microsoft.com/office/powerpoint/2010/main" val="8830392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Simplifying expressions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4"/>
              </p:nvPr>
            </p:nvSpPr>
            <p:spPr/>
            <p:txBody>
              <a:bodyPr/>
              <a:lstStyle/>
              <a:p>
                <a:pPr marL="0" indent="0">
                  <a:buNone/>
                </a:pPr>
                <a:r>
                  <a:rPr lang="en-GB" dirty="0"/>
                  <a:t>Can you figure out the following general rules?</a:t>
                </a:r>
                <a:endParaRPr lang="en-GB" dirty="0">
                  <a:solidFill>
                    <a:srgbClr val="238296"/>
                  </a:solidFill>
                </a:endParaRPr>
              </a:p>
              <a:p>
                <a:pPr marL="457200" indent="-457200">
                  <a:spcBef>
                    <a:spcPts val="600"/>
                  </a:spcBef>
                  <a:spcAft>
                    <a:spcPts val="0"/>
                  </a:spcAft>
                  <a:buFont typeface="+mj-lt"/>
                  <a:buAutoNum type="arabicPeriod"/>
                  <a:tabLst>
                    <a:tab pos="1346200" algn="l"/>
                  </a:tabLst>
                </a:pPr>
                <a14:m>
                  <m:oMath xmlns:m="http://schemas.openxmlformats.org/officeDocument/2006/math">
                    <m:r>
                      <m:rPr>
                        <m:sty m:val="p"/>
                      </m:rPr>
                      <a:rPr lang="en-GB" b="0" i="0" smtClean="0">
                        <a:solidFill>
                          <a:srgbClr val="238296"/>
                        </a:solidFill>
                        <a:latin typeface="Cambria Math" panose="02040503050406030204" pitchFamily="18" charset="0"/>
                        <a:ea typeface="Cambria Math" panose="02040503050406030204" pitchFamily="18" charset="0"/>
                      </a:rPr>
                      <m:t>X</m:t>
                    </m:r>
                    <m:r>
                      <a:rPr lang="en-GB" b="0" i="0" smtClean="0">
                        <a:solidFill>
                          <a:srgbClr val="238296"/>
                        </a:solidFill>
                        <a:latin typeface="Cambria Math" panose="02040503050406030204" pitchFamily="18" charset="0"/>
                        <a:ea typeface="Cambria Math" panose="02040503050406030204" pitchFamily="18" charset="0"/>
                      </a:rPr>
                      <m:t> </m:t>
                    </m:r>
                  </m:oMath>
                </a14:m>
                <a:r>
                  <a:rPr lang="en-GB"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a:t>• 0 	= </a:t>
                </a:r>
                <a:r>
                  <a:rPr lang="en-GB"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a:t>0</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a:t>X • 1 	= </a:t>
                </a:r>
                <a:r>
                  <a:rPr lang="en-GB"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a:t>X</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a:t>X • X 	= </a:t>
                </a:r>
                <a:r>
                  <a:rPr lang="en-GB"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a:t>X</a:t>
                </a:r>
              </a:p>
              <a:p>
                <a:pPr marL="457200" indent="-457200">
                  <a:spcBef>
                    <a:spcPts val="600"/>
                  </a:spcBef>
                  <a:spcAft>
                    <a:spcPts val="0"/>
                  </a:spcAft>
                  <a:buFont typeface="+mj-lt"/>
                  <a:buAutoNum type="arabicPeriod"/>
                  <a:tabLst>
                    <a:tab pos="1346200" algn="l"/>
                  </a:tabLst>
                </a:pPr>
                <a14:m>
                  <m:oMath xmlns:m="http://schemas.openxmlformats.org/officeDocument/2006/math">
                    <m:r>
                      <m:rPr>
                        <m:sty m:val="p"/>
                      </m:rPr>
                      <a:rPr lang="en-GB" b="0" i="0" smtClean="0">
                        <a:solidFill>
                          <a:srgbClr val="238296"/>
                        </a:solidFill>
                        <a:latin typeface="Cambria Math" panose="02040503050406030204" pitchFamily="18" charset="0"/>
                        <a:ea typeface="Cambria Math" panose="02040503050406030204" pitchFamily="18" charset="0"/>
                      </a:rPr>
                      <m:t>X</m:t>
                    </m:r>
                    <m:r>
                      <a:rPr lang="en-GB" b="0" i="0" smtClean="0">
                        <a:solidFill>
                          <a:srgbClr val="238296"/>
                        </a:solidFill>
                        <a:latin typeface="Cambria Math" panose="02040503050406030204" pitchFamily="18" charset="0"/>
                        <a:ea typeface="Cambria Math" panose="02040503050406030204" pitchFamily="18" charset="0"/>
                      </a:rPr>
                      <m:t> </m:t>
                    </m:r>
                    <m:r>
                      <m:rPr>
                        <m:nor/>
                      </m:rPr>
                      <a:rPr lang="en-GB" dirty="0">
                        <a:solidFill>
                          <a:srgbClr val="238296"/>
                        </a:solidFill>
                        <a:latin typeface="Cambria Math" panose="02040503050406030204" pitchFamily="18" charset="0"/>
                        <a:ea typeface="Cambria Math" panose="02040503050406030204" pitchFamily="18" charset="0"/>
                        <a:cs typeface="Arial" panose="020B0604020202020204" pitchFamily="34" charset="0"/>
                      </a:rPr>
                      <m:t>•</m:t>
                    </m:r>
                  </m:oMath>
                </a14:m>
                <a:r>
                  <a:rPr lang="en-GB" dirty="0" smtClean="0">
                    <a:solidFill>
                      <a:srgbClr val="238296"/>
                    </a:solidFill>
                    <a:latin typeface="Cambria Math" panose="02040503050406030204" pitchFamily="18" charset="0"/>
                    <a:ea typeface="Cambria Math" panose="02040503050406030204" pitchFamily="18" charset="0"/>
                  </a:rPr>
                  <a:t> </a:t>
                </a:r>
                <a14:m>
                  <m:oMath xmlns:m="http://schemas.openxmlformats.org/officeDocument/2006/math">
                    <m:bar>
                      <m:barPr>
                        <m:pos m:val="top"/>
                        <m:ctrlPr>
                          <a:rPr lang="en-GB" i="1" dirty="0" smtClean="0">
                            <a:solidFill>
                              <a:srgbClr val="238296"/>
                            </a:solidFill>
                            <a:latin typeface="Cambria Math" panose="02040503050406030204" pitchFamily="18" charset="0"/>
                            <a:ea typeface="Cambria Math" panose="02040503050406030204" pitchFamily="18" charset="0"/>
                          </a:rPr>
                        </m:ctrlPr>
                      </m:barPr>
                      <m:e>
                        <m:r>
                          <m:rPr>
                            <m:sty m:val="p"/>
                          </m:rPr>
                          <a:rPr lang="en-GB" b="0" i="0" dirty="0" smtClean="0">
                            <a:solidFill>
                              <a:srgbClr val="238296"/>
                            </a:solidFill>
                            <a:latin typeface="Cambria Math" panose="02040503050406030204" pitchFamily="18" charset="0"/>
                            <a:ea typeface="Cambria Math" panose="02040503050406030204" pitchFamily="18" charset="0"/>
                          </a:rPr>
                          <m:t>X</m:t>
                        </m:r>
                      </m:e>
                    </m:bar>
                  </m:oMath>
                </a14:m>
                <a:r>
                  <a:rPr lang="en-GB" dirty="0" smtClean="0">
                    <a:solidFill>
                      <a:srgbClr val="238296"/>
                    </a:solidFill>
                    <a:latin typeface="Cambria Math" panose="02040503050406030204" pitchFamily="18" charset="0"/>
                    <a:ea typeface="Cambria Math" panose="02040503050406030204" pitchFamily="18" charset="0"/>
                  </a:rPr>
                  <a:t> 	= </a:t>
                </a:r>
                <a:r>
                  <a:rPr lang="en-GB" dirty="0" smtClean="0">
                    <a:solidFill>
                      <a:srgbClr val="FF0000"/>
                    </a:solidFill>
                    <a:latin typeface="Cambria Math" panose="02040503050406030204" pitchFamily="18" charset="0"/>
                    <a:ea typeface="Cambria Math" panose="02040503050406030204" pitchFamily="18" charset="0"/>
                  </a:rPr>
                  <a:t>0</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rPr>
                  <a:t>X + 0 	= </a:t>
                </a:r>
                <a:r>
                  <a:rPr lang="en-GB" dirty="0" smtClean="0">
                    <a:solidFill>
                      <a:srgbClr val="FF0000"/>
                    </a:solidFill>
                    <a:latin typeface="Cambria Math" panose="02040503050406030204" pitchFamily="18" charset="0"/>
                    <a:ea typeface="Cambria Math" panose="02040503050406030204" pitchFamily="18" charset="0"/>
                  </a:rPr>
                  <a:t>X</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rPr>
                  <a:t>X + 1 	= </a:t>
                </a:r>
                <a:r>
                  <a:rPr lang="en-GB" dirty="0" smtClean="0">
                    <a:solidFill>
                      <a:srgbClr val="FF0000"/>
                    </a:solidFill>
                    <a:latin typeface="Cambria Math" panose="02040503050406030204" pitchFamily="18" charset="0"/>
                    <a:ea typeface="Cambria Math" panose="02040503050406030204" pitchFamily="18" charset="0"/>
                  </a:rPr>
                  <a:t>1</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rPr>
                  <a:t>X + X 	= </a:t>
                </a:r>
                <a:r>
                  <a:rPr lang="en-GB" dirty="0" smtClean="0">
                    <a:solidFill>
                      <a:srgbClr val="FF0000"/>
                    </a:solidFill>
                    <a:latin typeface="Cambria Math" panose="02040503050406030204" pitchFamily="18" charset="0"/>
                    <a:ea typeface="Cambria Math" panose="02040503050406030204" pitchFamily="18" charset="0"/>
                  </a:rPr>
                  <a:t>X</a:t>
                </a:r>
              </a:p>
              <a:p>
                <a:pPr marL="457200" indent="-457200">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rPr>
                  <a:t>X + </a:t>
                </a:r>
                <a14:m>
                  <m:oMath xmlns:m="http://schemas.openxmlformats.org/officeDocument/2006/math">
                    <m:bar>
                      <m:barPr>
                        <m:pos m:val="top"/>
                        <m:ctrlPr>
                          <a:rPr lang="en-GB" i="1" dirty="0">
                            <a:solidFill>
                              <a:srgbClr val="238296"/>
                            </a:solidFill>
                            <a:latin typeface="Cambria Math" panose="02040503050406030204" pitchFamily="18" charset="0"/>
                            <a:ea typeface="Cambria Math" panose="02040503050406030204" pitchFamily="18" charset="0"/>
                          </a:rPr>
                        </m:ctrlPr>
                      </m:barPr>
                      <m:e>
                        <m:r>
                          <m:rPr>
                            <m:sty m:val="p"/>
                          </m:rPr>
                          <a:rPr lang="en-GB" dirty="0">
                            <a:solidFill>
                              <a:srgbClr val="238296"/>
                            </a:solidFill>
                            <a:latin typeface="Cambria Math" panose="02040503050406030204" pitchFamily="18" charset="0"/>
                            <a:ea typeface="Cambria Math" panose="02040503050406030204" pitchFamily="18" charset="0"/>
                          </a:rPr>
                          <m:t>X</m:t>
                        </m:r>
                      </m:e>
                    </m:bar>
                    <m:r>
                      <a:rPr lang="en-GB" b="0" i="0" dirty="0" smtClean="0">
                        <a:solidFill>
                          <a:srgbClr val="238296"/>
                        </a:solidFill>
                        <a:latin typeface="Cambria Math" panose="02040503050406030204" pitchFamily="18" charset="0"/>
                        <a:ea typeface="Cambria Math" panose="02040503050406030204" pitchFamily="18" charset="0"/>
                      </a:rPr>
                      <m:t> =</m:t>
                    </m:r>
                  </m:oMath>
                </a14:m>
                <a:r>
                  <a:rPr lang="en-GB" b="0" dirty="0" smtClean="0">
                    <a:solidFill>
                      <a:srgbClr val="238296"/>
                    </a:solidFill>
                    <a:latin typeface="Cambria Math" panose="02040503050406030204" pitchFamily="18" charset="0"/>
                    <a:ea typeface="Cambria Math" panose="02040503050406030204" pitchFamily="18" charset="0"/>
                  </a:rPr>
                  <a:t> </a:t>
                </a:r>
                <a:r>
                  <a:rPr lang="en-GB" b="0" dirty="0" smtClean="0">
                    <a:solidFill>
                      <a:srgbClr val="FF0000"/>
                    </a:solidFill>
                    <a:latin typeface="Cambria Math" panose="02040503050406030204" pitchFamily="18" charset="0"/>
                    <a:ea typeface="Cambria Math" panose="02040503050406030204" pitchFamily="18" charset="0"/>
                  </a:rPr>
                  <a:t>1</a:t>
                </a:r>
              </a:p>
              <a:p>
                <a:pPr marL="457200" indent="-457200">
                  <a:spcAft>
                    <a:spcPts val="0"/>
                  </a:spcAft>
                  <a:buFont typeface="+mj-lt"/>
                  <a:buAutoNum type="arabicPeriod"/>
                  <a:tabLst>
                    <a:tab pos="1346200" algn="l"/>
                  </a:tabLst>
                </a:pPr>
                <a14:m>
                  <m:oMath xmlns:m="http://schemas.openxmlformats.org/officeDocument/2006/math">
                    <m:bar>
                      <m:barPr>
                        <m:pos m:val="top"/>
                        <m:ctrlPr>
                          <a:rPr lang="en-GB" i="1" dirty="0" smtClean="0">
                            <a:solidFill>
                              <a:srgbClr val="238296"/>
                            </a:solidFill>
                            <a:latin typeface="Cambria Math" panose="02040503050406030204" pitchFamily="18" charset="0"/>
                            <a:ea typeface="Cambria Math" panose="02040503050406030204" pitchFamily="18" charset="0"/>
                          </a:rPr>
                        </m:ctrlPr>
                      </m:barPr>
                      <m:e>
                        <m:bar>
                          <m:barPr>
                            <m:pos m:val="top"/>
                            <m:ctrlPr>
                              <a:rPr lang="en-GB" i="1" dirty="0" smtClean="0">
                                <a:solidFill>
                                  <a:srgbClr val="238296"/>
                                </a:solidFill>
                                <a:latin typeface="Cambria Math" panose="02040503050406030204" pitchFamily="18" charset="0"/>
                                <a:ea typeface="Cambria Math" panose="02040503050406030204" pitchFamily="18" charset="0"/>
                              </a:rPr>
                            </m:ctrlPr>
                          </m:barPr>
                          <m:e>
                            <m:r>
                              <m:rPr>
                                <m:sty m:val="p"/>
                              </m:rPr>
                              <a:rPr lang="en-GB" b="0" i="0" dirty="0" smtClean="0">
                                <a:solidFill>
                                  <a:srgbClr val="238296"/>
                                </a:solidFill>
                                <a:latin typeface="Cambria Math" panose="02040503050406030204" pitchFamily="18" charset="0"/>
                                <a:ea typeface="Cambria Math" panose="02040503050406030204" pitchFamily="18" charset="0"/>
                              </a:rPr>
                              <m:t>X</m:t>
                            </m:r>
                          </m:e>
                        </m:bar>
                      </m:e>
                    </m:bar>
                    <m:r>
                      <a:rPr lang="en-GB" b="0" i="0" dirty="0" smtClean="0">
                        <a:solidFill>
                          <a:srgbClr val="238296"/>
                        </a:solidFill>
                        <a:latin typeface="Cambria Math" panose="02040503050406030204" pitchFamily="18" charset="0"/>
                        <a:ea typeface="Cambria Math" panose="02040503050406030204" pitchFamily="18" charset="0"/>
                      </a:rPr>
                      <m:t>         =</m:t>
                    </m:r>
                  </m:oMath>
                </a14:m>
                <a:endParaRPr lang="en-GB"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4"/>
              </p:nvPr>
            </p:nvSpPr>
            <p:spPr>
              <a:blipFill rotWithShape="0">
                <a:blip r:embed="rId2"/>
                <a:stretch>
                  <a:fillRect l="-2502" t="-2650" b="-35336"/>
                </a:stretch>
              </a:blipFill>
            </p:spPr>
            <p:txBody>
              <a:bodyPr/>
              <a:lstStyle/>
              <a:p>
                <a:r>
                  <a:rPr lang="en-GB">
                    <a:noFill/>
                  </a:rPr>
                  <a:t> </a:t>
                </a:r>
              </a:p>
            </p:txBody>
          </p:sp>
        </mc:Fallback>
      </mc:AlternateContent>
    </p:spTree>
    <p:extLst>
      <p:ext uri="{BB962C8B-B14F-4D97-AF65-F5344CB8AC3E}">
        <p14:creationId xmlns:p14="http://schemas.microsoft.com/office/powerpoint/2010/main" val="20975288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Simplifying expressions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4"/>
              </p:nvPr>
            </p:nvSpPr>
            <p:spPr/>
            <p:txBody>
              <a:bodyPr/>
              <a:lstStyle/>
              <a:p>
                <a:pPr marL="0" indent="0">
                  <a:buNone/>
                </a:pPr>
                <a:r>
                  <a:rPr lang="en-GB" dirty="0"/>
                  <a:t>Nine useful rules:</a:t>
                </a:r>
                <a:endParaRPr lang="en-GB" dirty="0">
                  <a:solidFill>
                    <a:srgbClr val="238296"/>
                  </a:solidFill>
                </a:endParaRPr>
              </a:p>
              <a:p>
                <a:pPr marL="457200" indent="-457200">
                  <a:spcBef>
                    <a:spcPts val="600"/>
                  </a:spcBef>
                  <a:spcAft>
                    <a:spcPts val="0"/>
                  </a:spcAft>
                  <a:buFont typeface="+mj-lt"/>
                  <a:buAutoNum type="arabicPeriod"/>
                  <a:tabLst>
                    <a:tab pos="1346200" algn="l"/>
                  </a:tabLst>
                </a:pPr>
                <a14:m>
                  <m:oMath xmlns:m="http://schemas.openxmlformats.org/officeDocument/2006/math">
                    <m:r>
                      <m:rPr>
                        <m:sty m:val="p"/>
                      </m:rPr>
                      <a:rPr lang="en-GB" b="0" i="0" smtClean="0">
                        <a:solidFill>
                          <a:srgbClr val="238296"/>
                        </a:solidFill>
                        <a:latin typeface="Cambria Math" panose="02040503050406030204" pitchFamily="18" charset="0"/>
                        <a:ea typeface="Cambria Math" panose="02040503050406030204" pitchFamily="18" charset="0"/>
                      </a:rPr>
                      <m:t>X</m:t>
                    </m:r>
                    <m:r>
                      <a:rPr lang="en-GB" b="0" i="0" smtClean="0">
                        <a:solidFill>
                          <a:srgbClr val="238296"/>
                        </a:solidFill>
                        <a:latin typeface="Cambria Math" panose="02040503050406030204" pitchFamily="18" charset="0"/>
                        <a:ea typeface="Cambria Math" panose="02040503050406030204" pitchFamily="18" charset="0"/>
                      </a:rPr>
                      <m:t> </m:t>
                    </m:r>
                  </m:oMath>
                </a14:m>
                <a:r>
                  <a:rPr lang="en-GB"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a:t>• 0 	= </a:t>
                </a:r>
                <a:r>
                  <a:rPr lang="en-GB"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a:t>0</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a:t>X • 1 	= </a:t>
                </a:r>
                <a:r>
                  <a:rPr lang="en-GB"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a:t>X</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a:t>X • X 	= </a:t>
                </a:r>
                <a:r>
                  <a:rPr lang="en-GB"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a:t>X</a:t>
                </a:r>
              </a:p>
              <a:p>
                <a:pPr marL="457200" indent="-457200">
                  <a:spcBef>
                    <a:spcPts val="600"/>
                  </a:spcBef>
                  <a:spcAft>
                    <a:spcPts val="0"/>
                  </a:spcAft>
                  <a:buFont typeface="+mj-lt"/>
                  <a:buAutoNum type="arabicPeriod"/>
                  <a:tabLst>
                    <a:tab pos="1346200" algn="l"/>
                  </a:tabLst>
                </a:pPr>
                <a14:m>
                  <m:oMath xmlns:m="http://schemas.openxmlformats.org/officeDocument/2006/math">
                    <m:r>
                      <m:rPr>
                        <m:sty m:val="p"/>
                      </m:rPr>
                      <a:rPr lang="en-GB" b="0" i="0" smtClean="0">
                        <a:solidFill>
                          <a:srgbClr val="238296"/>
                        </a:solidFill>
                        <a:latin typeface="Cambria Math" panose="02040503050406030204" pitchFamily="18" charset="0"/>
                        <a:ea typeface="Cambria Math" panose="02040503050406030204" pitchFamily="18" charset="0"/>
                      </a:rPr>
                      <m:t>X</m:t>
                    </m:r>
                    <m:r>
                      <a:rPr lang="en-GB" b="0" i="0" smtClean="0">
                        <a:solidFill>
                          <a:srgbClr val="238296"/>
                        </a:solidFill>
                        <a:latin typeface="Cambria Math" panose="02040503050406030204" pitchFamily="18" charset="0"/>
                        <a:ea typeface="Cambria Math" panose="02040503050406030204" pitchFamily="18" charset="0"/>
                      </a:rPr>
                      <m:t> </m:t>
                    </m:r>
                    <m:r>
                      <m:rPr>
                        <m:nor/>
                      </m:rPr>
                      <a:rPr lang="en-GB" dirty="0">
                        <a:solidFill>
                          <a:srgbClr val="238296"/>
                        </a:solidFill>
                        <a:latin typeface="Cambria Math" panose="02040503050406030204" pitchFamily="18" charset="0"/>
                        <a:ea typeface="Cambria Math" panose="02040503050406030204" pitchFamily="18" charset="0"/>
                        <a:cs typeface="Arial" panose="020B0604020202020204" pitchFamily="34" charset="0"/>
                      </a:rPr>
                      <m:t>•</m:t>
                    </m:r>
                  </m:oMath>
                </a14:m>
                <a:r>
                  <a:rPr lang="en-GB" dirty="0" smtClean="0">
                    <a:solidFill>
                      <a:srgbClr val="238296"/>
                    </a:solidFill>
                    <a:latin typeface="Cambria Math" panose="02040503050406030204" pitchFamily="18" charset="0"/>
                    <a:ea typeface="Cambria Math" panose="02040503050406030204" pitchFamily="18" charset="0"/>
                  </a:rPr>
                  <a:t> </a:t>
                </a:r>
                <a14:m>
                  <m:oMath xmlns:m="http://schemas.openxmlformats.org/officeDocument/2006/math">
                    <m:bar>
                      <m:barPr>
                        <m:pos m:val="top"/>
                        <m:ctrlPr>
                          <a:rPr lang="en-GB" i="1" dirty="0" smtClean="0">
                            <a:solidFill>
                              <a:srgbClr val="238296"/>
                            </a:solidFill>
                            <a:latin typeface="Cambria Math" panose="02040503050406030204" pitchFamily="18" charset="0"/>
                            <a:ea typeface="Cambria Math" panose="02040503050406030204" pitchFamily="18" charset="0"/>
                          </a:rPr>
                        </m:ctrlPr>
                      </m:barPr>
                      <m:e>
                        <m:r>
                          <m:rPr>
                            <m:sty m:val="p"/>
                          </m:rPr>
                          <a:rPr lang="en-GB" b="0" i="0" dirty="0" smtClean="0">
                            <a:solidFill>
                              <a:srgbClr val="238296"/>
                            </a:solidFill>
                            <a:latin typeface="Cambria Math" panose="02040503050406030204" pitchFamily="18" charset="0"/>
                            <a:ea typeface="Cambria Math" panose="02040503050406030204" pitchFamily="18" charset="0"/>
                          </a:rPr>
                          <m:t>X</m:t>
                        </m:r>
                      </m:e>
                    </m:bar>
                  </m:oMath>
                </a14:m>
                <a:r>
                  <a:rPr lang="en-GB" dirty="0" smtClean="0">
                    <a:solidFill>
                      <a:srgbClr val="238296"/>
                    </a:solidFill>
                    <a:latin typeface="Cambria Math" panose="02040503050406030204" pitchFamily="18" charset="0"/>
                    <a:ea typeface="Cambria Math" panose="02040503050406030204" pitchFamily="18" charset="0"/>
                  </a:rPr>
                  <a:t> 	= </a:t>
                </a:r>
                <a:r>
                  <a:rPr lang="en-GB" dirty="0" smtClean="0">
                    <a:solidFill>
                      <a:srgbClr val="FF0000"/>
                    </a:solidFill>
                    <a:latin typeface="Cambria Math" panose="02040503050406030204" pitchFamily="18" charset="0"/>
                    <a:ea typeface="Cambria Math" panose="02040503050406030204" pitchFamily="18" charset="0"/>
                  </a:rPr>
                  <a:t>0</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rPr>
                  <a:t>X + 0 	= </a:t>
                </a:r>
                <a:r>
                  <a:rPr lang="en-GB" dirty="0" smtClean="0">
                    <a:solidFill>
                      <a:srgbClr val="FF0000"/>
                    </a:solidFill>
                    <a:latin typeface="Cambria Math" panose="02040503050406030204" pitchFamily="18" charset="0"/>
                    <a:ea typeface="Cambria Math" panose="02040503050406030204" pitchFamily="18" charset="0"/>
                  </a:rPr>
                  <a:t>X</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rPr>
                  <a:t>X + 1 	= </a:t>
                </a:r>
                <a:r>
                  <a:rPr lang="en-GB" dirty="0" smtClean="0">
                    <a:solidFill>
                      <a:srgbClr val="FF0000"/>
                    </a:solidFill>
                    <a:latin typeface="Cambria Math" panose="02040503050406030204" pitchFamily="18" charset="0"/>
                    <a:ea typeface="Cambria Math" panose="02040503050406030204" pitchFamily="18" charset="0"/>
                  </a:rPr>
                  <a:t>1</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rPr>
                  <a:t>X + X 	= </a:t>
                </a:r>
                <a:r>
                  <a:rPr lang="en-GB" dirty="0" smtClean="0">
                    <a:solidFill>
                      <a:srgbClr val="FF0000"/>
                    </a:solidFill>
                    <a:latin typeface="Cambria Math" panose="02040503050406030204" pitchFamily="18" charset="0"/>
                    <a:ea typeface="Cambria Math" panose="02040503050406030204" pitchFamily="18" charset="0"/>
                  </a:rPr>
                  <a:t>X</a:t>
                </a:r>
              </a:p>
              <a:p>
                <a:pPr marL="457200" indent="-457200">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rPr>
                  <a:t>X + </a:t>
                </a:r>
                <a14:m>
                  <m:oMath xmlns:m="http://schemas.openxmlformats.org/officeDocument/2006/math">
                    <m:bar>
                      <m:barPr>
                        <m:pos m:val="top"/>
                        <m:ctrlPr>
                          <a:rPr lang="en-GB" i="1" dirty="0">
                            <a:solidFill>
                              <a:srgbClr val="238296"/>
                            </a:solidFill>
                            <a:latin typeface="Cambria Math" panose="02040503050406030204" pitchFamily="18" charset="0"/>
                            <a:ea typeface="Cambria Math" panose="02040503050406030204" pitchFamily="18" charset="0"/>
                          </a:rPr>
                        </m:ctrlPr>
                      </m:barPr>
                      <m:e>
                        <m:r>
                          <m:rPr>
                            <m:sty m:val="p"/>
                          </m:rPr>
                          <a:rPr lang="en-GB" dirty="0">
                            <a:solidFill>
                              <a:srgbClr val="238296"/>
                            </a:solidFill>
                            <a:latin typeface="Cambria Math" panose="02040503050406030204" pitchFamily="18" charset="0"/>
                            <a:ea typeface="Cambria Math" panose="02040503050406030204" pitchFamily="18" charset="0"/>
                          </a:rPr>
                          <m:t>X</m:t>
                        </m:r>
                      </m:e>
                    </m:bar>
                    <m:r>
                      <a:rPr lang="en-GB" b="0" i="0" dirty="0" smtClean="0">
                        <a:solidFill>
                          <a:srgbClr val="238296"/>
                        </a:solidFill>
                        <a:latin typeface="Cambria Math" panose="02040503050406030204" pitchFamily="18" charset="0"/>
                        <a:ea typeface="Cambria Math" panose="02040503050406030204" pitchFamily="18" charset="0"/>
                      </a:rPr>
                      <m:t> =</m:t>
                    </m:r>
                  </m:oMath>
                </a14:m>
                <a:r>
                  <a:rPr lang="en-GB" b="0" dirty="0" smtClean="0">
                    <a:solidFill>
                      <a:srgbClr val="238296"/>
                    </a:solidFill>
                    <a:latin typeface="Cambria Math" panose="02040503050406030204" pitchFamily="18" charset="0"/>
                    <a:ea typeface="Cambria Math" panose="02040503050406030204" pitchFamily="18" charset="0"/>
                  </a:rPr>
                  <a:t> </a:t>
                </a:r>
                <a:r>
                  <a:rPr lang="en-GB" b="0" dirty="0" smtClean="0">
                    <a:solidFill>
                      <a:srgbClr val="FF0000"/>
                    </a:solidFill>
                    <a:latin typeface="Cambria Math" panose="02040503050406030204" pitchFamily="18" charset="0"/>
                    <a:ea typeface="Cambria Math" panose="02040503050406030204" pitchFamily="18" charset="0"/>
                  </a:rPr>
                  <a:t>1</a:t>
                </a:r>
              </a:p>
              <a:p>
                <a:pPr marL="457200" indent="-457200">
                  <a:spcAft>
                    <a:spcPts val="0"/>
                  </a:spcAft>
                  <a:buFont typeface="+mj-lt"/>
                  <a:buAutoNum type="arabicPeriod"/>
                  <a:tabLst>
                    <a:tab pos="1346200" algn="l"/>
                  </a:tabLst>
                </a:pPr>
                <a14:m>
                  <m:oMath xmlns:m="http://schemas.openxmlformats.org/officeDocument/2006/math">
                    <m:bar>
                      <m:barPr>
                        <m:pos m:val="top"/>
                        <m:ctrlPr>
                          <a:rPr lang="en-GB" i="1" dirty="0" smtClean="0">
                            <a:solidFill>
                              <a:srgbClr val="238296"/>
                            </a:solidFill>
                            <a:latin typeface="Cambria Math" panose="02040503050406030204" pitchFamily="18" charset="0"/>
                            <a:ea typeface="Cambria Math" panose="02040503050406030204" pitchFamily="18" charset="0"/>
                          </a:rPr>
                        </m:ctrlPr>
                      </m:barPr>
                      <m:e>
                        <m:bar>
                          <m:barPr>
                            <m:pos m:val="top"/>
                            <m:ctrlPr>
                              <a:rPr lang="en-GB" i="1" dirty="0" smtClean="0">
                                <a:solidFill>
                                  <a:srgbClr val="238296"/>
                                </a:solidFill>
                                <a:latin typeface="Cambria Math" panose="02040503050406030204" pitchFamily="18" charset="0"/>
                                <a:ea typeface="Cambria Math" panose="02040503050406030204" pitchFamily="18" charset="0"/>
                              </a:rPr>
                            </m:ctrlPr>
                          </m:barPr>
                          <m:e>
                            <m:r>
                              <m:rPr>
                                <m:sty m:val="p"/>
                              </m:rPr>
                              <a:rPr lang="en-GB" b="0" i="0" dirty="0" smtClean="0">
                                <a:solidFill>
                                  <a:srgbClr val="238296"/>
                                </a:solidFill>
                                <a:latin typeface="Cambria Math" panose="02040503050406030204" pitchFamily="18" charset="0"/>
                                <a:ea typeface="Cambria Math" panose="02040503050406030204" pitchFamily="18" charset="0"/>
                              </a:rPr>
                              <m:t>X</m:t>
                            </m:r>
                          </m:e>
                        </m:bar>
                      </m:e>
                    </m:bar>
                    <m:r>
                      <a:rPr lang="en-GB" b="0" i="0" dirty="0" smtClean="0">
                        <a:solidFill>
                          <a:srgbClr val="238296"/>
                        </a:solidFill>
                        <a:latin typeface="Cambria Math" panose="02040503050406030204" pitchFamily="18" charset="0"/>
                        <a:ea typeface="Cambria Math" panose="02040503050406030204" pitchFamily="18" charset="0"/>
                      </a:rPr>
                      <m:t>         =</m:t>
                    </m:r>
                  </m:oMath>
                </a14:m>
                <a:r>
                  <a:rPr lang="en-GB" dirty="0" smtClean="0"/>
                  <a:t> </a:t>
                </a:r>
                <a:r>
                  <a:rPr lang="en-GB" dirty="0">
                    <a:solidFill>
                      <a:srgbClr val="FF0000"/>
                    </a:solidFill>
                    <a:latin typeface="Cambria Math" panose="02040503050406030204" pitchFamily="18" charset="0"/>
                    <a:ea typeface="Cambria Math" panose="02040503050406030204" pitchFamily="18" charset="0"/>
                  </a:rPr>
                  <a:t>X</a:t>
                </a:r>
                <a:endParaRPr lang="en-GB"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4"/>
              </p:nvPr>
            </p:nvSpPr>
            <p:spPr>
              <a:blipFill rotWithShape="0">
                <a:blip r:embed="rId2"/>
                <a:stretch>
                  <a:fillRect l="-2502" t="-2650" b="-42933"/>
                </a:stretch>
              </a:blipFill>
            </p:spPr>
            <p:txBody>
              <a:bodyPr/>
              <a:lstStyle/>
              <a:p>
                <a:r>
                  <a:rPr lang="en-GB">
                    <a:noFill/>
                  </a:rPr>
                  <a:t> </a:t>
                </a:r>
              </a:p>
            </p:txBody>
          </p:sp>
        </mc:Fallback>
      </mc:AlternateContent>
    </p:spTree>
    <p:extLst>
      <p:ext uri="{BB962C8B-B14F-4D97-AF65-F5344CB8AC3E}">
        <p14:creationId xmlns:p14="http://schemas.microsoft.com/office/powerpoint/2010/main" val="2896009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ob\AppData\Roaming\PixelMetrics\CaptureWiz\Temp\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091" y="1277519"/>
            <a:ext cx="4522766" cy="5424458"/>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GB" dirty="0" smtClean="0"/>
              <a:t>Augustus de Morgan (1806 - 71)</a:t>
            </a:r>
            <a:endParaRPr lang="en-GB" dirty="0"/>
          </a:p>
        </p:txBody>
      </p:sp>
      <p:sp>
        <p:nvSpPr>
          <p:cNvPr id="3" name="Text Placeholder 2"/>
          <p:cNvSpPr>
            <a:spLocks noGrp="1"/>
          </p:cNvSpPr>
          <p:nvPr>
            <p:ph type="body" sz="quarter" idx="14"/>
          </p:nvPr>
        </p:nvSpPr>
        <p:spPr>
          <a:xfrm>
            <a:off x="4821382" y="1704179"/>
            <a:ext cx="3801423" cy="3453607"/>
          </a:xfrm>
        </p:spPr>
        <p:txBody>
          <a:bodyPr/>
          <a:lstStyle/>
          <a:p>
            <a:r>
              <a:rPr lang="en-GB" dirty="0" smtClean="0"/>
              <a:t>de Morgan was a mathematician and logician who formulated laws to simplify Boolean expressions</a:t>
            </a:r>
          </a:p>
          <a:p>
            <a:r>
              <a:rPr lang="en-GB" dirty="0" smtClean="0"/>
              <a:t>This had little practical use in his lifetime but became of major significance with the advent of computers</a:t>
            </a:r>
            <a:endParaRPr lang="en-GB" dirty="0"/>
          </a:p>
        </p:txBody>
      </p:sp>
    </p:spTree>
    <p:extLst>
      <p:ext uri="{BB962C8B-B14F-4D97-AF65-F5344CB8AC3E}">
        <p14:creationId xmlns:p14="http://schemas.microsoft.com/office/powerpoint/2010/main" val="15490184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Some more rules</a:t>
            </a:r>
            <a:endParaRPr lang="en-GB" dirty="0"/>
          </a:p>
        </p:txBody>
      </p:sp>
      <p:sp>
        <p:nvSpPr>
          <p:cNvPr id="3" name="Text Placeholder 2"/>
          <p:cNvSpPr>
            <a:spLocks noGrp="1"/>
          </p:cNvSpPr>
          <p:nvPr>
            <p:ph type="body" sz="quarter" idx="14"/>
          </p:nvPr>
        </p:nvSpPr>
        <p:spPr>
          <a:xfrm>
            <a:off x="693817" y="1704179"/>
            <a:ext cx="7797230" cy="3453607"/>
          </a:xfrm>
        </p:spPr>
        <p:txBody>
          <a:bodyPr/>
          <a:lstStyle/>
          <a:p>
            <a:pPr marL="0" indent="0">
              <a:spcAft>
                <a:spcPts val="600"/>
              </a:spcAft>
              <a:buNone/>
            </a:pPr>
            <a:r>
              <a:rPr lang="en-GB" dirty="0" smtClean="0"/>
              <a:t>Commutative rule</a:t>
            </a:r>
          </a:p>
          <a:p>
            <a:pPr marL="623888" indent="-623888">
              <a:spcAft>
                <a:spcPts val="600"/>
              </a:spcAft>
              <a:buFont typeface="+mj-lt"/>
              <a:buAutoNum type="arabicPeriod" startAt="10"/>
              <a:tabLst>
                <a:tab pos="623888" algn="l"/>
              </a:tabLst>
            </a:pPr>
            <a:r>
              <a:rPr lang="en-GB" dirty="0" smtClean="0">
                <a:solidFill>
                  <a:srgbClr val="238296"/>
                </a:solidFill>
                <a:latin typeface="Cambria Math" panose="02040503050406030204" pitchFamily="18" charset="0"/>
                <a:ea typeface="Cambria Math" panose="02040503050406030204" pitchFamily="18" charset="0"/>
              </a:rPr>
              <a:t>X </a:t>
            </a:r>
            <a:r>
              <a:rPr lang="en-GB"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a:t>• Y = Y • X</a:t>
            </a:r>
          </a:p>
          <a:p>
            <a:pPr marL="623888" indent="-623888">
              <a:spcAft>
                <a:spcPts val="600"/>
              </a:spcAft>
              <a:buFont typeface="+mj-lt"/>
              <a:buAutoNum type="arabicPeriod" startAt="10"/>
              <a:tabLst>
                <a:tab pos="623888" algn="l"/>
              </a:tabLst>
            </a:pPr>
            <a:r>
              <a:rPr lang="en-GB" dirty="0" smtClean="0">
                <a:solidFill>
                  <a:srgbClr val="238296"/>
                </a:solidFill>
                <a:latin typeface="Cambria Math" panose="02040503050406030204" pitchFamily="18" charset="0"/>
                <a:ea typeface="Cambria Math" panose="02040503050406030204" pitchFamily="18" charset="0"/>
              </a:rPr>
              <a:t>X </a:t>
            </a:r>
            <a:r>
              <a:rPr lang="en-GB"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a:t>+ Y = Y + X</a:t>
            </a:r>
          </a:p>
          <a:p>
            <a:pPr marL="0" indent="0">
              <a:spcAft>
                <a:spcPts val="600"/>
              </a:spcAft>
              <a:buNone/>
            </a:pPr>
            <a:r>
              <a:rPr lang="en-GB" dirty="0" smtClean="0"/>
              <a:t>Associative rule</a:t>
            </a:r>
            <a:endParaRPr lang="en-GB" dirty="0"/>
          </a:p>
          <a:p>
            <a:pPr marL="623888" indent="-623888">
              <a:spcAft>
                <a:spcPts val="600"/>
              </a:spcAft>
              <a:buFont typeface="+mj-lt"/>
              <a:buAutoNum type="arabicPeriod" startAt="12"/>
              <a:tabLst>
                <a:tab pos="623888" algn="l"/>
              </a:tabLst>
            </a:pPr>
            <a:r>
              <a:rPr lang="en-GB" dirty="0" smtClean="0">
                <a:solidFill>
                  <a:srgbClr val="238296"/>
                </a:solidFill>
                <a:latin typeface="Cambria Math" panose="02040503050406030204" pitchFamily="18" charset="0"/>
                <a:ea typeface="Cambria Math" panose="02040503050406030204" pitchFamily="18" charset="0"/>
              </a:rPr>
              <a:t>X</a:t>
            </a:r>
            <a:r>
              <a:rPr lang="en-GB" dirty="0">
                <a:solidFill>
                  <a:srgbClr val="238296"/>
                </a:solidFill>
                <a:latin typeface="Cambria Math" panose="02040503050406030204" pitchFamily="18" charset="0"/>
                <a:ea typeface="Cambria Math" panose="02040503050406030204" pitchFamily="18" charset="0"/>
                <a:cs typeface="Arial" panose="020B0604020202020204" pitchFamily="34" charset="0"/>
              </a:rPr>
              <a:t> </a:t>
            </a:r>
            <a:r>
              <a:rPr lang="en-GB"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a:t>• (Y </a:t>
            </a:r>
            <a:r>
              <a:rPr lang="en-GB" dirty="0">
                <a:solidFill>
                  <a:srgbClr val="238296"/>
                </a:solidFill>
                <a:latin typeface="Cambria Math" panose="02040503050406030204" pitchFamily="18" charset="0"/>
                <a:ea typeface="Cambria Math" panose="02040503050406030204" pitchFamily="18" charset="0"/>
                <a:cs typeface="Arial" panose="020B0604020202020204" pitchFamily="34" charset="0"/>
              </a:rPr>
              <a:t>• Z</a:t>
            </a:r>
            <a:r>
              <a:rPr lang="en-GB"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a:t>) = (</a:t>
            </a:r>
            <a:r>
              <a:rPr lang="en-GB" dirty="0">
                <a:solidFill>
                  <a:srgbClr val="238296"/>
                </a:solidFill>
                <a:latin typeface="Cambria Math" panose="02040503050406030204" pitchFamily="18" charset="0"/>
                <a:ea typeface="Cambria Math" panose="02040503050406030204" pitchFamily="18" charset="0"/>
                <a:cs typeface="Arial" panose="020B0604020202020204" pitchFamily="34" charset="0"/>
              </a:rPr>
              <a:t>X • Y</a:t>
            </a:r>
            <a:r>
              <a:rPr lang="en-GB"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a:t>)</a:t>
            </a:r>
            <a:r>
              <a:rPr lang="en-GB" dirty="0">
                <a:solidFill>
                  <a:srgbClr val="238296"/>
                </a:solidFill>
                <a:latin typeface="Cambria Math" panose="02040503050406030204" pitchFamily="18" charset="0"/>
                <a:ea typeface="Cambria Math" panose="02040503050406030204" pitchFamily="18" charset="0"/>
                <a:cs typeface="Arial" panose="020B0604020202020204" pitchFamily="34" charset="0"/>
              </a:rPr>
              <a:t> • </a:t>
            </a:r>
            <a:r>
              <a:rPr lang="en-GB"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a:t>Z</a:t>
            </a:r>
            <a:endParaRPr lang="en-GB" dirty="0">
              <a:solidFill>
                <a:srgbClr val="238296"/>
              </a:solidFill>
              <a:latin typeface="Cambria Math" panose="02040503050406030204" pitchFamily="18" charset="0"/>
              <a:ea typeface="Cambria Math" panose="02040503050406030204" pitchFamily="18" charset="0"/>
              <a:cs typeface="Arial" panose="020B0604020202020204" pitchFamily="34" charset="0"/>
            </a:endParaRPr>
          </a:p>
          <a:p>
            <a:pPr marL="623888" indent="-623888">
              <a:spcAft>
                <a:spcPts val="600"/>
              </a:spcAft>
              <a:buFont typeface="+mj-lt"/>
              <a:buAutoNum type="arabicPeriod" startAt="12"/>
              <a:tabLst>
                <a:tab pos="623888" algn="l"/>
              </a:tabLst>
            </a:pPr>
            <a:r>
              <a:rPr lang="en-GB" dirty="0">
                <a:solidFill>
                  <a:srgbClr val="238296"/>
                </a:solidFill>
                <a:latin typeface="Cambria Math" panose="02040503050406030204" pitchFamily="18" charset="0"/>
                <a:ea typeface="Cambria Math" panose="02040503050406030204" pitchFamily="18" charset="0"/>
              </a:rPr>
              <a:t>X </a:t>
            </a:r>
            <a:r>
              <a:rPr lang="en-GB" dirty="0">
                <a:solidFill>
                  <a:srgbClr val="238296"/>
                </a:solidFill>
                <a:latin typeface="Cambria Math" panose="02040503050406030204" pitchFamily="18" charset="0"/>
                <a:ea typeface="Cambria Math" panose="02040503050406030204" pitchFamily="18" charset="0"/>
                <a:cs typeface="Arial" panose="020B0604020202020204" pitchFamily="34" charset="0"/>
              </a:rPr>
              <a:t>+ </a:t>
            </a:r>
            <a:r>
              <a:rPr lang="en-GB"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a:t>(Y + Z) = (X + Y) + Z</a:t>
            </a:r>
            <a:endParaRPr lang="en-GB" dirty="0">
              <a:solidFill>
                <a:srgbClr val="238296"/>
              </a:solidFill>
              <a:latin typeface="Cambria Math" panose="02040503050406030204" pitchFamily="18" charset="0"/>
              <a:ea typeface="Cambria Math" panose="02040503050406030204" pitchFamily="18" charset="0"/>
              <a:cs typeface="Arial" panose="020B0604020202020204" pitchFamily="34" charset="0"/>
            </a:endParaRPr>
          </a:p>
          <a:p>
            <a:pPr marL="0" indent="0">
              <a:spcAft>
                <a:spcPts val="600"/>
              </a:spcAft>
              <a:buNone/>
            </a:pPr>
            <a:r>
              <a:rPr lang="en-GB" dirty="0" smtClean="0"/>
              <a:t>Distributive rule</a:t>
            </a:r>
            <a:endParaRPr lang="en-GB" dirty="0"/>
          </a:p>
          <a:p>
            <a:pPr marL="623888" indent="-623888">
              <a:spcAft>
                <a:spcPts val="600"/>
              </a:spcAft>
              <a:buFont typeface="+mj-lt"/>
              <a:buAutoNum type="arabicPeriod" startAt="14"/>
              <a:tabLst>
                <a:tab pos="623888" algn="l"/>
              </a:tabLst>
            </a:pPr>
            <a:r>
              <a:rPr lang="en-GB" dirty="0" smtClean="0">
                <a:solidFill>
                  <a:srgbClr val="238296"/>
                </a:solidFill>
                <a:latin typeface="Cambria Math" panose="02040503050406030204" pitchFamily="18" charset="0"/>
                <a:ea typeface="Cambria Math" panose="02040503050406030204" pitchFamily="18" charset="0"/>
              </a:rPr>
              <a:t>X</a:t>
            </a:r>
            <a:r>
              <a:rPr lang="en-GB" dirty="0">
                <a:solidFill>
                  <a:srgbClr val="238296"/>
                </a:solidFill>
                <a:latin typeface="Cambria Math" panose="02040503050406030204" pitchFamily="18" charset="0"/>
                <a:ea typeface="Cambria Math" panose="02040503050406030204" pitchFamily="18" charset="0"/>
                <a:cs typeface="Arial" panose="020B0604020202020204" pitchFamily="34" charset="0"/>
              </a:rPr>
              <a:t> </a:t>
            </a:r>
            <a:r>
              <a:rPr lang="en-GB"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a:t>• (Y + Z</a:t>
            </a:r>
            <a:r>
              <a:rPr lang="en-GB" dirty="0">
                <a:solidFill>
                  <a:srgbClr val="238296"/>
                </a:solidFill>
                <a:latin typeface="Cambria Math" panose="02040503050406030204" pitchFamily="18" charset="0"/>
                <a:ea typeface="Cambria Math" panose="02040503050406030204" pitchFamily="18" charset="0"/>
                <a:cs typeface="Arial" panose="020B0604020202020204" pitchFamily="34" charset="0"/>
              </a:rPr>
              <a:t>) </a:t>
            </a:r>
            <a:r>
              <a:rPr lang="en-GB"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a:t>= </a:t>
            </a:r>
            <a:r>
              <a:rPr lang="en-GB" dirty="0">
                <a:solidFill>
                  <a:srgbClr val="238296"/>
                </a:solidFill>
                <a:latin typeface="Cambria Math" panose="02040503050406030204" pitchFamily="18" charset="0"/>
                <a:ea typeface="Cambria Math" panose="02040503050406030204" pitchFamily="18" charset="0"/>
                <a:cs typeface="Arial" panose="020B0604020202020204" pitchFamily="34" charset="0"/>
              </a:rPr>
              <a:t>X • Y </a:t>
            </a:r>
            <a:r>
              <a:rPr lang="en-GB"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a:t>+ </a:t>
            </a:r>
            <a:r>
              <a:rPr lang="en-GB" dirty="0">
                <a:solidFill>
                  <a:srgbClr val="238296"/>
                </a:solidFill>
                <a:latin typeface="Cambria Math" panose="02040503050406030204" pitchFamily="18" charset="0"/>
                <a:ea typeface="Cambria Math" panose="02040503050406030204" pitchFamily="18" charset="0"/>
                <a:cs typeface="Arial" panose="020B0604020202020204" pitchFamily="34" charset="0"/>
              </a:rPr>
              <a:t>X • Z</a:t>
            </a:r>
            <a:endParaRPr lang="en-GB"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endParaRPr>
          </a:p>
          <a:p>
            <a:pPr marL="623888" indent="-623888">
              <a:spcAft>
                <a:spcPts val="600"/>
              </a:spcAft>
              <a:buFont typeface="+mj-lt"/>
              <a:buAutoNum type="arabicPeriod" startAt="14"/>
              <a:tabLst>
                <a:tab pos="623888" algn="l"/>
              </a:tabLst>
            </a:pPr>
            <a:r>
              <a:rPr lang="en-GB" dirty="0" smtClean="0">
                <a:solidFill>
                  <a:srgbClr val="238296"/>
                </a:solidFill>
                <a:latin typeface="Cambria Math" panose="02040503050406030204" pitchFamily="18" charset="0"/>
                <a:ea typeface="Cambria Math" panose="02040503050406030204" pitchFamily="18" charset="0"/>
              </a:rPr>
              <a:t>(X+ Y)</a:t>
            </a:r>
            <a:r>
              <a:rPr lang="en-GB"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a:t> (W + Z) = </a:t>
            </a:r>
            <a:r>
              <a:rPr lang="en-GB" dirty="0">
                <a:solidFill>
                  <a:srgbClr val="238296"/>
                </a:solidFill>
                <a:latin typeface="Cambria Math" panose="02040503050406030204" pitchFamily="18" charset="0"/>
                <a:ea typeface="Cambria Math" panose="02040503050406030204" pitchFamily="18" charset="0"/>
                <a:cs typeface="Arial" panose="020B0604020202020204" pitchFamily="34" charset="0"/>
              </a:rPr>
              <a:t>X • W </a:t>
            </a:r>
            <a:r>
              <a:rPr lang="en-GB"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a:t>+ </a:t>
            </a:r>
            <a:r>
              <a:rPr lang="en-GB" dirty="0">
                <a:solidFill>
                  <a:srgbClr val="238296"/>
                </a:solidFill>
                <a:latin typeface="Cambria Math" panose="02040503050406030204" pitchFamily="18" charset="0"/>
                <a:ea typeface="Cambria Math" panose="02040503050406030204" pitchFamily="18" charset="0"/>
                <a:cs typeface="Arial" panose="020B0604020202020204" pitchFamily="34" charset="0"/>
              </a:rPr>
              <a:t>X • Z </a:t>
            </a:r>
            <a:r>
              <a:rPr lang="en-GB"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a:t>+ </a:t>
            </a:r>
            <a:r>
              <a:rPr lang="en-GB" dirty="0">
                <a:solidFill>
                  <a:srgbClr val="238296"/>
                </a:solidFill>
                <a:latin typeface="Cambria Math" panose="02040503050406030204" pitchFamily="18" charset="0"/>
                <a:ea typeface="Cambria Math" panose="02040503050406030204" pitchFamily="18" charset="0"/>
                <a:cs typeface="Arial" panose="020B0604020202020204" pitchFamily="34" charset="0"/>
              </a:rPr>
              <a:t>Y • W </a:t>
            </a:r>
            <a:r>
              <a:rPr lang="en-GB"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a:t>+ </a:t>
            </a:r>
            <a:r>
              <a:rPr lang="en-GB" dirty="0">
                <a:solidFill>
                  <a:srgbClr val="238296"/>
                </a:solidFill>
                <a:latin typeface="Cambria Math" panose="02040503050406030204" pitchFamily="18" charset="0"/>
                <a:ea typeface="Cambria Math" panose="02040503050406030204" pitchFamily="18" charset="0"/>
                <a:cs typeface="Arial" panose="020B0604020202020204" pitchFamily="34" charset="0"/>
              </a:rPr>
              <a:t>Y • Z</a:t>
            </a:r>
            <a:endParaRPr lang="en-GB"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endParaRPr>
          </a:p>
          <a:p>
            <a:pPr marL="457200" indent="-457200">
              <a:buAutoNum type="arabicPeriod" startAt="14"/>
              <a:tabLst>
                <a:tab pos="623888" algn="l"/>
              </a:tabLst>
            </a:pPr>
            <a:endParaRPr lang="en-GB" dirty="0"/>
          </a:p>
        </p:txBody>
      </p:sp>
    </p:spTree>
    <p:extLst>
      <p:ext uri="{BB962C8B-B14F-4D97-AF65-F5344CB8AC3E}">
        <p14:creationId xmlns:p14="http://schemas.microsoft.com/office/powerpoint/2010/main" val="18656694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Absorption rules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4"/>
              </p:nvPr>
            </p:nvSpPr>
            <p:spPr/>
            <p:txBody>
              <a:bodyPr/>
              <a:lstStyle/>
              <a:p>
                <a:r>
                  <a:rPr lang="en-GB" dirty="0" smtClean="0"/>
                  <a:t>There are two more rules that you will find useful for simplifying Boolean expressions:</a:t>
                </a:r>
              </a:p>
              <a:p>
                <a:pPr marL="0" indent="0" algn="ctr">
                  <a:buNone/>
                </a:pPr>
                <a14:m>
                  <m:oMath xmlns:m="http://schemas.openxmlformats.org/officeDocument/2006/math">
                    <m:r>
                      <m:rPr>
                        <m:nor/>
                      </m:rPr>
                      <a:rPr lang="en-GB" sz="2800" dirty="0">
                        <a:solidFill>
                          <a:srgbClr val="238296"/>
                        </a:solidFill>
                        <a:latin typeface="Cambria Math" panose="02040503050406030204" pitchFamily="18" charset="0"/>
                        <a:ea typeface="Cambria Math" panose="02040503050406030204" pitchFamily="18" charset="0"/>
                      </a:rPr>
                      <m:t>X</m:t>
                    </m:r>
                    <m:r>
                      <m:rPr>
                        <m:nor/>
                      </m:rPr>
                      <a:rPr lang="en-GB" sz="2800" b="0" i="0" dirty="0" smtClean="0">
                        <a:solidFill>
                          <a:srgbClr val="238296"/>
                        </a:solidFill>
                        <a:latin typeface="Cambria Math" panose="02040503050406030204" pitchFamily="18" charset="0"/>
                        <a:ea typeface="Cambria Math" panose="02040503050406030204" pitchFamily="18" charset="0"/>
                      </a:rPr>
                      <m:t> </m:t>
                    </m:r>
                    <m:r>
                      <m:rPr>
                        <m:nor/>
                      </m:rP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m:t>+</m:t>
                    </m:r>
                    <m:r>
                      <m:rPr>
                        <m:nor/>
                      </m:rPr>
                      <a:rPr lang="en-GB" sz="2800" b="0" i="0"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m:t> </m:t>
                    </m:r>
                    <m:r>
                      <m:rPr>
                        <m:nor/>
                      </m:rP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m:t>(</m:t>
                    </m:r>
                    <m:r>
                      <m:rPr>
                        <m:nor/>
                      </m:rP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m:t>X</m:t>
                    </m:r>
                    <m:r>
                      <m:rPr>
                        <m:nor/>
                      </m:rPr>
                      <a:rPr lang="en-GB" sz="2800" b="0" i="0"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m:t> </m:t>
                    </m:r>
                    <m:r>
                      <m:rPr>
                        <m:nor/>
                      </m:rP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m:t>•</m:t>
                    </m:r>
                    <m:r>
                      <m:rPr>
                        <m:nor/>
                      </m:rPr>
                      <a:rPr lang="en-GB" sz="2800" b="0" i="0"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m:t> </m:t>
                    </m:r>
                    <m:r>
                      <m:rPr>
                        <m:nor/>
                      </m:rP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m:t>Y</m:t>
                    </m:r>
                    <m:r>
                      <m:rPr>
                        <m:nor/>
                      </m:rP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m:t>)</m:t>
                    </m:r>
                  </m:oMath>
                </a14:m>
                <a:r>
                  <a:rPr lang="en-GB" sz="2800" dirty="0"/>
                  <a:t> </a:t>
                </a:r>
                <a: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a:t>=</a:t>
                </a:r>
                <a:r>
                  <a:rPr lang="en-GB" sz="2800" dirty="0" smtClean="0"/>
                  <a:t> </a:t>
                </a:r>
                <a14:m>
                  <m:oMath xmlns:m="http://schemas.openxmlformats.org/officeDocument/2006/math">
                    <m:r>
                      <m:rPr>
                        <m:nor/>
                      </m:rPr>
                      <a:rPr lang="en-GB" sz="2800" dirty="0">
                        <a:solidFill>
                          <a:srgbClr val="238296"/>
                        </a:solidFill>
                        <a:latin typeface="Cambria Math" panose="02040503050406030204" pitchFamily="18" charset="0"/>
                        <a:ea typeface="Cambria Math" panose="02040503050406030204" pitchFamily="18" charset="0"/>
                      </a:rPr>
                      <m:t>X</m:t>
                    </m:r>
                  </m:oMath>
                </a14:m>
                <a:endParaRPr lang="en-GB" sz="2800" dirty="0" smtClean="0"/>
              </a:p>
              <a:p>
                <a:pPr marL="0" lvl="0" indent="0" algn="ctr">
                  <a:buNone/>
                </a:pPr>
                <a14:m>
                  <m:oMath xmlns:m="http://schemas.openxmlformats.org/officeDocument/2006/math">
                    <m:r>
                      <m:rPr>
                        <m:nor/>
                      </m:rPr>
                      <a:rPr lang="en-GB" sz="2800" dirty="0">
                        <a:solidFill>
                          <a:srgbClr val="238296"/>
                        </a:solidFill>
                        <a:latin typeface="Cambria Math" panose="02040503050406030204" pitchFamily="18" charset="0"/>
                        <a:ea typeface="Cambria Math" panose="02040503050406030204" pitchFamily="18" charset="0"/>
                      </a:rPr>
                      <m:t>X</m:t>
                    </m:r>
                    <m:r>
                      <m:rPr>
                        <m:nor/>
                      </m:rP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m:t> • (</m:t>
                    </m:r>
                    <m:r>
                      <m:rPr>
                        <m:nor/>
                      </m:rP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m:t>X</m:t>
                    </m:r>
                    <m:r>
                      <m:rPr>
                        <m:nor/>
                      </m:rP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m:t> + </m:t>
                    </m:r>
                    <m:r>
                      <m:rPr>
                        <m:nor/>
                      </m:rP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m:t>Y</m:t>
                    </m:r>
                    <m:r>
                      <m:rPr>
                        <m:nor/>
                      </m:rP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m:t>)</m:t>
                    </m:r>
                  </m:oMath>
                </a14:m>
                <a:r>
                  <a:rPr lang="en-GB" sz="2800" dirty="0"/>
                  <a:t> </a:t>
                </a:r>
                <a: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a:t>=</a:t>
                </a:r>
                <a:r>
                  <a:rPr lang="en-GB" sz="2800" dirty="0" smtClean="0"/>
                  <a:t> </a:t>
                </a:r>
                <a14:m>
                  <m:oMath xmlns:m="http://schemas.openxmlformats.org/officeDocument/2006/math">
                    <m:r>
                      <m:rPr>
                        <m:nor/>
                      </m:rPr>
                      <a:rPr lang="en-GB" sz="2800" dirty="0">
                        <a:solidFill>
                          <a:srgbClr val="238296"/>
                        </a:solidFill>
                        <a:latin typeface="Cambria Math" panose="02040503050406030204" pitchFamily="18" charset="0"/>
                        <a:ea typeface="Cambria Math" panose="02040503050406030204" pitchFamily="18" charset="0"/>
                      </a:rPr>
                      <m:t>X</m:t>
                    </m:r>
                  </m:oMath>
                </a14:m>
                <a:endParaRPr lang="en-GB" sz="2800" dirty="0" smtClean="0"/>
              </a:p>
              <a:p>
                <a:r>
                  <a:rPr lang="en-GB" sz="2800" dirty="0" smtClean="0"/>
                  <a:t>You can show these are true; for example</a:t>
                </a:r>
              </a:p>
              <a:p>
                <a:pPr marL="442913" indent="0">
                  <a:buNone/>
                  <a:tabLst>
                    <a:tab pos="2152650" algn="l"/>
                  </a:tabLst>
                </a:pPr>
                <a14:m>
                  <m:oMath xmlns:m="http://schemas.openxmlformats.org/officeDocument/2006/math">
                    <m:r>
                      <m:rPr>
                        <m:nor/>
                      </m:rPr>
                      <a:rPr lang="en-GB" sz="2800" dirty="0">
                        <a:solidFill>
                          <a:srgbClr val="238296"/>
                        </a:solidFill>
                        <a:latin typeface="Cambria Math" panose="02040503050406030204" pitchFamily="18" charset="0"/>
                        <a:ea typeface="Cambria Math" panose="02040503050406030204" pitchFamily="18" charset="0"/>
                      </a:rPr>
                      <m:t>X</m:t>
                    </m:r>
                    <m:r>
                      <m:rPr>
                        <m:nor/>
                      </m:rPr>
                      <a:rPr lang="en-GB" sz="2800" dirty="0">
                        <a:solidFill>
                          <a:srgbClr val="238296"/>
                        </a:solidFill>
                        <a:latin typeface="Cambria Math" panose="02040503050406030204" pitchFamily="18" charset="0"/>
                        <a:ea typeface="Cambria Math" panose="02040503050406030204" pitchFamily="18" charset="0"/>
                      </a:rPr>
                      <m:t> + (</m:t>
                    </m:r>
                    <m:r>
                      <m:rPr>
                        <m:nor/>
                      </m:rP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m:t>X</m:t>
                    </m:r>
                    <m:r>
                      <m:rPr>
                        <m:nor/>
                      </m:rP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m:t> • </m:t>
                    </m:r>
                    <m:r>
                      <m:rPr>
                        <m:nor/>
                      </m:rP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m:t>Y</m:t>
                    </m:r>
                    <m:r>
                      <m:rPr>
                        <m:nor/>
                      </m:rP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m:t>)</m:t>
                    </m:r>
                  </m:oMath>
                </a14:m>
                <a:r>
                  <a:rPr lang="en-GB" sz="2800" dirty="0" smtClean="0"/>
                  <a:t> </a:t>
                </a:r>
                <a: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a:t>=</a:t>
                </a:r>
                <a:r>
                  <a:rPr lang="en-GB" sz="2800" dirty="0"/>
                  <a:t> </a:t>
                </a:r>
                <a14:m>
                  <m:oMath xmlns:m="http://schemas.openxmlformats.org/officeDocument/2006/math">
                    <m:r>
                      <m:rPr>
                        <m:nor/>
                      </m:rP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m:t>X</m:t>
                    </m:r>
                    <m:r>
                      <m:rPr>
                        <m:nor/>
                      </m:rP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m:t> • 1</m:t>
                    </m:r>
                  </m:oMath>
                </a14:m>
                <a:r>
                  <a:rPr lang="en-GB" sz="2800" dirty="0"/>
                  <a:t> </a:t>
                </a:r>
                <a14:m>
                  <m:oMath xmlns:m="http://schemas.openxmlformats.org/officeDocument/2006/math">
                    <m:r>
                      <m:rPr>
                        <m:nor/>
                      </m:rP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m:t>+ (</m:t>
                    </m:r>
                    <m:r>
                      <m:rPr>
                        <m:nor/>
                      </m:rP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m:t>X</m:t>
                    </m:r>
                    <m:r>
                      <m:rPr>
                        <m:nor/>
                      </m:rP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m:t> • </m:t>
                    </m:r>
                    <m:r>
                      <m:rPr>
                        <m:nor/>
                      </m:rP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m:t>Y</m:t>
                    </m:r>
                    <m:r>
                      <m:rPr>
                        <m:nor/>
                      </m:rP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m:t>)</m:t>
                    </m:r>
                  </m:oMath>
                </a14:m>
                <a:r>
                  <a:rPr lang="en-GB" sz="2800" dirty="0"/>
                  <a:t> </a:t>
                </a:r>
                <a:endParaRPr lang="en-GB" sz="2800" dirty="0" smtClean="0"/>
              </a:p>
              <a:p>
                <a:pPr marL="0" indent="0">
                  <a:buNone/>
                  <a:tabLst>
                    <a:tab pos="2152650" algn="l"/>
                  </a:tabLst>
                </a:pPr>
                <a:r>
                  <a:rPr lang="en-GB" sz="2800" dirty="0"/>
                  <a:t>	</a:t>
                </a:r>
                <a:r>
                  <a:rPr lang="en-GB" sz="2800"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a:t>=</a:t>
                </a:r>
                <a:r>
                  <a:rPr lang="en-GB" sz="2800" dirty="0" smtClean="0"/>
                  <a:t> </a:t>
                </a:r>
                <a14:m>
                  <m:oMath xmlns:m="http://schemas.openxmlformats.org/officeDocument/2006/math">
                    <m:r>
                      <m:rPr>
                        <m:nor/>
                      </m:rP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m:t>X</m:t>
                    </m:r>
                    <m:r>
                      <m:rPr>
                        <m:nor/>
                      </m:rP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m:t> • (1</m:t>
                    </m:r>
                  </m:oMath>
                </a14:m>
                <a:r>
                  <a:rPr lang="en-GB" sz="2800" dirty="0"/>
                  <a:t> </a:t>
                </a:r>
                <a14:m>
                  <m:oMath xmlns:m="http://schemas.openxmlformats.org/officeDocument/2006/math">
                    <m:r>
                      <m:rPr>
                        <m:nor/>
                      </m:rP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m:t>+</m:t>
                    </m:r>
                  </m:oMath>
                </a14:m>
                <a:r>
                  <a:rPr lang="en-GB" sz="2800" dirty="0" smtClean="0"/>
                  <a:t> </a:t>
                </a:r>
                <a14:m>
                  <m:oMath xmlns:m="http://schemas.openxmlformats.org/officeDocument/2006/math">
                    <m:r>
                      <m:rPr>
                        <m:nor/>
                      </m:rP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m:t>Y</m:t>
                    </m:r>
                    <m:r>
                      <m:rPr>
                        <m:nor/>
                      </m:rP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m:t>)</m:t>
                    </m:r>
                  </m:oMath>
                </a14:m>
                <a:r>
                  <a:rPr lang="en-GB" sz="2800" dirty="0"/>
                  <a:t> </a:t>
                </a:r>
                <a:endParaRPr lang="en-GB" sz="2800" dirty="0" smtClean="0"/>
              </a:p>
              <a:p>
                <a:pPr marL="0" indent="0">
                  <a:buNone/>
                  <a:tabLst>
                    <a:tab pos="2152650" algn="l"/>
                  </a:tabLst>
                </a:pPr>
                <a: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a:t>	</a:t>
                </a:r>
                <a:r>
                  <a:rPr lang="en-GB" sz="2800"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a:t>= </a:t>
                </a:r>
                <a14:m>
                  <m:oMath xmlns:m="http://schemas.openxmlformats.org/officeDocument/2006/math">
                    <m:r>
                      <m:rPr>
                        <m:nor/>
                      </m:rP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m:t>X</m:t>
                    </m:r>
                    <m:r>
                      <m:rPr>
                        <m:nor/>
                      </m:rP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m:t> • 1</m:t>
                    </m:r>
                  </m:oMath>
                </a14:m>
                <a:r>
                  <a:rPr lang="en-GB" sz="2800" dirty="0"/>
                  <a:t> </a:t>
                </a:r>
                <a: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a:t>=</a:t>
                </a:r>
                <a:r>
                  <a:rPr lang="en-GB" sz="2800" dirty="0"/>
                  <a:t> </a:t>
                </a:r>
                <a14:m>
                  <m:oMath xmlns:m="http://schemas.openxmlformats.org/officeDocument/2006/math">
                    <m:r>
                      <m:rPr>
                        <m:nor/>
                      </m:rPr>
                      <a:rPr lang="en-GB" sz="2800" dirty="0">
                        <a:solidFill>
                          <a:srgbClr val="238296"/>
                        </a:solidFill>
                        <a:latin typeface="Cambria Math" panose="02040503050406030204" pitchFamily="18" charset="0"/>
                        <a:ea typeface="Cambria Math" panose="02040503050406030204" pitchFamily="18" charset="0"/>
                      </a:rPr>
                      <m:t>X</m:t>
                    </m:r>
                  </m:oMath>
                </a14:m>
                <a:endParaRPr lang="en-GB" sz="2800" dirty="0"/>
              </a:p>
              <a:p>
                <a:pPr marL="0" indent="0" algn="ctr">
                  <a:buNone/>
                </a:pPr>
                <a:endParaRPr lang="en-GB" sz="2800" dirty="0"/>
              </a:p>
              <a:p>
                <a:pPr marL="0" lvl="0" indent="0" algn="ctr">
                  <a:buNone/>
                </a:pPr>
                <a:endParaRPr lang="en-GB" sz="2800" dirty="0"/>
              </a:p>
              <a:p>
                <a:endParaRPr lang="en-GB" sz="2800" dirty="0"/>
              </a:p>
              <a:p>
                <a:endParaRPr lang="en-GB"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4"/>
              </p:nvPr>
            </p:nvSpPr>
            <p:spPr>
              <a:blipFill rotWithShape="0">
                <a:blip r:embed="rId2"/>
                <a:stretch>
                  <a:fillRect l="-2580" t="-2650" r="-547" b="-33392"/>
                </a:stretch>
              </a:blipFill>
            </p:spPr>
            <p:txBody>
              <a:bodyPr/>
              <a:lstStyle/>
              <a:p>
                <a:r>
                  <a:rPr lang="en-GB">
                    <a:noFill/>
                  </a:rPr>
                  <a:t> </a:t>
                </a:r>
              </a:p>
            </p:txBody>
          </p:sp>
        </mc:Fallback>
      </mc:AlternateContent>
    </p:spTree>
    <p:extLst>
      <p:ext uri="{BB962C8B-B14F-4D97-AF65-F5344CB8AC3E}">
        <p14:creationId xmlns:p14="http://schemas.microsoft.com/office/powerpoint/2010/main" val="26155089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Worksheet 6</a:t>
            </a:r>
            <a:endParaRPr lang="en-GB" dirty="0"/>
          </a:p>
        </p:txBody>
      </p:sp>
      <p:sp>
        <p:nvSpPr>
          <p:cNvPr id="5" name="Text Placeholder 4"/>
          <p:cNvSpPr>
            <a:spLocks noGrp="1"/>
          </p:cNvSpPr>
          <p:nvPr>
            <p:ph type="body" sz="quarter" idx="14"/>
          </p:nvPr>
        </p:nvSpPr>
        <p:spPr/>
        <p:txBody>
          <a:bodyPr/>
          <a:lstStyle/>
          <a:p>
            <a:r>
              <a:rPr lang="en-GB" dirty="0" smtClean="0"/>
              <a:t>Now try the questions </a:t>
            </a:r>
            <a:r>
              <a:rPr lang="en-GB" smtClean="0"/>
              <a:t>in </a:t>
            </a:r>
            <a:r>
              <a:rPr lang="en-GB" b="1" smtClean="0"/>
              <a:t>Task </a:t>
            </a:r>
            <a:r>
              <a:rPr lang="en-GB" b="1" dirty="0" smtClean="0"/>
              <a:t>1</a:t>
            </a:r>
            <a:r>
              <a:rPr lang="en-GB" dirty="0" smtClean="0"/>
              <a:t> on </a:t>
            </a:r>
            <a:r>
              <a:rPr lang="en-GB" b="1" dirty="0" smtClean="0"/>
              <a:t>Worksheet 6</a:t>
            </a:r>
          </a:p>
        </p:txBody>
      </p:sp>
    </p:spTree>
    <p:extLst>
      <p:ext uri="{BB962C8B-B14F-4D97-AF65-F5344CB8AC3E}">
        <p14:creationId xmlns:p14="http://schemas.microsoft.com/office/powerpoint/2010/main" val="12065205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Logic diagrams using NAND</a:t>
            </a:r>
            <a:endParaRPr lang="en-GB" dirty="0"/>
          </a:p>
        </p:txBody>
      </p:sp>
      <p:sp>
        <p:nvSpPr>
          <p:cNvPr id="3" name="Text Placeholder 2"/>
          <p:cNvSpPr>
            <a:spLocks noGrp="1"/>
          </p:cNvSpPr>
          <p:nvPr>
            <p:ph type="body" sz="quarter" idx="14"/>
          </p:nvPr>
        </p:nvSpPr>
        <p:spPr/>
        <p:txBody>
          <a:bodyPr/>
          <a:lstStyle/>
          <a:p>
            <a:r>
              <a:rPr lang="en-GB" dirty="0" smtClean="0"/>
              <a:t>A NAND gate is equivalent to a combination of an AND gate and a NOT gate:</a:t>
            </a:r>
          </a:p>
          <a:p>
            <a:endParaRPr lang="en-GB" dirty="0"/>
          </a:p>
          <a:p>
            <a:endParaRPr lang="en-GB" dirty="0" smtClean="0"/>
          </a:p>
          <a:p>
            <a:endParaRPr lang="en-GB" dirty="0"/>
          </a:p>
          <a:p>
            <a:pPr marL="0" indent="0">
              <a:buNone/>
              <a:tabLst>
                <a:tab pos="268288" algn="l"/>
              </a:tabLst>
            </a:pPr>
            <a:r>
              <a:rPr lang="en-GB" dirty="0" smtClean="0"/>
              <a:t>	Is </a:t>
            </a:r>
            <a:r>
              <a:rPr lang="en-GB" dirty="0"/>
              <a:t>equivalent </a:t>
            </a:r>
            <a:r>
              <a:rPr lang="en-GB" dirty="0" smtClean="0"/>
              <a:t>to:</a:t>
            </a:r>
            <a:endParaRPr lang="en-GB" dirty="0"/>
          </a:p>
          <a:p>
            <a:pPr marL="0" indent="0" algn="ctr">
              <a:buNone/>
            </a:pPr>
            <a:endParaRPr lang="en-GB" dirty="0"/>
          </a:p>
        </p:txBody>
      </p:sp>
      <p:pic>
        <p:nvPicPr>
          <p:cNvPr id="2052" name="Picture 4" descr="C:\Users\Rob\AppData\Roaming\PixelMetrics\CaptureWiz\Temp\4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165" y="2774042"/>
            <a:ext cx="5633939" cy="136619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Rob\AppData\Roaming\PixelMetrics\CaptureWiz\Temp\4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9903" y="4905089"/>
            <a:ext cx="3365223" cy="1241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3511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GB" dirty="0" smtClean="0"/>
              <a:t>A NOR gate is equivalent to a combination of an OR gate and a NOT gate:</a:t>
            </a:r>
          </a:p>
          <a:p>
            <a:endParaRPr lang="en-GB" dirty="0"/>
          </a:p>
          <a:p>
            <a:endParaRPr lang="en-GB" dirty="0" smtClean="0"/>
          </a:p>
          <a:p>
            <a:endParaRPr lang="en-GB" dirty="0"/>
          </a:p>
          <a:p>
            <a:pPr marL="0" indent="0">
              <a:buNone/>
              <a:tabLst>
                <a:tab pos="268288" algn="l"/>
              </a:tabLst>
            </a:pPr>
            <a:r>
              <a:rPr lang="en-GB" dirty="0" smtClean="0"/>
              <a:t>	Is equivalent to:</a:t>
            </a:r>
          </a:p>
          <a:p>
            <a:pPr marL="0" indent="0" algn="ctr">
              <a:buNone/>
            </a:pPr>
            <a:endParaRPr lang="en-GB" dirty="0"/>
          </a:p>
        </p:txBody>
      </p:sp>
      <p:pic>
        <p:nvPicPr>
          <p:cNvPr id="4098" name="Picture 2" descr="C:\Users\Rob\AppData\Roaming\PixelMetrics\CaptureWiz\Temp\5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6991" y="2724622"/>
            <a:ext cx="5946213" cy="1418244"/>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GB" dirty="0" smtClean="0"/>
              <a:t>Drawing circuits using NOR</a:t>
            </a:r>
            <a:endParaRPr lang="en-GB" dirty="0"/>
          </a:p>
        </p:txBody>
      </p:sp>
      <p:pic>
        <p:nvPicPr>
          <p:cNvPr id="4100" name="Picture 4" descr="C:\Users\Rob\AppData\Roaming\PixelMetrics\CaptureWiz\Temp\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0061" y="4871174"/>
            <a:ext cx="3524908" cy="1307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448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Using NAND and NOR gates</a:t>
            </a:r>
            <a:endParaRPr lang="en-GB"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4"/>
              </p:nvPr>
            </p:nvSpPr>
            <p:spPr/>
            <p:txBody>
              <a:bodyPr/>
              <a:lstStyle/>
              <a:p>
                <a:r>
                  <a:rPr lang="en-GB" dirty="0" smtClean="0"/>
                  <a:t>Using only NAND and NOR gates and with the aid of de Morgan’s Laws, draw logic diagrams for</a:t>
                </a:r>
              </a:p>
              <a:p>
                <a:pPr marL="0" indent="0">
                  <a:buNone/>
                </a:pPr>
                <a:r>
                  <a:rPr lang="en-GB" dirty="0" smtClean="0">
                    <a:solidFill>
                      <a:srgbClr val="238296"/>
                    </a:solidFill>
                  </a:rPr>
                  <a:t>	</a:t>
                </a:r>
                <a:r>
                  <a:rPr lang="en-GB" dirty="0">
                    <a:solidFill>
                      <a:srgbClr val="238296"/>
                    </a:solidFill>
                  </a:rPr>
                  <a:t>(i)	</a:t>
                </a:r>
                <a14:m>
                  <m:oMath xmlns:m="http://schemas.openxmlformats.org/officeDocument/2006/math">
                    <m:r>
                      <m:rPr>
                        <m:sty m:val="p"/>
                      </m:rPr>
                      <a:rPr lang="en-GB" b="0" i="0" smtClean="0">
                        <a:solidFill>
                          <a:srgbClr val="238296"/>
                        </a:solidFill>
                        <a:latin typeface="Cambria Math" panose="02040503050406030204" pitchFamily="18" charset="0"/>
                      </a:rPr>
                      <m:t>Q</m:t>
                    </m:r>
                    <m:r>
                      <a:rPr lang="en-GB" b="0" i="0" smtClean="0">
                        <a:solidFill>
                          <a:srgbClr val="238296"/>
                        </a:solidFill>
                        <a:latin typeface="Cambria Math" panose="02040503050406030204" pitchFamily="18" charset="0"/>
                      </a:rPr>
                      <m:t>=</m:t>
                    </m:r>
                    <m:bar>
                      <m:barPr>
                        <m:pos m:val="top"/>
                        <m:ctrlPr>
                          <a:rPr lang="en-GB" b="0" i="1" smtClean="0">
                            <a:solidFill>
                              <a:srgbClr val="238296"/>
                            </a:solidFill>
                            <a:latin typeface="Cambria Math" panose="02040503050406030204" pitchFamily="18" charset="0"/>
                          </a:rPr>
                        </m:ctrlPr>
                      </m:barPr>
                      <m:e>
                        <m:r>
                          <m:rPr>
                            <m:sty m:val="p"/>
                          </m:rPr>
                          <a:rPr lang="en-GB" b="0" i="0" smtClean="0">
                            <a:solidFill>
                              <a:srgbClr val="238296"/>
                            </a:solidFill>
                            <a:latin typeface="Cambria Math" panose="02040503050406030204" pitchFamily="18" charset="0"/>
                          </a:rPr>
                          <m:t>A</m:t>
                        </m:r>
                      </m:e>
                    </m:bar>
                    <m:r>
                      <a:rPr lang="en-GB" b="0" i="0" smtClean="0">
                        <a:solidFill>
                          <a:srgbClr val="238296"/>
                        </a:solidFill>
                        <a:latin typeface="Cambria Math" panose="02040503050406030204" pitchFamily="18" charset="0"/>
                      </a:rPr>
                      <m:t>+</m:t>
                    </m:r>
                    <m:bar>
                      <m:barPr>
                        <m:pos m:val="top"/>
                        <m:ctrlPr>
                          <a:rPr lang="en-GB" b="0" i="1" smtClean="0">
                            <a:solidFill>
                              <a:srgbClr val="238296"/>
                            </a:solidFill>
                            <a:latin typeface="Cambria Math" panose="02040503050406030204" pitchFamily="18" charset="0"/>
                          </a:rPr>
                        </m:ctrlPr>
                      </m:barPr>
                      <m:e>
                        <m:r>
                          <m:rPr>
                            <m:sty m:val="p"/>
                          </m:rPr>
                          <a:rPr lang="en-GB" b="0" i="0" smtClean="0">
                            <a:solidFill>
                              <a:srgbClr val="238296"/>
                            </a:solidFill>
                            <a:latin typeface="Cambria Math" panose="02040503050406030204" pitchFamily="18" charset="0"/>
                          </a:rPr>
                          <m:t>B</m:t>
                        </m:r>
                      </m:e>
                    </m:bar>
                  </m:oMath>
                </a14:m>
                <a:endParaRPr lang="en-GB" dirty="0" smtClean="0">
                  <a:solidFill>
                    <a:srgbClr val="238296"/>
                  </a:solidFill>
                </a:endParaRPr>
              </a:p>
              <a:p>
                <a:pPr marL="0" indent="0">
                  <a:buNone/>
                </a:pPr>
                <a:r>
                  <a:rPr lang="en-GB" dirty="0">
                    <a:solidFill>
                      <a:srgbClr val="238296"/>
                    </a:solidFill>
                  </a:rPr>
                  <a:t>	(ii)	</a:t>
                </a:r>
                <a14:m>
                  <m:oMath xmlns:m="http://schemas.openxmlformats.org/officeDocument/2006/math">
                    <m:r>
                      <m:rPr>
                        <m:sty m:val="p"/>
                      </m:rPr>
                      <a:rPr lang="en-GB">
                        <a:solidFill>
                          <a:srgbClr val="238296"/>
                        </a:solidFill>
                        <a:latin typeface="Cambria Math" panose="02040503050406030204" pitchFamily="18" charset="0"/>
                      </a:rPr>
                      <m:t>Q</m:t>
                    </m:r>
                    <m:r>
                      <a:rPr lang="en-GB">
                        <a:solidFill>
                          <a:srgbClr val="238296"/>
                        </a:solidFill>
                        <a:latin typeface="Cambria Math" panose="02040503050406030204" pitchFamily="18" charset="0"/>
                      </a:rPr>
                      <m:t>=</m:t>
                    </m:r>
                    <m:bar>
                      <m:barPr>
                        <m:pos m:val="top"/>
                        <m:ctrlPr>
                          <a:rPr lang="en-GB" i="1">
                            <a:solidFill>
                              <a:srgbClr val="238296"/>
                            </a:solidFill>
                            <a:latin typeface="Cambria Math" panose="02040503050406030204" pitchFamily="18" charset="0"/>
                          </a:rPr>
                        </m:ctrlPr>
                      </m:barPr>
                      <m:e>
                        <m:r>
                          <m:rPr>
                            <m:sty m:val="p"/>
                          </m:rPr>
                          <a:rPr lang="en-GB">
                            <a:solidFill>
                              <a:srgbClr val="238296"/>
                            </a:solidFill>
                            <a:latin typeface="Cambria Math" panose="02040503050406030204" pitchFamily="18" charset="0"/>
                          </a:rPr>
                          <m:t>A</m:t>
                        </m:r>
                      </m:e>
                    </m:bar>
                    <m:r>
                      <m:rPr>
                        <m:nor/>
                      </m:rPr>
                      <a:rPr lang="en-GB" b="0" i="0" smtClean="0">
                        <a:solidFill>
                          <a:srgbClr val="238296"/>
                        </a:solidFill>
                        <a:latin typeface="Cambria Math" panose="02040503050406030204" pitchFamily="18" charset="0"/>
                      </a:rPr>
                      <m:t> </m:t>
                    </m:r>
                    <m:r>
                      <m:rPr>
                        <m:nor/>
                      </m:rPr>
                      <a:rPr lang="en-GB" sz="2400"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m:t>•</m:t>
                    </m:r>
                    <m:r>
                      <m:rPr>
                        <m:nor/>
                      </m:rPr>
                      <a:rPr lang="en-GB" sz="2400" b="0" i="0"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m:t> </m:t>
                    </m:r>
                    <m:bar>
                      <m:barPr>
                        <m:pos m:val="top"/>
                        <m:ctrlPr>
                          <a:rPr lang="en-GB" i="1">
                            <a:solidFill>
                              <a:srgbClr val="238296"/>
                            </a:solidFill>
                            <a:latin typeface="Cambria Math" panose="02040503050406030204" pitchFamily="18" charset="0"/>
                          </a:rPr>
                        </m:ctrlPr>
                      </m:barPr>
                      <m:e>
                        <m:r>
                          <m:rPr>
                            <m:sty m:val="p"/>
                          </m:rPr>
                          <a:rPr lang="en-GB">
                            <a:solidFill>
                              <a:srgbClr val="238296"/>
                            </a:solidFill>
                            <a:latin typeface="Cambria Math" panose="02040503050406030204" pitchFamily="18" charset="0"/>
                          </a:rPr>
                          <m:t>B</m:t>
                        </m:r>
                      </m:e>
                    </m:bar>
                  </m:oMath>
                </a14:m>
                <a:endParaRPr lang="en-GB"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4"/>
              </p:nvPr>
            </p:nvSpPr>
            <p:spPr>
              <a:blipFill rotWithShape="0">
                <a:blip r:embed="rId2"/>
                <a:stretch>
                  <a:fillRect l="-2346" t="-2650" r="-2111"/>
                </a:stretch>
              </a:blipFill>
            </p:spPr>
            <p:txBody>
              <a:bodyPr/>
              <a:lstStyle/>
              <a:p>
                <a:r>
                  <a:rPr lang="en-GB">
                    <a:noFill/>
                  </a:rPr>
                  <a:t> </a:t>
                </a:r>
              </a:p>
            </p:txBody>
          </p:sp>
        </mc:Fallback>
      </mc:AlternateContent>
    </p:spTree>
    <p:extLst>
      <p:ext uri="{BB962C8B-B14F-4D97-AF65-F5344CB8AC3E}">
        <p14:creationId xmlns:p14="http://schemas.microsoft.com/office/powerpoint/2010/main" val="38135001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Using NAND and NOR gates</a:t>
            </a:r>
            <a:endParaRPr lang="en-GB"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4"/>
              </p:nvPr>
            </p:nvSpPr>
            <p:spPr/>
            <p:txBody>
              <a:bodyPr/>
              <a:lstStyle/>
              <a:p>
                <a:r>
                  <a:rPr lang="en-GB" dirty="0" smtClean="0"/>
                  <a:t>Using only NAND and NOR gates and with the aid of de Morgan’s Laws, draw circuits for</a:t>
                </a:r>
              </a:p>
              <a:p>
                <a:pPr marL="0" indent="0">
                  <a:buNone/>
                </a:pPr>
                <a:r>
                  <a:rPr lang="en-GB" dirty="0"/>
                  <a:t>	</a:t>
                </a:r>
                <a:endParaRPr lang="en-GB" dirty="0" smtClean="0"/>
              </a:p>
              <a:p>
                <a:pPr marL="0" indent="0">
                  <a:buNone/>
                </a:pPr>
                <a:r>
                  <a:rPr lang="en-GB" dirty="0" smtClean="0"/>
                  <a:t>	</a:t>
                </a:r>
                <a:r>
                  <a:rPr lang="en-GB" dirty="0" smtClean="0">
                    <a:solidFill>
                      <a:srgbClr val="238296"/>
                    </a:solidFill>
                  </a:rPr>
                  <a:t>(i)	</a:t>
                </a:r>
                <a14:m>
                  <m:oMath xmlns:m="http://schemas.openxmlformats.org/officeDocument/2006/math">
                    <m:r>
                      <m:rPr>
                        <m:sty m:val="p"/>
                      </m:rPr>
                      <a:rPr lang="en-GB">
                        <a:solidFill>
                          <a:srgbClr val="238296"/>
                        </a:solidFill>
                        <a:latin typeface="Cambria Math" panose="02040503050406030204" pitchFamily="18" charset="0"/>
                      </a:rPr>
                      <m:t>Q</m:t>
                    </m:r>
                    <m:r>
                      <a:rPr lang="en-GB">
                        <a:solidFill>
                          <a:srgbClr val="238296"/>
                        </a:solidFill>
                        <a:latin typeface="Cambria Math" panose="02040503050406030204" pitchFamily="18" charset="0"/>
                      </a:rPr>
                      <m:t>=</m:t>
                    </m:r>
                    <m:bar>
                      <m:barPr>
                        <m:pos m:val="top"/>
                        <m:ctrlPr>
                          <a:rPr lang="en-GB" i="1">
                            <a:solidFill>
                              <a:srgbClr val="238296"/>
                            </a:solidFill>
                            <a:latin typeface="Cambria Math" panose="02040503050406030204" pitchFamily="18" charset="0"/>
                          </a:rPr>
                        </m:ctrlPr>
                      </m:barPr>
                      <m:e>
                        <m:r>
                          <m:rPr>
                            <m:sty m:val="p"/>
                          </m:rPr>
                          <a:rPr lang="en-GB">
                            <a:solidFill>
                              <a:srgbClr val="238296"/>
                            </a:solidFill>
                            <a:latin typeface="Cambria Math" panose="02040503050406030204" pitchFamily="18" charset="0"/>
                          </a:rPr>
                          <m:t>A</m:t>
                        </m:r>
                      </m:e>
                    </m:bar>
                    <m:r>
                      <a:rPr lang="en-GB">
                        <a:solidFill>
                          <a:srgbClr val="238296"/>
                        </a:solidFill>
                        <a:latin typeface="Cambria Math" panose="02040503050406030204" pitchFamily="18" charset="0"/>
                      </a:rPr>
                      <m:t>+</m:t>
                    </m:r>
                    <m:bar>
                      <m:barPr>
                        <m:pos m:val="top"/>
                        <m:ctrlPr>
                          <a:rPr lang="en-GB" i="1">
                            <a:solidFill>
                              <a:srgbClr val="238296"/>
                            </a:solidFill>
                            <a:latin typeface="Cambria Math" panose="02040503050406030204" pitchFamily="18" charset="0"/>
                          </a:rPr>
                        </m:ctrlPr>
                      </m:barPr>
                      <m:e>
                        <m:r>
                          <m:rPr>
                            <m:sty m:val="p"/>
                          </m:rPr>
                          <a:rPr lang="en-GB">
                            <a:solidFill>
                              <a:srgbClr val="238296"/>
                            </a:solidFill>
                            <a:latin typeface="Cambria Math" panose="02040503050406030204" pitchFamily="18" charset="0"/>
                          </a:rPr>
                          <m:t>B</m:t>
                        </m:r>
                      </m:e>
                    </m:bar>
                  </m:oMath>
                </a14:m>
                <a:endParaRPr lang="en-GB" dirty="0" smtClean="0">
                  <a:solidFill>
                    <a:srgbClr val="238296"/>
                  </a:solidFill>
                </a:endParaRPr>
              </a:p>
              <a:p>
                <a:pPr marL="0" indent="0">
                  <a:buNone/>
                </a:pPr>
                <a:r>
                  <a:rPr lang="en-GB" dirty="0">
                    <a:solidFill>
                      <a:srgbClr val="238296"/>
                    </a:solidFill>
                  </a:rPr>
                  <a:t>	</a:t>
                </a:r>
                <a:endParaRPr lang="en-GB" dirty="0" smtClean="0">
                  <a:solidFill>
                    <a:srgbClr val="238296"/>
                  </a:solidFill>
                </a:endParaRPr>
              </a:p>
              <a:p>
                <a:pPr marL="0" indent="0">
                  <a:buNone/>
                </a:pPr>
                <a:r>
                  <a:rPr lang="en-GB" dirty="0">
                    <a:solidFill>
                      <a:srgbClr val="238296"/>
                    </a:solidFill>
                  </a:rPr>
                  <a:t>	</a:t>
                </a:r>
                <a:r>
                  <a:rPr lang="en-GB" dirty="0" smtClean="0">
                    <a:solidFill>
                      <a:srgbClr val="238296"/>
                    </a:solidFill>
                  </a:rPr>
                  <a:t>(ii)	</a:t>
                </a:r>
                <a14:m>
                  <m:oMath xmlns:m="http://schemas.openxmlformats.org/officeDocument/2006/math">
                    <m:r>
                      <m:rPr>
                        <m:sty m:val="p"/>
                      </m:rPr>
                      <a:rPr lang="en-GB">
                        <a:solidFill>
                          <a:srgbClr val="238296"/>
                        </a:solidFill>
                        <a:latin typeface="Cambria Math" panose="02040503050406030204" pitchFamily="18" charset="0"/>
                      </a:rPr>
                      <m:t>Q</m:t>
                    </m:r>
                    <m:r>
                      <a:rPr lang="en-GB">
                        <a:solidFill>
                          <a:srgbClr val="238296"/>
                        </a:solidFill>
                        <a:latin typeface="Cambria Math" panose="02040503050406030204" pitchFamily="18" charset="0"/>
                      </a:rPr>
                      <m:t>=</m:t>
                    </m:r>
                    <m:bar>
                      <m:barPr>
                        <m:pos m:val="top"/>
                        <m:ctrlPr>
                          <a:rPr lang="en-GB" i="1">
                            <a:solidFill>
                              <a:srgbClr val="238296"/>
                            </a:solidFill>
                            <a:latin typeface="Cambria Math" panose="02040503050406030204" pitchFamily="18" charset="0"/>
                          </a:rPr>
                        </m:ctrlPr>
                      </m:barPr>
                      <m:e>
                        <m:r>
                          <m:rPr>
                            <m:sty m:val="p"/>
                          </m:rPr>
                          <a:rPr lang="en-GB">
                            <a:solidFill>
                              <a:srgbClr val="238296"/>
                            </a:solidFill>
                            <a:latin typeface="Cambria Math" panose="02040503050406030204" pitchFamily="18" charset="0"/>
                          </a:rPr>
                          <m:t>A</m:t>
                        </m:r>
                      </m:e>
                    </m:bar>
                    <m:r>
                      <a:rPr lang="en-GB" b="0" i="1" smtClean="0">
                        <a:solidFill>
                          <a:srgbClr val="238296"/>
                        </a:solidFill>
                        <a:latin typeface="Cambria Math" panose="02040503050406030204" pitchFamily="18" charset="0"/>
                      </a:rPr>
                      <m:t> </m:t>
                    </m:r>
                    <m:r>
                      <m:rPr>
                        <m:nor/>
                      </m:rP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m:t>•</m:t>
                    </m:r>
                    <m:r>
                      <m:rPr>
                        <m:nor/>
                      </m:rPr>
                      <a:rPr lang="en-GB" sz="2800" b="0" i="0"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m:t> </m:t>
                    </m:r>
                    <m:bar>
                      <m:barPr>
                        <m:pos m:val="top"/>
                        <m:ctrlPr>
                          <a:rPr lang="en-GB" i="1">
                            <a:solidFill>
                              <a:srgbClr val="238296"/>
                            </a:solidFill>
                            <a:latin typeface="Cambria Math" panose="02040503050406030204" pitchFamily="18" charset="0"/>
                          </a:rPr>
                        </m:ctrlPr>
                      </m:barPr>
                      <m:e>
                        <m:r>
                          <m:rPr>
                            <m:sty m:val="p"/>
                          </m:rPr>
                          <a:rPr lang="en-GB">
                            <a:solidFill>
                              <a:srgbClr val="238296"/>
                            </a:solidFill>
                            <a:latin typeface="Cambria Math" panose="02040503050406030204" pitchFamily="18" charset="0"/>
                          </a:rPr>
                          <m:t>B</m:t>
                        </m:r>
                      </m:e>
                    </m:bar>
                  </m:oMath>
                </a14:m>
                <a:endParaRPr lang="en-GB"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4"/>
              </p:nvPr>
            </p:nvSpPr>
            <p:spPr>
              <a:blipFill rotWithShape="0">
                <a:blip r:embed="rId2"/>
                <a:stretch>
                  <a:fillRect l="-2346" t="-2650" r="-2111"/>
                </a:stretch>
              </a:blipFill>
            </p:spPr>
            <p:txBody>
              <a:bodyPr/>
              <a:lstStyle/>
              <a:p>
                <a:r>
                  <a:rPr lang="en-GB">
                    <a:noFill/>
                  </a:rPr>
                  <a:t> </a:t>
                </a:r>
              </a:p>
            </p:txBody>
          </p:sp>
        </mc:Fallback>
      </mc:AlternateContent>
      <p:pic>
        <p:nvPicPr>
          <p:cNvPr id="6" name="Picture 4" descr="C:\Users\Rob\AppData\Roaming\PixelMetrics\CaptureWiz\Temp\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0965" y="4058374"/>
            <a:ext cx="3524908" cy="13070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Rob\AppData\Roaming\PixelMetrics\CaptureWiz\Temp\4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2988" y="2789532"/>
            <a:ext cx="3365223" cy="1241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9190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Writing expressions representing logic circuits</a:t>
            </a:r>
            <a:endParaRPr lang="en-GB" dirty="0"/>
          </a:p>
        </p:txBody>
      </p:sp>
      <p:sp>
        <p:nvSpPr>
          <p:cNvPr id="3" name="Text Placeholder 2"/>
          <p:cNvSpPr>
            <a:spLocks noGrp="1"/>
          </p:cNvSpPr>
          <p:nvPr>
            <p:ph type="body" sz="quarter" idx="14"/>
          </p:nvPr>
        </p:nvSpPr>
        <p:spPr>
          <a:xfrm>
            <a:off x="724280" y="2249714"/>
            <a:ext cx="7797230" cy="2908072"/>
          </a:xfrm>
        </p:spPr>
        <p:txBody>
          <a:bodyPr/>
          <a:lstStyle/>
          <a:p>
            <a:r>
              <a:rPr lang="en-GB" dirty="0" smtClean="0"/>
              <a:t>Given a logic circuit, we can break it down and find the Boolean expression that it represents</a:t>
            </a:r>
          </a:p>
          <a:p>
            <a:r>
              <a:rPr lang="en-GB" dirty="0" smtClean="0"/>
              <a:t>Label the output from each gate</a:t>
            </a:r>
          </a:p>
          <a:p>
            <a:endParaRPr lang="en-GB" dirty="0"/>
          </a:p>
        </p:txBody>
      </p:sp>
      <p:pic>
        <p:nvPicPr>
          <p:cNvPr id="5122" name="Picture 2" descr="C:\Users\Rob\AppData\Roaming\PixelMetrics\CaptureWiz\Temp\5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9201" y="3938666"/>
            <a:ext cx="5843305" cy="2176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7213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724280" y="2249714"/>
            <a:ext cx="7797230" cy="2908072"/>
          </a:xfrm>
        </p:spPr>
        <p:txBody>
          <a:bodyPr/>
          <a:lstStyle/>
          <a:p>
            <a:r>
              <a:rPr lang="en-GB" dirty="0" smtClean="0"/>
              <a:t>Given a logic circuit, we can break it down and find the Boolean expression that it represents</a:t>
            </a:r>
          </a:p>
          <a:p>
            <a:r>
              <a:rPr lang="en-GB" dirty="0" smtClean="0"/>
              <a:t>Label the output from each gate</a:t>
            </a:r>
          </a:p>
          <a:p>
            <a:endParaRPr lang="en-GB" dirty="0"/>
          </a:p>
          <a:p>
            <a:endParaRPr lang="en-GB" dirty="0" smtClean="0"/>
          </a:p>
          <a:p>
            <a:pPr>
              <a:spcAft>
                <a:spcPts val="0"/>
              </a:spcAft>
            </a:pPr>
            <a:endParaRPr lang="en-GB" dirty="0"/>
          </a:p>
          <a:p>
            <a:endParaRPr lang="en-GB" dirty="0" smtClean="0"/>
          </a:p>
          <a:p>
            <a:r>
              <a:rPr lang="en-GB" dirty="0" smtClean="0"/>
              <a:t>Can you simplify R? How many gates are needed?</a:t>
            </a:r>
            <a:endParaRPr lang="en-GB" dirty="0"/>
          </a:p>
        </p:txBody>
      </p:sp>
      <p:sp>
        <p:nvSpPr>
          <p:cNvPr id="2" name="Text Placeholder 1"/>
          <p:cNvSpPr>
            <a:spLocks noGrp="1"/>
          </p:cNvSpPr>
          <p:nvPr>
            <p:ph type="body" sz="quarter" idx="13"/>
          </p:nvPr>
        </p:nvSpPr>
        <p:spPr/>
        <p:txBody>
          <a:bodyPr/>
          <a:lstStyle/>
          <a:p>
            <a:r>
              <a:rPr lang="en-GB" dirty="0" smtClean="0"/>
              <a:t>Writing expressions representing logic circuits</a:t>
            </a:r>
            <a:endParaRPr lang="en-GB" dirty="0"/>
          </a:p>
        </p:txBody>
      </p:sp>
      <p:pic>
        <p:nvPicPr>
          <p:cNvPr id="4" name="Picture 3"/>
          <p:cNvPicPr>
            <a:picLocks noChangeAspect="1"/>
          </p:cNvPicPr>
          <p:nvPr/>
        </p:nvPicPr>
        <p:blipFill>
          <a:blip r:embed="rId2"/>
          <a:stretch>
            <a:fillRect/>
          </a:stretch>
        </p:blipFill>
        <p:spPr>
          <a:xfrm>
            <a:off x="1294267" y="3667308"/>
            <a:ext cx="6555467" cy="2054145"/>
          </a:xfrm>
          <a:prstGeom prst="rect">
            <a:avLst/>
          </a:prstGeom>
        </p:spPr>
      </p:pic>
    </p:spTree>
    <p:extLst>
      <p:ext uri="{BB962C8B-B14F-4D97-AF65-F5344CB8AC3E}">
        <p14:creationId xmlns:p14="http://schemas.microsoft.com/office/powerpoint/2010/main" val="20399871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A simpler circuit</a:t>
            </a:r>
            <a:endParaRPr lang="en-GB"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4"/>
              </p:nvPr>
            </p:nvSpPr>
            <p:spPr/>
            <p:txBody>
              <a:bodyPr/>
              <a:lstStyle/>
              <a:p>
                <a:pPr marL="0" indent="0">
                  <a:buNone/>
                </a:pPr>
                <a:r>
                  <a:rPr lang="en-GB" dirty="0" smtClean="0"/>
                  <a:t>R 	= A + B</a:t>
                </a:r>
                <a:r>
                  <a:rPr lang="en-GB" sz="2800" dirty="0">
                    <a:ea typeface="Cambria Math" panose="02040503050406030204" pitchFamily="18" charset="0"/>
                    <a:cs typeface="Arial" panose="020B0604020202020204" pitchFamily="34" charset="0"/>
                  </a:rPr>
                  <a:t> </a:t>
                </a:r>
                <a14:m>
                  <m:oMath xmlns:m="http://schemas.openxmlformats.org/officeDocument/2006/math">
                    <m:r>
                      <m:rPr>
                        <m:nor/>
                      </m:rPr>
                      <a:rPr lang="en-GB" sz="2800" dirty="0">
                        <a:latin typeface="Cambria Math" panose="02040503050406030204" pitchFamily="18" charset="0"/>
                        <a:ea typeface="Cambria Math" panose="02040503050406030204" pitchFamily="18" charset="0"/>
                        <a:cs typeface="Arial" panose="020B0604020202020204" pitchFamily="34" charset="0"/>
                      </a:rPr>
                      <m:t>•</m:t>
                    </m:r>
                  </m:oMath>
                </a14:m>
                <a:r>
                  <a:rPr lang="en-GB" dirty="0" smtClean="0"/>
                  <a:t> (A + C)</a:t>
                </a:r>
              </a:p>
              <a:p>
                <a:pPr marL="0" indent="0">
                  <a:buNone/>
                </a:pPr>
                <a:r>
                  <a:rPr lang="en-GB" dirty="0"/>
                  <a:t>	</a:t>
                </a:r>
                <a:r>
                  <a:rPr lang="en-GB" dirty="0" smtClean="0"/>
                  <a:t>= A + A</a:t>
                </a:r>
                <a:r>
                  <a:rPr lang="en-GB" sz="2800" dirty="0">
                    <a:ea typeface="Cambria Math" panose="02040503050406030204" pitchFamily="18" charset="0"/>
                    <a:cs typeface="Arial" panose="020B0604020202020204" pitchFamily="34" charset="0"/>
                  </a:rPr>
                  <a:t> </a:t>
                </a:r>
                <a14:m>
                  <m:oMath xmlns:m="http://schemas.openxmlformats.org/officeDocument/2006/math">
                    <m:r>
                      <m:rPr>
                        <m:nor/>
                      </m:rPr>
                      <a:rPr lang="en-GB" sz="2800" dirty="0">
                        <a:latin typeface="Cambria Math" panose="02040503050406030204" pitchFamily="18" charset="0"/>
                        <a:ea typeface="Cambria Math" panose="02040503050406030204" pitchFamily="18" charset="0"/>
                        <a:cs typeface="Arial" panose="020B0604020202020204" pitchFamily="34" charset="0"/>
                      </a:rPr>
                      <m:t>•</m:t>
                    </m:r>
                    <m:r>
                      <a:rPr lang="en-GB" sz="2800" i="1" dirty="0">
                        <a:latin typeface="Cambria Math" panose="02040503050406030204" pitchFamily="18" charset="0"/>
                        <a:ea typeface="Cambria Math" panose="02040503050406030204" pitchFamily="18" charset="0"/>
                        <a:cs typeface="Arial" panose="020B0604020202020204" pitchFamily="34" charset="0"/>
                      </a:rPr>
                      <m:t> </m:t>
                    </m:r>
                  </m:oMath>
                </a14:m>
                <a:r>
                  <a:rPr lang="en-GB" dirty="0" smtClean="0"/>
                  <a:t>B + B</a:t>
                </a:r>
                <a:r>
                  <a:rPr lang="en-GB" sz="2800" dirty="0">
                    <a:ea typeface="Cambria Math" panose="02040503050406030204" pitchFamily="18" charset="0"/>
                    <a:cs typeface="Arial" panose="020B0604020202020204" pitchFamily="34" charset="0"/>
                  </a:rPr>
                  <a:t> </a:t>
                </a:r>
                <a14:m>
                  <m:oMath xmlns:m="http://schemas.openxmlformats.org/officeDocument/2006/math">
                    <m:r>
                      <m:rPr>
                        <m:nor/>
                      </m:rPr>
                      <a:rPr lang="en-GB" sz="2800" dirty="0">
                        <a:latin typeface="Cambria Math" panose="02040503050406030204" pitchFamily="18" charset="0"/>
                        <a:ea typeface="Cambria Math" panose="02040503050406030204" pitchFamily="18" charset="0"/>
                        <a:cs typeface="Arial" panose="020B0604020202020204" pitchFamily="34" charset="0"/>
                      </a:rPr>
                      <m:t>•</m:t>
                    </m:r>
                    <m:r>
                      <a:rPr lang="en-GB" sz="2800" i="1" dirty="0">
                        <a:latin typeface="Cambria Math" panose="02040503050406030204" pitchFamily="18" charset="0"/>
                        <a:ea typeface="Cambria Math" panose="02040503050406030204" pitchFamily="18" charset="0"/>
                        <a:cs typeface="Arial" panose="020B0604020202020204" pitchFamily="34" charset="0"/>
                      </a:rPr>
                      <m:t> </m:t>
                    </m:r>
                  </m:oMath>
                </a14:m>
                <a:r>
                  <a:rPr lang="en-GB" dirty="0" smtClean="0"/>
                  <a:t>C  </a:t>
                </a:r>
                <a:r>
                  <a:rPr lang="en-GB" sz="2000" dirty="0" smtClean="0"/>
                  <a:t>(</a:t>
                </a:r>
                <a:r>
                  <a:rPr lang="en-GB" sz="1800" dirty="0" smtClean="0"/>
                  <a:t>You could use the Absorption rule here…)</a:t>
                </a:r>
                <a:endParaRPr lang="en-GB" sz="2000" dirty="0" smtClean="0"/>
              </a:p>
              <a:p>
                <a:pPr marL="0" indent="0">
                  <a:buNone/>
                </a:pPr>
                <a:r>
                  <a:rPr lang="en-GB" dirty="0"/>
                  <a:t>	</a:t>
                </a:r>
                <a:r>
                  <a:rPr lang="en-GB" dirty="0" smtClean="0"/>
                  <a:t>= A</a:t>
                </a:r>
                <a:r>
                  <a:rPr lang="en-GB" sz="2800" dirty="0">
                    <a:ea typeface="Cambria Math" panose="02040503050406030204" pitchFamily="18" charset="0"/>
                    <a:cs typeface="Arial" panose="020B0604020202020204" pitchFamily="34" charset="0"/>
                  </a:rPr>
                  <a:t> </a:t>
                </a:r>
                <a14:m>
                  <m:oMath xmlns:m="http://schemas.openxmlformats.org/officeDocument/2006/math">
                    <m:r>
                      <m:rPr>
                        <m:nor/>
                      </m:rPr>
                      <a:rPr lang="en-GB" sz="2800" dirty="0">
                        <a:latin typeface="Cambria Math" panose="02040503050406030204" pitchFamily="18" charset="0"/>
                        <a:ea typeface="Cambria Math" panose="02040503050406030204" pitchFamily="18" charset="0"/>
                        <a:cs typeface="Arial" panose="020B0604020202020204" pitchFamily="34" charset="0"/>
                      </a:rPr>
                      <m:t>•</m:t>
                    </m:r>
                  </m:oMath>
                </a14:m>
                <a:r>
                  <a:rPr lang="en-GB" dirty="0" smtClean="0"/>
                  <a:t> (1 + B) + B</a:t>
                </a:r>
                <a:r>
                  <a:rPr lang="en-GB" sz="2800" dirty="0" smtClean="0">
                    <a:ea typeface="Cambria Math" panose="02040503050406030204" pitchFamily="18" charset="0"/>
                    <a:cs typeface="Arial" panose="020B0604020202020204" pitchFamily="34" charset="0"/>
                  </a:rPr>
                  <a:t> </a:t>
                </a:r>
                <a14:m>
                  <m:oMath xmlns:m="http://schemas.openxmlformats.org/officeDocument/2006/math">
                    <m:r>
                      <m:rPr>
                        <m:nor/>
                      </m:rPr>
                      <a:rPr lang="en-GB" sz="2800" dirty="0">
                        <a:latin typeface="Cambria Math" panose="02040503050406030204" pitchFamily="18" charset="0"/>
                        <a:ea typeface="Cambria Math" panose="02040503050406030204" pitchFamily="18" charset="0"/>
                        <a:cs typeface="Arial" panose="020B0604020202020204" pitchFamily="34" charset="0"/>
                      </a:rPr>
                      <m:t>•</m:t>
                    </m:r>
                    <m:r>
                      <a:rPr lang="en-GB" sz="2800" i="1" dirty="0">
                        <a:latin typeface="Cambria Math" panose="02040503050406030204" pitchFamily="18" charset="0"/>
                        <a:ea typeface="Cambria Math" panose="02040503050406030204" pitchFamily="18" charset="0"/>
                        <a:cs typeface="Arial" panose="020B0604020202020204" pitchFamily="34" charset="0"/>
                      </a:rPr>
                      <m:t> </m:t>
                    </m:r>
                  </m:oMath>
                </a14:m>
                <a:r>
                  <a:rPr lang="en-GB" dirty="0" smtClean="0"/>
                  <a:t>C</a:t>
                </a:r>
              </a:p>
              <a:p>
                <a:pPr marL="0" indent="0">
                  <a:buNone/>
                </a:pPr>
                <a:r>
                  <a:rPr lang="en-GB" dirty="0"/>
                  <a:t>	</a:t>
                </a:r>
                <a:r>
                  <a:rPr lang="en-GB" b="1" dirty="0" smtClean="0">
                    <a:solidFill>
                      <a:srgbClr val="238296"/>
                    </a:solidFill>
                  </a:rPr>
                  <a:t>= A + B</a:t>
                </a:r>
                <a:r>
                  <a:rPr lang="en-GB" sz="2800" b="1" dirty="0">
                    <a:solidFill>
                      <a:srgbClr val="238296"/>
                    </a:solidFill>
                    <a:ea typeface="Cambria Math" panose="02040503050406030204" pitchFamily="18" charset="0"/>
                    <a:cs typeface="Arial" panose="020B0604020202020204" pitchFamily="34" charset="0"/>
                  </a:rPr>
                  <a:t> </a:t>
                </a:r>
                <a14:m>
                  <m:oMath xmlns:m="http://schemas.openxmlformats.org/officeDocument/2006/math">
                    <m:r>
                      <m:rPr>
                        <m:nor/>
                      </m:rPr>
                      <a:rPr lang="en-GB" sz="2800" b="1" dirty="0">
                        <a:solidFill>
                          <a:srgbClr val="238296"/>
                        </a:solidFill>
                        <a:latin typeface="Cambria Math" panose="02040503050406030204" pitchFamily="18" charset="0"/>
                        <a:ea typeface="Cambria Math" panose="02040503050406030204" pitchFamily="18" charset="0"/>
                        <a:cs typeface="Arial" panose="020B0604020202020204" pitchFamily="34" charset="0"/>
                      </a:rPr>
                      <m:t>•</m:t>
                    </m:r>
                    <m:r>
                      <a:rPr lang="en-GB" sz="2800" b="1" i="1" dirty="0">
                        <a:solidFill>
                          <a:srgbClr val="238296"/>
                        </a:solidFill>
                        <a:latin typeface="Cambria Math" panose="02040503050406030204" pitchFamily="18" charset="0"/>
                        <a:ea typeface="Cambria Math" panose="02040503050406030204" pitchFamily="18" charset="0"/>
                        <a:cs typeface="Arial" panose="020B0604020202020204" pitchFamily="34" charset="0"/>
                      </a:rPr>
                      <m:t> </m:t>
                    </m:r>
                  </m:oMath>
                </a14:m>
                <a:r>
                  <a:rPr lang="en-GB" b="1" dirty="0" smtClean="0">
                    <a:solidFill>
                      <a:srgbClr val="238296"/>
                    </a:solidFill>
                  </a:rPr>
                  <a:t>C</a:t>
                </a:r>
                <a:endParaRPr lang="en-GB" b="1" dirty="0">
                  <a:solidFill>
                    <a:srgbClr val="238296"/>
                  </a:solidFill>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4"/>
              </p:nvPr>
            </p:nvSpPr>
            <p:spPr>
              <a:blipFill rotWithShape="0">
                <a:blip r:embed="rId2"/>
                <a:stretch>
                  <a:fillRect l="-2502" t="-1590"/>
                </a:stretch>
              </a:blipFill>
            </p:spPr>
            <p:txBody>
              <a:bodyPr/>
              <a:lstStyle/>
              <a:p>
                <a:r>
                  <a:rPr lang="en-GB">
                    <a:noFill/>
                  </a:rPr>
                  <a:t> </a:t>
                </a:r>
              </a:p>
            </p:txBody>
          </p:sp>
        </mc:Fallback>
      </mc:AlternateContent>
      <p:pic>
        <p:nvPicPr>
          <p:cNvPr id="9218" name="Picture 2" descr="C:\Users\Rob\AppData\Roaming\PixelMetrics\CaptureWiz\Temp\5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9700" y="4169912"/>
            <a:ext cx="6925628" cy="1508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75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De Morgan’s laws</a:t>
            </a:r>
            <a:endParaRPr lang="en-GB" dirty="0"/>
          </a:p>
        </p:txBody>
      </p:sp>
      <p:sp>
        <p:nvSpPr>
          <p:cNvPr id="3" name="Text Placeholder 2"/>
          <p:cNvSpPr>
            <a:spLocks noGrp="1"/>
          </p:cNvSpPr>
          <p:nvPr>
            <p:ph type="body" sz="quarter" idx="14"/>
          </p:nvPr>
        </p:nvSpPr>
        <p:spPr>
          <a:xfrm>
            <a:off x="724280" y="1704179"/>
            <a:ext cx="7797230" cy="4028964"/>
          </a:xfrm>
        </p:spPr>
        <p:txBody>
          <a:bodyPr/>
          <a:lstStyle/>
          <a:p>
            <a:r>
              <a:rPr lang="en-GB" dirty="0" smtClean="0"/>
              <a:t>In the last lesson, it was stated that any Boolean function can be converted to one using only NAND functions</a:t>
            </a:r>
          </a:p>
          <a:p>
            <a:r>
              <a:rPr lang="en-GB" dirty="0" smtClean="0"/>
              <a:t>It is also true that </a:t>
            </a:r>
            <a:r>
              <a:rPr lang="en-GB" dirty="0"/>
              <a:t>any Boolean function can be converted to one using only </a:t>
            </a:r>
            <a:r>
              <a:rPr lang="en-GB" dirty="0" smtClean="0"/>
              <a:t>NOR functions</a:t>
            </a:r>
          </a:p>
          <a:p>
            <a:pPr lvl="1"/>
            <a:r>
              <a:rPr lang="en-GB" dirty="0" smtClean="0"/>
              <a:t>Using only one type of gate reduces manufacturing costs</a:t>
            </a:r>
          </a:p>
          <a:p>
            <a:pPr lvl="1"/>
            <a:r>
              <a:rPr lang="en-GB" dirty="0" smtClean="0"/>
              <a:t>De Morgan would have been astonished that his work had such commercial significance!</a:t>
            </a:r>
            <a:endParaRPr lang="en-GB" dirty="0"/>
          </a:p>
          <a:p>
            <a:endParaRPr lang="en-GB" dirty="0"/>
          </a:p>
        </p:txBody>
      </p:sp>
    </p:spTree>
    <p:extLst>
      <p:ext uri="{BB962C8B-B14F-4D97-AF65-F5344CB8AC3E}">
        <p14:creationId xmlns:p14="http://schemas.microsoft.com/office/powerpoint/2010/main" val="29919460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Worksheet 6</a:t>
            </a:r>
            <a:endParaRPr lang="en-GB" dirty="0"/>
          </a:p>
        </p:txBody>
      </p:sp>
      <p:sp>
        <p:nvSpPr>
          <p:cNvPr id="5" name="Text Placeholder 4"/>
          <p:cNvSpPr>
            <a:spLocks noGrp="1"/>
          </p:cNvSpPr>
          <p:nvPr>
            <p:ph type="body" sz="quarter" idx="14"/>
          </p:nvPr>
        </p:nvSpPr>
        <p:spPr/>
        <p:txBody>
          <a:bodyPr/>
          <a:lstStyle/>
          <a:p>
            <a:r>
              <a:rPr lang="en-GB" dirty="0" smtClean="0"/>
              <a:t>Now try the questions in </a:t>
            </a:r>
            <a:r>
              <a:rPr lang="en-GB" b="1" dirty="0" smtClean="0"/>
              <a:t>Task 2</a:t>
            </a:r>
          </a:p>
          <a:p>
            <a:r>
              <a:rPr lang="en-GB" dirty="0" smtClean="0"/>
              <a:t>Here’s an extra one to start you off:</a:t>
            </a:r>
          </a:p>
          <a:p>
            <a:pPr lvl="1"/>
            <a:r>
              <a:rPr lang="en-GB" dirty="0" smtClean="0"/>
              <a:t>Can you simplify this circuit?</a:t>
            </a:r>
          </a:p>
          <a:p>
            <a:pPr marL="0" indent="0" algn="ctr">
              <a:buNone/>
            </a:pPr>
            <a:endParaRPr lang="en-GB" dirty="0"/>
          </a:p>
        </p:txBody>
      </p:sp>
      <p:sp>
        <p:nvSpPr>
          <p:cNvPr id="8" name="Rectangle 7"/>
          <p:cNvSpPr/>
          <p:nvPr/>
        </p:nvSpPr>
        <p:spPr>
          <a:xfrm>
            <a:off x="1316718" y="4566469"/>
            <a:ext cx="716380" cy="49729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10242" name="Picture 2" descr="C:\Users\Rob\AppData\Roaming\PixelMetrics\CaptureWiz\Temp\6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4133" y="4104856"/>
            <a:ext cx="6317523" cy="1575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4450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Plenary</a:t>
            </a:r>
            <a:endParaRPr lang="en-GB" dirty="0"/>
          </a:p>
        </p:txBody>
      </p:sp>
      <p:sp>
        <p:nvSpPr>
          <p:cNvPr id="3" name="Text Placeholder 2"/>
          <p:cNvSpPr>
            <a:spLocks noGrp="1"/>
          </p:cNvSpPr>
          <p:nvPr>
            <p:ph type="body" sz="quarter" idx="14"/>
          </p:nvPr>
        </p:nvSpPr>
        <p:spPr/>
        <p:txBody>
          <a:bodyPr/>
          <a:lstStyle/>
          <a:p>
            <a:r>
              <a:rPr lang="en-GB" dirty="0" smtClean="0"/>
              <a:t>Boolean algebra seems tricky at first</a:t>
            </a:r>
          </a:p>
          <a:p>
            <a:r>
              <a:rPr lang="en-GB" dirty="0" smtClean="0"/>
              <a:t>It’s all a matter of lots and lots of practice</a:t>
            </a:r>
          </a:p>
          <a:p>
            <a:r>
              <a:rPr lang="en-GB" dirty="0" smtClean="0"/>
              <a:t>Try and familiarise yourself with de Morgan’s Laws and the other useful rules for simplifying expressions</a:t>
            </a:r>
          </a:p>
          <a:p>
            <a:pPr marL="0" indent="0" algn="ctr">
              <a:buNone/>
            </a:pPr>
            <a:endParaRPr lang="en-GB" dirty="0"/>
          </a:p>
        </p:txBody>
      </p:sp>
    </p:spTree>
    <p:extLst>
      <p:ext uri="{BB962C8B-B14F-4D97-AF65-F5344CB8AC3E}">
        <p14:creationId xmlns:p14="http://schemas.microsoft.com/office/powerpoint/2010/main" val="32377241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38181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De Morgan’s first law</a:t>
            </a:r>
            <a:endParaRPr lang="en-GB"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4"/>
              </p:nvPr>
            </p:nvSpPr>
            <p:spPr/>
            <p:txBody>
              <a:bodyPr/>
              <a:lstStyle/>
              <a:p>
                <a:r>
                  <a:rPr lang="en-GB" dirty="0" smtClean="0"/>
                  <a:t>This states that</a:t>
                </a:r>
              </a:p>
              <a:p>
                <a:pPr marL="0" indent="0">
                  <a:buNone/>
                  <a:tabLst>
                    <a:tab pos="900113" algn="l"/>
                  </a:tabLst>
                </a:pPr>
                <a:r>
                  <a:rPr lang="en-GB" dirty="0"/>
                  <a:t> </a:t>
                </a:r>
                <a:r>
                  <a:rPr lang="en-GB" dirty="0" smtClean="0"/>
                  <a:t>		</a:t>
                </a:r>
                <a14:m>
                  <m:oMath xmlns:m="http://schemas.openxmlformats.org/officeDocument/2006/math">
                    <m:bar>
                      <m:barPr>
                        <m:pos m:val="top"/>
                        <m:ctrlPr>
                          <a:rPr lang="en-GB" sz="3200" i="1" smtClean="0">
                            <a:solidFill>
                              <a:srgbClr val="238296"/>
                            </a:solidFill>
                            <a:latin typeface="Cambria Math" panose="02040503050406030204" pitchFamily="18" charset="0"/>
                          </a:rPr>
                        </m:ctrlPr>
                      </m:barPr>
                      <m:e>
                        <m:r>
                          <m:rPr>
                            <m:sty m:val="p"/>
                          </m:rPr>
                          <a:rPr lang="en-GB" sz="3200">
                            <a:solidFill>
                              <a:srgbClr val="238296"/>
                            </a:solidFill>
                            <a:latin typeface="Cambria Math" panose="02040503050406030204" pitchFamily="18" charset="0"/>
                          </a:rPr>
                          <m:t>A</m:t>
                        </m:r>
                      </m:e>
                    </m:bar>
                    <m:r>
                      <m:rPr>
                        <m:nor/>
                      </m:rPr>
                      <a:rPr lang="en-GB" sz="3200" dirty="0">
                        <a:solidFill>
                          <a:srgbClr val="238296"/>
                        </a:solidFill>
                        <a:latin typeface="Cambria Math" panose="02040503050406030204" pitchFamily="18" charset="0"/>
                        <a:ea typeface="Cambria Math" panose="02040503050406030204" pitchFamily="18" charset="0"/>
                        <a:cs typeface="Arial" panose="020B0604020202020204" pitchFamily="34" charset="0"/>
                      </a:rPr>
                      <m:t>•</m:t>
                    </m:r>
                    <m:bar>
                      <m:barPr>
                        <m:pos m:val="top"/>
                        <m:ctrlPr>
                          <a:rPr lang="en-GB" sz="3200" i="1">
                            <a:solidFill>
                              <a:srgbClr val="238296"/>
                            </a:solidFill>
                            <a:latin typeface="Cambria Math" panose="02040503050406030204" pitchFamily="18" charset="0"/>
                          </a:rPr>
                        </m:ctrlPr>
                      </m:barPr>
                      <m:e>
                        <m:r>
                          <m:rPr>
                            <m:sty m:val="p"/>
                          </m:rPr>
                          <a:rPr lang="en-GB" sz="3200">
                            <a:solidFill>
                              <a:srgbClr val="238296"/>
                            </a:solidFill>
                            <a:latin typeface="Cambria Math" panose="02040503050406030204" pitchFamily="18" charset="0"/>
                          </a:rPr>
                          <m:t>B</m:t>
                        </m:r>
                      </m:e>
                    </m:bar>
                    <m:r>
                      <a:rPr lang="en-GB" sz="3200">
                        <a:solidFill>
                          <a:srgbClr val="238296"/>
                        </a:solidFill>
                        <a:latin typeface="Cambria Math" panose="02040503050406030204" pitchFamily="18" charset="0"/>
                      </a:rPr>
                      <m:t>=</m:t>
                    </m:r>
                    <m:bar>
                      <m:barPr>
                        <m:pos m:val="top"/>
                        <m:ctrlPr>
                          <a:rPr lang="en-GB" sz="3200" i="1">
                            <a:solidFill>
                              <a:srgbClr val="238296"/>
                            </a:solidFill>
                            <a:latin typeface="Cambria Math" panose="02040503050406030204" pitchFamily="18" charset="0"/>
                          </a:rPr>
                        </m:ctrlPr>
                      </m:barPr>
                      <m:e>
                        <m:r>
                          <m:rPr>
                            <m:sty m:val="p"/>
                          </m:rPr>
                          <a:rPr lang="en-GB" sz="3200">
                            <a:solidFill>
                              <a:srgbClr val="238296"/>
                            </a:solidFill>
                            <a:latin typeface="Cambria Math" panose="02040503050406030204" pitchFamily="18" charset="0"/>
                          </a:rPr>
                          <m:t>A</m:t>
                        </m:r>
                        <m:r>
                          <a:rPr lang="en-GB" sz="3200">
                            <a:solidFill>
                              <a:srgbClr val="238296"/>
                            </a:solidFill>
                            <a:latin typeface="Cambria Math" panose="02040503050406030204" pitchFamily="18" charset="0"/>
                          </a:rPr>
                          <m:t>+</m:t>
                        </m:r>
                        <m:r>
                          <m:rPr>
                            <m:sty m:val="p"/>
                          </m:rPr>
                          <a:rPr lang="en-GB" sz="3200">
                            <a:solidFill>
                              <a:srgbClr val="238296"/>
                            </a:solidFill>
                            <a:latin typeface="Cambria Math" panose="02040503050406030204" pitchFamily="18" charset="0"/>
                          </a:rPr>
                          <m:t>B</m:t>
                        </m:r>
                      </m:e>
                    </m:bar>
                  </m:oMath>
                </a14:m>
                <a:endParaRPr lang="en-GB" dirty="0" smtClean="0"/>
              </a:p>
              <a:p>
                <a:pPr marL="0" indent="0">
                  <a:buNone/>
                  <a:tabLst>
                    <a:tab pos="900113" algn="l"/>
                  </a:tabLst>
                </a:pPr>
                <a:endParaRPr lang="en-GB" dirty="0" smtClean="0"/>
              </a:p>
              <a:p>
                <a:r>
                  <a:rPr lang="en-GB" dirty="0" smtClean="0"/>
                  <a:t>Looking </a:t>
                </a:r>
                <a:r>
                  <a:rPr lang="en-GB" dirty="0"/>
                  <a:t>at the </a:t>
                </a:r>
                <a:r>
                  <a:rPr lang="en-GB" dirty="0" smtClean="0"/>
                  <a:t>Venn diagram</a:t>
                </a:r>
                <a:r>
                  <a:rPr lang="en-GB" dirty="0"/>
                  <a:t>, </a:t>
                </a:r>
                <a:r>
                  <a:rPr lang="en-GB" dirty="0" smtClean="0"/>
                  <a:t>the white area represents A OR B</a:t>
                </a:r>
              </a:p>
              <a:p>
                <a:r>
                  <a:rPr lang="en-GB" dirty="0" smtClean="0"/>
                  <a:t>The blue area </a:t>
                </a:r>
                <a:r>
                  <a:rPr lang="en-GB" dirty="0"/>
                  <a:t>is everything that is (NOT A) AND (NOT B)</a:t>
                </a:r>
                <a:endParaRPr lang="en-GB" sz="3200" dirty="0">
                  <a:solidFill>
                    <a:srgbClr val="238296"/>
                  </a:solidFill>
                  <a:latin typeface="Arial" panose="020B0604020202020204" pitchFamily="34" charset="0"/>
                  <a:cs typeface="Arial" panose="020B0604020202020204" pitchFamily="34" charset="0"/>
                </a:endParaRPr>
              </a:p>
              <a:p>
                <a:r>
                  <a:rPr lang="en-GB" dirty="0" smtClean="0"/>
                  <a:t>X represents all the blue area, NOT (A OR B)</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4"/>
              </p:nvPr>
            </p:nvSpPr>
            <p:spPr>
              <a:blipFill>
                <a:blip r:embed="rId2"/>
                <a:stretch>
                  <a:fillRect l="-2346" t="-2650" b="-24382"/>
                </a:stretch>
              </a:blipFill>
            </p:spPr>
            <p:txBody>
              <a:bodyPr/>
              <a:lstStyle/>
              <a:p>
                <a:r>
                  <a:rPr lang="en-GB">
                    <a:noFill/>
                  </a:rPr>
                  <a:t> </a:t>
                </a:r>
              </a:p>
            </p:txBody>
          </p:sp>
        </mc:Fallback>
      </mc:AlternateContent>
      <p:pic>
        <p:nvPicPr>
          <p:cNvPr id="1028" name="Picture 4" descr="C:\Users\Rob\AppData\Roaming\PixelMetrics\CaptureWiz\Temp\4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4114" y="1704179"/>
            <a:ext cx="2663485" cy="173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022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De Morgan’s first law</a:t>
            </a:r>
          </a:p>
          <a:p>
            <a:endParaRPr lang="en-GB"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4"/>
              </p:nvPr>
            </p:nvSpPr>
            <p:spPr>
              <a:xfrm>
                <a:off x="724280" y="1704179"/>
                <a:ext cx="7797230" cy="3985421"/>
              </a:xfrm>
            </p:spPr>
            <p:txBody>
              <a:bodyPr/>
              <a:lstStyle/>
              <a:p>
                <a:r>
                  <a:rPr lang="en-GB" dirty="0" smtClean="0"/>
                  <a:t>Complete the truth table to show that de Morgan’s Law is true, i.e. </a:t>
                </a:r>
                <a14:m>
                  <m:oMath xmlns:m="http://schemas.openxmlformats.org/officeDocument/2006/math">
                    <m:bar>
                      <m:barPr>
                        <m:pos m:val="top"/>
                        <m:ctrlPr>
                          <a:rPr lang="en-GB" sz="2800" i="1" smtClean="0">
                            <a:solidFill>
                              <a:srgbClr val="238296"/>
                            </a:solidFill>
                            <a:latin typeface="Cambria Math" panose="02040503050406030204" pitchFamily="18" charset="0"/>
                          </a:rPr>
                        </m:ctrlPr>
                      </m:barPr>
                      <m:e>
                        <m:r>
                          <m:rPr>
                            <m:sty m:val="p"/>
                          </m:rPr>
                          <a:rPr lang="en-GB" sz="2800">
                            <a:solidFill>
                              <a:srgbClr val="238296"/>
                            </a:solidFill>
                            <a:latin typeface="Cambria Math" panose="02040503050406030204" pitchFamily="18" charset="0"/>
                          </a:rPr>
                          <m:t>A</m:t>
                        </m:r>
                      </m:e>
                    </m:bar>
                    <m:r>
                      <m:rPr>
                        <m:nor/>
                      </m:rP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m:t>•</m:t>
                    </m:r>
                    <m:bar>
                      <m:barPr>
                        <m:pos m:val="top"/>
                        <m:ctrlPr>
                          <a:rPr lang="en-GB" sz="2800" i="1">
                            <a:solidFill>
                              <a:srgbClr val="238296"/>
                            </a:solidFill>
                            <a:latin typeface="Cambria Math" panose="02040503050406030204" pitchFamily="18" charset="0"/>
                          </a:rPr>
                        </m:ctrlPr>
                      </m:barPr>
                      <m:e>
                        <m:r>
                          <m:rPr>
                            <m:sty m:val="p"/>
                          </m:rPr>
                          <a:rPr lang="en-GB" sz="2800">
                            <a:solidFill>
                              <a:srgbClr val="238296"/>
                            </a:solidFill>
                            <a:latin typeface="Cambria Math" panose="02040503050406030204" pitchFamily="18" charset="0"/>
                          </a:rPr>
                          <m:t>B</m:t>
                        </m:r>
                      </m:e>
                    </m:bar>
                    <m:r>
                      <a:rPr lang="en-GB" sz="2800">
                        <a:solidFill>
                          <a:srgbClr val="238296"/>
                        </a:solidFill>
                        <a:latin typeface="Cambria Math" panose="02040503050406030204" pitchFamily="18" charset="0"/>
                      </a:rPr>
                      <m:t>=</m:t>
                    </m:r>
                    <m:bar>
                      <m:barPr>
                        <m:pos m:val="top"/>
                        <m:ctrlPr>
                          <a:rPr lang="en-GB" sz="2800" i="1">
                            <a:solidFill>
                              <a:srgbClr val="238296"/>
                            </a:solidFill>
                            <a:latin typeface="Cambria Math" panose="02040503050406030204" pitchFamily="18" charset="0"/>
                          </a:rPr>
                        </m:ctrlPr>
                      </m:barPr>
                      <m:e>
                        <m:r>
                          <m:rPr>
                            <m:sty m:val="p"/>
                          </m:rPr>
                          <a:rPr lang="en-GB" sz="2800">
                            <a:solidFill>
                              <a:srgbClr val="238296"/>
                            </a:solidFill>
                            <a:latin typeface="Cambria Math" panose="02040503050406030204" pitchFamily="18" charset="0"/>
                          </a:rPr>
                          <m:t>A</m:t>
                        </m:r>
                        <m:r>
                          <a:rPr lang="en-GB" sz="2800">
                            <a:solidFill>
                              <a:srgbClr val="238296"/>
                            </a:solidFill>
                            <a:latin typeface="Cambria Math" panose="02040503050406030204" pitchFamily="18" charset="0"/>
                          </a:rPr>
                          <m:t>+</m:t>
                        </m:r>
                        <m:r>
                          <m:rPr>
                            <m:sty m:val="p"/>
                          </m:rPr>
                          <a:rPr lang="en-GB" sz="2800">
                            <a:solidFill>
                              <a:srgbClr val="238296"/>
                            </a:solidFill>
                            <a:latin typeface="Cambria Math" panose="02040503050406030204" pitchFamily="18" charset="0"/>
                          </a:rPr>
                          <m:t>B</m:t>
                        </m:r>
                      </m:e>
                    </m:bar>
                  </m:oMath>
                </a14:m>
                <a:endParaRPr lang="en-GB" dirty="0"/>
              </a:p>
              <a:p>
                <a:endParaRPr lang="en-GB"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4"/>
              </p:nvPr>
            </p:nvSpPr>
            <p:spPr>
              <a:xfrm>
                <a:off x="724280" y="1704179"/>
                <a:ext cx="7797230" cy="3985421"/>
              </a:xfrm>
              <a:blipFill>
                <a:blip r:embed="rId2"/>
                <a:stretch>
                  <a:fillRect l="-2346" t="-2297"/>
                </a:stretch>
              </a:blipFill>
            </p:spPr>
            <p:txBody>
              <a:bodyPr/>
              <a:lstStyle/>
              <a:p>
                <a:r>
                  <a:rPr lang="en-GB">
                    <a:noFill/>
                  </a:rPr>
                  <a:t> </a:t>
                </a:r>
              </a:p>
            </p:txBody>
          </p:sp>
        </mc:Fallback>
      </mc:AlternateContent>
      <p:graphicFrame>
        <p:nvGraphicFramePr>
          <p:cNvPr id="4" name="Table 3"/>
          <p:cNvGraphicFramePr>
            <a:graphicFrameLocks noGrp="1"/>
          </p:cNvGraphicFramePr>
          <p:nvPr>
            <p:extLst>
              <p:ext uri="{D42A27DB-BD31-4B8C-83A1-F6EECF244321}">
                <p14:modId xmlns:p14="http://schemas.microsoft.com/office/powerpoint/2010/main" val="462339224"/>
              </p:ext>
            </p:extLst>
          </p:nvPr>
        </p:nvGraphicFramePr>
        <p:xfrm>
          <a:off x="1431635" y="2971467"/>
          <a:ext cx="6299200" cy="2743200"/>
        </p:xfrm>
        <a:graphic>
          <a:graphicData uri="http://schemas.openxmlformats.org/drawingml/2006/table">
            <a:tbl>
              <a:tblPr firstRow="1" firstCol="1" bandRow="1">
                <a:tableStyleId>{5C22544A-7EE6-4342-B048-85BDC9FD1C3A}</a:tableStyleId>
              </a:tblPr>
              <a:tblGrid>
                <a:gridCol w="781568">
                  <a:extLst>
                    <a:ext uri="{9D8B030D-6E8A-4147-A177-3AD203B41FA5}">
                      <a16:colId xmlns="" xmlns:a16="http://schemas.microsoft.com/office/drawing/2014/main" val="20000"/>
                    </a:ext>
                  </a:extLst>
                </a:gridCol>
                <a:gridCol w="781568">
                  <a:extLst>
                    <a:ext uri="{9D8B030D-6E8A-4147-A177-3AD203B41FA5}">
                      <a16:colId xmlns="" xmlns:a16="http://schemas.microsoft.com/office/drawing/2014/main" val="20001"/>
                    </a:ext>
                  </a:extLst>
                </a:gridCol>
                <a:gridCol w="957605">
                  <a:extLst>
                    <a:ext uri="{9D8B030D-6E8A-4147-A177-3AD203B41FA5}">
                      <a16:colId xmlns="" xmlns:a16="http://schemas.microsoft.com/office/drawing/2014/main" val="20002"/>
                    </a:ext>
                  </a:extLst>
                </a:gridCol>
                <a:gridCol w="957605">
                  <a:extLst>
                    <a:ext uri="{9D8B030D-6E8A-4147-A177-3AD203B41FA5}">
                      <a16:colId xmlns="" xmlns:a16="http://schemas.microsoft.com/office/drawing/2014/main" val="20003"/>
                    </a:ext>
                  </a:extLst>
                </a:gridCol>
                <a:gridCol w="300113">
                  <a:extLst>
                    <a:ext uri="{9D8B030D-6E8A-4147-A177-3AD203B41FA5}">
                      <a16:colId xmlns="" xmlns:a16="http://schemas.microsoft.com/office/drawing/2014/main" val="20004"/>
                    </a:ext>
                  </a:extLst>
                </a:gridCol>
                <a:gridCol w="957605">
                  <a:extLst>
                    <a:ext uri="{9D8B030D-6E8A-4147-A177-3AD203B41FA5}">
                      <a16:colId xmlns="" xmlns:a16="http://schemas.microsoft.com/office/drawing/2014/main" val="20005"/>
                    </a:ext>
                  </a:extLst>
                </a:gridCol>
                <a:gridCol w="781568">
                  <a:extLst>
                    <a:ext uri="{9D8B030D-6E8A-4147-A177-3AD203B41FA5}">
                      <a16:colId xmlns="" xmlns:a16="http://schemas.microsoft.com/office/drawing/2014/main" val="20006"/>
                    </a:ext>
                  </a:extLst>
                </a:gridCol>
                <a:gridCol w="781568">
                  <a:extLst>
                    <a:ext uri="{9D8B030D-6E8A-4147-A177-3AD203B41FA5}">
                      <a16:colId xmlns="" xmlns:a16="http://schemas.microsoft.com/office/drawing/2014/main" val="20007"/>
                    </a:ext>
                  </a:extLst>
                </a:gridCol>
              </a:tblGrid>
              <a:tr h="548640">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 + 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 + 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5C89A4"/>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5C89A4"/>
                      </a:solidFill>
                      <a:prstDash val="solid"/>
                      <a:round/>
                      <a:headEnd type="none" w="med" len="med"/>
                      <a:tailEnd type="none" w="med" len="med"/>
                    </a:lnB>
                    <a:lnTlToBr w="12700" cmpd="sng">
                      <a:noFill/>
                      <a:prstDash val="solid"/>
                    </a:lnTlToBr>
                    <a:lnBlToTr w="12700" cmpd="sng">
                      <a:noFill/>
                      <a:prstDash val="solid"/>
                    </a:lnBlToTr>
                    <a:solidFill>
                      <a:srgbClr val="5C89A4"/>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5C89A4"/>
                      </a:solidFill>
                      <a:prstDash val="solid"/>
                      <a:round/>
                      <a:headEnd type="none" w="med" len="med"/>
                      <a:tailEnd type="none" w="med" len="med"/>
                    </a:lnL>
                    <a:lnR w="12700" cap="flat" cmpd="sng" algn="ctr">
                      <a:solidFill>
                        <a:srgbClr val="5C89A4"/>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 </a:t>
                      </a:r>
                      <a:r>
                        <a:rPr lang="en-GB" sz="2400" dirty="0" smtClean="0">
                          <a:solidFill>
                            <a:schemeClr val="bg1"/>
                          </a:solidFill>
                          <a:latin typeface="Cambria Math" panose="02040503050406030204" pitchFamily="18" charset="0"/>
                          <a:ea typeface="Cambria Math" panose="02040503050406030204" pitchFamily="18" charset="0"/>
                          <a:cs typeface="Arial" panose="020B0604020202020204" pitchFamily="34" charset="0"/>
                        </a:rPr>
                        <a:t>•</a:t>
                      </a:r>
                      <a:r>
                        <a:rPr lang="en-GB" sz="2500" dirty="0" smtClean="0">
                          <a:effectLst/>
                          <a:latin typeface="Arial" panose="020B0604020202020204" pitchFamily="34" charset="0"/>
                          <a:cs typeface="Arial" panose="020B0604020202020204" pitchFamily="34" charset="0"/>
                        </a:rPr>
                        <a:t> </a:t>
                      </a: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5C89A4"/>
                      </a:solidFill>
                      <a:prstDash val="solid"/>
                      <a:round/>
                      <a:headEnd type="none" w="med" len="med"/>
                      <a:tailEnd type="none" w="med" len="med"/>
                    </a:lnL>
                    <a:lnR w="12700" cap="flat" cmpd="sng" algn="ctr">
                      <a:solidFill>
                        <a:srgbClr val="5C89A4"/>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5C89A4"/>
                      </a:solidFill>
                      <a:prstDash val="solid"/>
                      <a:round/>
                      <a:headEnd type="none" w="med" len="med"/>
                      <a:tailEnd type="none" w="med" len="med"/>
                    </a:lnB>
                    <a:lnTlToBr w="12700" cmpd="sng">
                      <a:noFill/>
                      <a:prstDash val="solid"/>
                    </a:lnTlToBr>
                    <a:lnBlToTr w="12700" cmpd="sng">
                      <a:noFill/>
                      <a:prstDash val="solid"/>
                    </a:lnBlToTr>
                    <a:solidFill>
                      <a:srgbClr val="5C89A4"/>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5C89A4"/>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extLst>
                  <a:ext uri="{0D108BD9-81ED-4DB2-BD59-A6C34878D82A}">
                    <a16:rowId xmlns="" xmlns:a16="http://schemas.microsoft.com/office/drawing/2014/main" val="10000"/>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0</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1</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0</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1</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a:effectLst/>
                          <a:latin typeface="Arial" panose="020B0604020202020204" pitchFamily="34" charset="0"/>
                          <a:cs typeface="Arial" panose="020B0604020202020204" pitchFamily="34" charset="0"/>
                        </a:rPr>
                        <a:t> </a:t>
                      </a:r>
                      <a:endParaRPr lang="en-GB" sz="25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a:effectLst/>
                          <a:latin typeface="Arial" panose="020B0604020202020204" pitchFamily="34" charset="0"/>
                          <a:cs typeface="Arial" panose="020B0604020202020204" pitchFamily="34" charset="0"/>
                        </a:rPr>
                        <a:t> </a:t>
                      </a:r>
                      <a:endParaRPr lang="en-GB" sz="25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a:effectLst/>
                          <a:latin typeface="Arial" panose="020B0604020202020204" pitchFamily="34" charset="0"/>
                          <a:cs typeface="Arial" panose="020B0604020202020204" pitchFamily="34" charset="0"/>
                        </a:rPr>
                        <a:t>1</a:t>
                      </a:r>
                      <a:endParaRPr lang="en-GB" sz="25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1</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1</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1</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a:effectLst/>
                          <a:latin typeface="Arial" panose="020B0604020202020204" pitchFamily="34" charset="0"/>
                          <a:cs typeface="Arial" panose="020B0604020202020204" pitchFamily="34" charset="0"/>
                        </a:rPr>
                        <a:t> </a:t>
                      </a:r>
                      <a:endParaRPr lang="en-GB" sz="25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bl>
          </a:graphicData>
        </a:graphic>
      </p:graphicFrame>
      <p:cxnSp>
        <p:nvCxnSpPr>
          <p:cNvPr id="21" name="Straight Connector 20"/>
          <p:cNvCxnSpPr/>
          <p:nvPr/>
        </p:nvCxnSpPr>
        <p:spPr>
          <a:xfrm>
            <a:off x="4036301" y="3053273"/>
            <a:ext cx="754743"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22" name="Straight Connector 21"/>
          <p:cNvCxnSpPr/>
          <p:nvPr/>
        </p:nvCxnSpPr>
        <p:spPr>
          <a:xfrm>
            <a:off x="6383658" y="3044037"/>
            <a:ext cx="272266"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24" name="Straight Connector 23"/>
          <p:cNvCxnSpPr/>
          <p:nvPr/>
        </p:nvCxnSpPr>
        <p:spPr>
          <a:xfrm>
            <a:off x="7165584" y="3044037"/>
            <a:ext cx="272266"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25" name="Straight Connector 24"/>
          <p:cNvCxnSpPr/>
          <p:nvPr/>
        </p:nvCxnSpPr>
        <p:spPr>
          <a:xfrm>
            <a:off x="5285847" y="3053273"/>
            <a:ext cx="272266"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26" name="Straight Connector 25"/>
          <p:cNvCxnSpPr/>
          <p:nvPr/>
        </p:nvCxnSpPr>
        <p:spPr>
          <a:xfrm>
            <a:off x="5765048" y="3053273"/>
            <a:ext cx="272266"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19" name="Straight Arrow Connector 18"/>
          <p:cNvCxnSpPr/>
          <p:nvPr/>
        </p:nvCxnSpPr>
        <p:spPr>
          <a:xfrm>
            <a:off x="1431635" y="5874325"/>
            <a:ext cx="3158840" cy="0"/>
          </a:xfrm>
          <a:prstGeom prst="straightConnector1">
            <a:avLst/>
          </a:prstGeom>
          <a:ln w="57150">
            <a:solidFill>
              <a:srgbClr val="238296"/>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5558113" y="5874325"/>
            <a:ext cx="2239950" cy="0"/>
          </a:xfrm>
          <a:prstGeom prst="straightConnector1">
            <a:avLst/>
          </a:prstGeom>
          <a:ln w="57150">
            <a:solidFill>
              <a:srgbClr val="238296"/>
            </a:solidFill>
            <a:tailEnd type="triangl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2874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De Morgan’s first law</a:t>
            </a:r>
          </a:p>
          <a:p>
            <a:endParaRPr lang="en-GB"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4"/>
              </p:nvPr>
            </p:nvSpPr>
            <p:spPr>
              <a:xfrm>
                <a:off x="724280" y="1704179"/>
                <a:ext cx="7797230" cy="3985421"/>
              </a:xfrm>
            </p:spPr>
            <p:txBody>
              <a:bodyPr/>
              <a:lstStyle/>
              <a:p>
                <a:r>
                  <a:rPr lang="en-GB" dirty="0" smtClean="0"/>
                  <a:t>Complete the truth table to show that de Morgan’s Law is true, i.e. </a:t>
                </a:r>
                <a14:m>
                  <m:oMath xmlns:m="http://schemas.openxmlformats.org/officeDocument/2006/math">
                    <m:bar>
                      <m:barPr>
                        <m:pos m:val="top"/>
                        <m:ctrlPr>
                          <a:rPr lang="en-GB" sz="2800" i="1" smtClean="0">
                            <a:solidFill>
                              <a:srgbClr val="238296"/>
                            </a:solidFill>
                            <a:latin typeface="Cambria Math" panose="02040503050406030204" pitchFamily="18" charset="0"/>
                          </a:rPr>
                        </m:ctrlPr>
                      </m:barPr>
                      <m:e>
                        <m:r>
                          <m:rPr>
                            <m:sty m:val="p"/>
                          </m:rPr>
                          <a:rPr lang="en-GB" sz="2800">
                            <a:solidFill>
                              <a:srgbClr val="238296"/>
                            </a:solidFill>
                            <a:latin typeface="Cambria Math" panose="02040503050406030204" pitchFamily="18" charset="0"/>
                          </a:rPr>
                          <m:t>A</m:t>
                        </m:r>
                      </m:e>
                    </m:bar>
                    <m:r>
                      <m:rPr>
                        <m:nor/>
                      </m:rP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m:t>•</m:t>
                    </m:r>
                    <m:bar>
                      <m:barPr>
                        <m:pos m:val="top"/>
                        <m:ctrlPr>
                          <a:rPr lang="en-GB" sz="2800" i="1">
                            <a:solidFill>
                              <a:srgbClr val="238296"/>
                            </a:solidFill>
                            <a:latin typeface="Cambria Math" panose="02040503050406030204" pitchFamily="18" charset="0"/>
                          </a:rPr>
                        </m:ctrlPr>
                      </m:barPr>
                      <m:e>
                        <m:r>
                          <m:rPr>
                            <m:sty m:val="p"/>
                          </m:rPr>
                          <a:rPr lang="en-GB" sz="2800">
                            <a:solidFill>
                              <a:srgbClr val="238296"/>
                            </a:solidFill>
                            <a:latin typeface="Cambria Math" panose="02040503050406030204" pitchFamily="18" charset="0"/>
                          </a:rPr>
                          <m:t>B</m:t>
                        </m:r>
                      </m:e>
                    </m:bar>
                    <m:r>
                      <a:rPr lang="en-GB" sz="2800">
                        <a:solidFill>
                          <a:srgbClr val="238296"/>
                        </a:solidFill>
                        <a:latin typeface="Cambria Math" panose="02040503050406030204" pitchFamily="18" charset="0"/>
                      </a:rPr>
                      <m:t>=</m:t>
                    </m:r>
                    <m:bar>
                      <m:barPr>
                        <m:pos m:val="top"/>
                        <m:ctrlPr>
                          <a:rPr lang="en-GB" sz="2800" i="1">
                            <a:solidFill>
                              <a:srgbClr val="238296"/>
                            </a:solidFill>
                            <a:latin typeface="Cambria Math" panose="02040503050406030204" pitchFamily="18" charset="0"/>
                          </a:rPr>
                        </m:ctrlPr>
                      </m:barPr>
                      <m:e>
                        <m:r>
                          <m:rPr>
                            <m:sty m:val="p"/>
                          </m:rPr>
                          <a:rPr lang="en-GB" sz="2800">
                            <a:solidFill>
                              <a:srgbClr val="238296"/>
                            </a:solidFill>
                            <a:latin typeface="Cambria Math" panose="02040503050406030204" pitchFamily="18" charset="0"/>
                          </a:rPr>
                          <m:t>A</m:t>
                        </m:r>
                        <m:r>
                          <a:rPr lang="en-GB" sz="2800">
                            <a:solidFill>
                              <a:srgbClr val="238296"/>
                            </a:solidFill>
                            <a:latin typeface="Cambria Math" panose="02040503050406030204" pitchFamily="18" charset="0"/>
                          </a:rPr>
                          <m:t>+</m:t>
                        </m:r>
                        <m:r>
                          <m:rPr>
                            <m:sty m:val="p"/>
                          </m:rPr>
                          <a:rPr lang="en-GB" sz="2800">
                            <a:solidFill>
                              <a:srgbClr val="238296"/>
                            </a:solidFill>
                            <a:latin typeface="Cambria Math" panose="02040503050406030204" pitchFamily="18" charset="0"/>
                          </a:rPr>
                          <m:t>B</m:t>
                        </m:r>
                      </m:e>
                    </m:bar>
                  </m:oMath>
                </a14:m>
                <a:endParaRPr lang="en-GB" dirty="0"/>
              </a:p>
              <a:p>
                <a:endParaRPr lang="en-GB"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4"/>
              </p:nvPr>
            </p:nvSpPr>
            <p:spPr>
              <a:xfrm>
                <a:off x="724280" y="1704179"/>
                <a:ext cx="7797230" cy="3985421"/>
              </a:xfrm>
              <a:blipFill>
                <a:blip r:embed="rId2"/>
                <a:stretch>
                  <a:fillRect l="-2346" t="-2297"/>
                </a:stretch>
              </a:blipFill>
            </p:spPr>
            <p:txBody>
              <a:bodyPr/>
              <a:lstStyle/>
              <a:p>
                <a:r>
                  <a:rPr lang="en-GB">
                    <a:noFill/>
                  </a:rPr>
                  <a:t> </a:t>
                </a:r>
              </a:p>
            </p:txBody>
          </p:sp>
        </mc:Fallback>
      </mc:AlternateContent>
      <p:graphicFrame>
        <p:nvGraphicFramePr>
          <p:cNvPr id="4" name="Table 3"/>
          <p:cNvGraphicFramePr>
            <a:graphicFrameLocks noGrp="1"/>
          </p:cNvGraphicFramePr>
          <p:nvPr>
            <p:extLst>
              <p:ext uri="{D42A27DB-BD31-4B8C-83A1-F6EECF244321}">
                <p14:modId xmlns:p14="http://schemas.microsoft.com/office/powerpoint/2010/main" val="473634905"/>
              </p:ext>
            </p:extLst>
          </p:nvPr>
        </p:nvGraphicFramePr>
        <p:xfrm>
          <a:off x="1431635" y="2971467"/>
          <a:ext cx="6299200" cy="2743200"/>
        </p:xfrm>
        <a:graphic>
          <a:graphicData uri="http://schemas.openxmlformats.org/drawingml/2006/table">
            <a:tbl>
              <a:tblPr firstRow="1" firstCol="1" bandRow="1">
                <a:tableStyleId>{5C22544A-7EE6-4342-B048-85BDC9FD1C3A}</a:tableStyleId>
              </a:tblPr>
              <a:tblGrid>
                <a:gridCol w="781568">
                  <a:extLst>
                    <a:ext uri="{9D8B030D-6E8A-4147-A177-3AD203B41FA5}">
                      <a16:colId xmlns="" xmlns:a16="http://schemas.microsoft.com/office/drawing/2014/main" val="20000"/>
                    </a:ext>
                  </a:extLst>
                </a:gridCol>
                <a:gridCol w="781568">
                  <a:extLst>
                    <a:ext uri="{9D8B030D-6E8A-4147-A177-3AD203B41FA5}">
                      <a16:colId xmlns="" xmlns:a16="http://schemas.microsoft.com/office/drawing/2014/main" val="20001"/>
                    </a:ext>
                  </a:extLst>
                </a:gridCol>
                <a:gridCol w="957605">
                  <a:extLst>
                    <a:ext uri="{9D8B030D-6E8A-4147-A177-3AD203B41FA5}">
                      <a16:colId xmlns="" xmlns:a16="http://schemas.microsoft.com/office/drawing/2014/main" val="20002"/>
                    </a:ext>
                  </a:extLst>
                </a:gridCol>
                <a:gridCol w="957605">
                  <a:extLst>
                    <a:ext uri="{9D8B030D-6E8A-4147-A177-3AD203B41FA5}">
                      <a16:colId xmlns="" xmlns:a16="http://schemas.microsoft.com/office/drawing/2014/main" val="20003"/>
                    </a:ext>
                  </a:extLst>
                </a:gridCol>
                <a:gridCol w="300113">
                  <a:extLst>
                    <a:ext uri="{9D8B030D-6E8A-4147-A177-3AD203B41FA5}">
                      <a16:colId xmlns="" xmlns:a16="http://schemas.microsoft.com/office/drawing/2014/main" val="20004"/>
                    </a:ext>
                  </a:extLst>
                </a:gridCol>
                <a:gridCol w="957605">
                  <a:extLst>
                    <a:ext uri="{9D8B030D-6E8A-4147-A177-3AD203B41FA5}">
                      <a16:colId xmlns="" xmlns:a16="http://schemas.microsoft.com/office/drawing/2014/main" val="20005"/>
                    </a:ext>
                  </a:extLst>
                </a:gridCol>
                <a:gridCol w="781568">
                  <a:extLst>
                    <a:ext uri="{9D8B030D-6E8A-4147-A177-3AD203B41FA5}">
                      <a16:colId xmlns="" xmlns:a16="http://schemas.microsoft.com/office/drawing/2014/main" val="20006"/>
                    </a:ext>
                  </a:extLst>
                </a:gridCol>
                <a:gridCol w="781568">
                  <a:extLst>
                    <a:ext uri="{9D8B030D-6E8A-4147-A177-3AD203B41FA5}">
                      <a16:colId xmlns="" xmlns:a16="http://schemas.microsoft.com/office/drawing/2014/main" val="20007"/>
                    </a:ext>
                  </a:extLst>
                </a:gridCol>
              </a:tblGrid>
              <a:tr h="548640">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 + 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 + 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5C89A4"/>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5C89A4"/>
                      </a:solidFill>
                      <a:prstDash val="solid"/>
                      <a:round/>
                      <a:headEnd type="none" w="med" len="med"/>
                      <a:tailEnd type="none" w="med" len="med"/>
                    </a:lnB>
                    <a:lnTlToBr w="12700" cmpd="sng">
                      <a:noFill/>
                      <a:prstDash val="solid"/>
                    </a:lnTlToBr>
                    <a:lnBlToTr w="12700" cmpd="sng">
                      <a:noFill/>
                      <a:prstDash val="solid"/>
                    </a:lnBlToTr>
                    <a:solidFill>
                      <a:srgbClr val="5C89A4"/>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5C89A4"/>
                      </a:solidFill>
                      <a:prstDash val="solid"/>
                      <a:round/>
                      <a:headEnd type="none" w="med" len="med"/>
                      <a:tailEnd type="none" w="med" len="med"/>
                    </a:lnL>
                    <a:lnR w="12700" cap="flat" cmpd="sng" algn="ctr">
                      <a:solidFill>
                        <a:srgbClr val="5C89A4"/>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 </a:t>
                      </a:r>
                      <a:r>
                        <a:rPr lang="en-GB" sz="2400" dirty="0" smtClean="0">
                          <a:solidFill>
                            <a:schemeClr val="bg1"/>
                          </a:solidFill>
                          <a:latin typeface="Cambria Math" panose="02040503050406030204" pitchFamily="18" charset="0"/>
                          <a:ea typeface="Cambria Math" panose="02040503050406030204" pitchFamily="18" charset="0"/>
                          <a:cs typeface="Arial" panose="020B0604020202020204" pitchFamily="34" charset="0"/>
                        </a:rPr>
                        <a:t>•</a:t>
                      </a:r>
                      <a:r>
                        <a:rPr lang="en-GB" sz="2500" dirty="0" smtClean="0">
                          <a:effectLst/>
                          <a:latin typeface="Arial" panose="020B0604020202020204" pitchFamily="34" charset="0"/>
                          <a:cs typeface="Arial" panose="020B0604020202020204" pitchFamily="34" charset="0"/>
                        </a:rPr>
                        <a:t> </a:t>
                      </a: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5C89A4"/>
                      </a:solidFill>
                      <a:prstDash val="solid"/>
                      <a:round/>
                      <a:headEnd type="none" w="med" len="med"/>
                      <a:tailEnd type="none" w="med" len="med"/>
                    </a:lnL>
                    <a:lnR w="12700" cap="flat" cmpd="sng" algn="ctr">
                      <a:solidFill>
                        <a:srgbClr val="5C89A4"/>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5C89A4"/>
                      </a:solidFill>
                      <a:prstDash val="solid"/>
                      <a:round/>
                      <a:headEnd type="none" w="med" len="med"/>
                      <a:tailEnd type="none" w="med" len="med"/>
                    </a:lnB>
                    <a:lnTlToBr w="12700" cmpd="sng">
                      <a:noFill/>
                      <a:prstDash val="solid"/>
                    </a:lnTlToBr>
                    <a:lnBlToTr w="12700" cmpd="sng">
                      <a:noFill/>
                      <a:prstDash val="solid"/>
                    </a:lnBlToTr>
                    <a:solidFill>
                      <a:srgbClr val="5C89A4"/>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5C89A4"/>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extLst>
                  <a:ext uri="{0D108BD9-81ED-4DB2-BD59-A6C34878D82A}">
                    <a16:rowId xmlns="" xmlns:a16="http://schemas.microsoft.com/office/drawing/2014/main" val="10000"/>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0</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cs typeface="Arial" panose="020B0604020202020204" pitchFamily="34" charset="0"/>
                        </a:rPr>
                        <a:t>0</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1</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0</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1</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cs typeface="Arial" panose="020B0604020202020204" pitchFamily="34" charset="0"/>
                        </a:rPr>
                        <a:t>1</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a:effectLst/>
                          <a:latin typeface="Arial" panose="020B0604020202020204" pitchFamily="34" charset="0"/>
                          <a:cs typeface="Arial" panose="020B0604020202020204" pitchFamily="34" charset="0"/>
                        </a:rPr>
                        <a:t> </a:t>
                      </a:r>
                      <a:endParaRPr lang="en-GB" sz="25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a:effectLst/>
                          <a:latin typeface="Arial" panose="020B0604020202020204" pitchFamily="34" charset="0"/>
                          <a:cs typeface="Arial" panose="020B0604020202020204" pitchFamily="34" charset="0"/>
                        </a:rPr>
                        <a:t> </a:t>
                      </a:r>
                      <a:endParaRPr lang="en-GB" sz="25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a:effectLst/>
                          <a:latin typeface="Arial" panose="020B0604020202020204" pitchFamily="34" charset="0"/>
                          <a:cs typeface="Arial" panose="020B0604020202020204" pitchFamily="34" charset="0"/>
                        </a:rPr>
                        <a:t>1</a:t>
                      </a:r>
                      <a:endParaRPr lang="en-GB" sz="25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1</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cs typeface="Arial" panose="020B0604020202020204" pitchFamily="34" charset="0"/>
                        </a:rPr>
                        <a:t>1</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1</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1</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cs typeface="Arial" panose="020B0604020202020204" pitchFamily="34" charset="0"/>
                        </a:rPr>
                        <a:t>1</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a:effectLst/>
                          <a:latin typeface="Arial" panose="020B0604020202020204" pitchFamily="34" charset="0"/>
                          <a:cs typeface="Arial" panose="020B0604020202020204" pitchFamily="34" charset="0"/>
                        </a:rPr>
                        <a:t> </a:t>
                      </a:r>
                      <a:endParaRPr lang="en-GB" sz="25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bl>
          </a:graphicData>
        </a:graphic>
      </p:graphicFrame>
      <p:cxnSp>
        <p:nvCxnSpPr>
          <p:cNvPr id="21" name="Straight Connector 20"/>
          <p:cNvCxnSpPr/>
          <p:nvPr/>
        </p:nvCxnSpPr>
        <p:spPr>
          <a:xfrm>
            <a:off x="4036301" y="3053273"/>
            <a:ext cx="754743"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22" name="Straight Connector 21"/>
          <p:cNvCxnSpPr/>
          <p:nvPr/>
        </p:nvCxnSpPr>
        <p:spPr>
          <a:xfrm>
            <a:off x="6383658" y="3044037"/>
            <a:ext cx="272266"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24" name="Straight Connector 23"/>
          <p:cNvCxnSpPr/>
          <p:nvPr/>
        </p:nvCxnSpPr>
        <p:spPr>
          <a:xfrm>
            <a:off x="7165584" y="3044037"/>
            <a:ext cx="272266"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25" name="Straight Connector 24"/>
          <p:cNvCxnSpPr/>
          <p:nvPr/>
        </p:nvCxnSpPr>
        <p:spPr>
          <a:xfrm>
            <a:off x="5285847" y="3053273"/>
            <a:ext cx="272266"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26" name="Straight Connector 25"/>
          <p:cNvCxnSpPr/>
          <p:nvPr/>
        </p:nvCxnSpPr>
        <p:spPr>
          <a:xfrm>
            <a:off x="5765048" y="3053273"/>
            <a:ext cx="272266"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19" name="Straight Arrow Connector 18"/>
          <p:cNvCxnSpPr/>
          <p:nvPr/>
        </p:nvCxnSpPr>
        <p:spPr>
          <a:xfrm>
            <a:off x="1431635" y="5874325"/>
            <a:ext cx="3158840" cy="0"/>
          </a:xfrm>
          <a:prstGeom prst="straightConnector1">
            <a:avLst/>
          </a:prstGeom>
          <a:ln w="57150">
            <a:solidFill>
              <a:srgbClr val="238296"/>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5558113" y="5874325"/>
            <a:ext cx="2239950" cy="0"/>
          </a:xfrm>
          <a:prstGeom prst="straightConnector1">
            <a:avLst/>
          </a:prstGeom>
          <a:ln w="57150">
            <a:solidFill>
              <a:srgbClr val="238296"/>
            </a:solidFill>
            <a:tailEnd type="triangl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6672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De Morgan’s first law</a:t>
            </a:r>
          </a:p>
          <a:p>
            <a:endParaRPr lang="en-GB"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4"/>
              </p:nvPr>
            </p:nvSpPr>
            <p:spPr>
              <a:xfrm>
                <a:off x="724280" y="1704179"/>
                <a:ext cx="7797230" cy="3985421"/>
              </a:xfrm>
            </p:spPr>
            <p:txBody>
              <a:bodyPr/>
              <a:lstStyle/>
              <a:p>
                <a:r>
                  <a:rPr lang="en-GB" dirty="0" smtClean="0"/>
                  <a:t>Complete the truth table to show that de Morgan’s Law is true, i.e. </a:t>
                </a:r>
                <a14:m>
                  <m:oMath xmlns:m="http://schemas.openxmlformats.org/officeDocument/2006/math">
                    <m:bar>
                      <m:barPr>
                        <m:pos m:val="top"/>
                        <m:ctrlPr>
                          <a:rPr lang="en-GB" sz="2800" i="1" smtClean="0">
                            <a:solidFill>
                              <a:srgbClr val="238296"/>
                            </a:solidFill>
                            <a:latin typeface="Cambria Math" panose="02040503050406030204" pitchFamily="18" charset="0"/>
                          </a:rPr>
                        </m:ctrlPr>
                      </m:barPr>
                      <m:e>
                        <m:r>
                          <m:rPr>
                            <m:sty m:val="p"/>
                          </m:rPr>
                          <a:rPr lang="en-GB" sz="2800">
                            <a:solidFill>
                              <a:srgbClr val="238296"/>
                            </a:solidFill>
                            <a:latin typeface="Cambria Math" panose="02040503050406030204" pitchFamily="18" charset="0"/>
                          </a:rPr>
                          <m:t>A</m:t>
                        </m:r>
                      </m:e>
                    </m:bar>
                    <m:r>
                      <m:rPr>
                        <m:nor/>
                      </m:rP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m:t>•</m:t>
                    </m:r>
                    <m:bar>
                      <m:barPr>
                        <m:pos m:val="top"/>
                        <m:ctrlPr>
                          <a:rPr lang="en-GB" sz="2800" i="1">
                            <a:solidFill>
                              <a:srgbClr val="238296"/>
                            </a:solidFill>
                            <a:latin typeface="Cambria Math" panose="02040503050406030204" pitchFamily="18" charset="0"/>
                          </a:rPr>
                        </m:ctrlPr>
                      </m:barPr>
                      <m:e>
                        <m:r>
                          <m:rPr>
                            <m:sty m:val="p"/>
                          </m:rPr>
                          <a:rPr lang="en-GB" sz="2800">
                            <a:solidFill>
                              <a:srgbClr val="238296"/>
                            </a:solidFill>
                            <a:latin typeface="Cambria Math" panose="02040503050406030204" pitchFamily="18" charset="0"/>
                          </a:rPr>
                          <m:t>B</m:t>
                        </m:r>
                      </m:e>
                    </m:bar>
                    <m:r>
                      <a:rPr lang="en-GB" sz="2800">
                        <a:solidFill>
                          <a:srgbClr val="238296"/>
                        </a:solidFill>
                        <a:latin typeface="Cambria Math" panose="02040503050406030204" pitchFamily="18" charset="0"/>
                      </a:rPr>
                      <m:t>=</m:t>
                    </m:r>
                    <m:bar>
                      <m:barPr>
                        <m:pos m:val="top"/>
                        <m:ctrlPr>
                          <a:rPr lang="en-GB" sz="2800" i="1">
                            <a:solidFill>
                              <a:srgbClr val="238296"/>
                            </a:solidFill>
                            <a:latin typeface="Cambria Math" panose="02040503050406030204" pitchFamily="18" charset="0"/>
                          </a:rPr>
                        </m:ctrlPr>
                      </m:barPr>
                      <m:e>
                        <m:r>
                          <m:rPr>
                            <m:sty m:val="p"/>
                          </m:rPr>
                          <a:rPr lang="en-GB" sz="2800">
                            <a:solidFill>
                              <a:srgbClr val="238296"/>
                            </a:solidFill>
                            <a:latin typeface="Cambria Math" panose="02040503050406030204" pitchFamily="18" charset="0"/>
                          </a:rPr>
                          <m:t>A</m:t>
                        </m:r>
                        <m:r>
                          <a:rPr lang="en-GB" sz="2800">
                            <a:solidFill>
                              <a:srgbClr val="238296"/>
                            </a:solidFill>
                            <a:latin typeface="Cambria Math" panose="02040503050406030204" pitchFamily="18" charset="0"/>
                          </a:rPr>
                          <m:t>+</m:t>
                        </m:r>
                        <m:r>
                          <m:rPr>
                            <m:sty m:val="p"/>
                          </m:rPr>
                          <a:rPr lang="en-GB" sz="2800">
                            <a:solidFill>
                              <a:srgbClr val="238296"/>
                            </a:solidFill>
                            <a:latin typeface="Cambria Math" panose="02040503050406030204" pitchFamily="18" charset="0"/>
                          </a:rPr>
                          <m:t>B</m:t>
                        </m:r>
                      </m:e>
                    </m:bar>
                  </m:oMath>
                </a14:m>
                <a:endParaRPr lang="en-GB" dirty="0"/>
              </a:p>
              <a:p>
                <a:endParaRPr lang="en-GB"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4"/>
              </p:nvPr>
            </p:nvSpPr>
            <p:spPr>
              <a:xfrm>
                <a:off x="724280" y="1704179"/>
                <a:ext cx="7797230" cy="3985421"/>
              </a:xfrm>
              <a:blipFill>
                <a:blip r:embed="rId2"/>
                <a:stretch>
                  <a:fillRect l="-2346" t="-2297"/>
                </a:stretch>
              </a:blipFill>
            </p:spPr>
            <p:txBody>
              <a:bodyPr/>
              <a:lstStyle/>
              <a:p>
                <a:r>
                  <a:rPr lang="en-GB">
                    <a:noFill/>
                  </a:rPr>
                  <a:t> </a:t>
                </a:r>
              </a:p>
            </p:txBody>
          </p:sp>
        </mc:Fallback>
      </mc:AlternateContent>
      <p:graphicFrame>
        <p:nvGraphicFramePr>
          <p:cNvPr id="4" name="Table 3"/>
          <p:cNvGraphicFramePr>
            <a:graphicFrameLocks noGrp="1"/>
          </p:cNvGraphicFramePr>
          <p:nvPr>
            <p:extLst>
              <p:ext uri="{D42A27DB-BD31-4B8C-83A1-F6EECF244321}">
                <p14:modId xmlns:p14="http://schemas.microsoft.com/office/powerpoint/2010/main" val="509070505"/>
              </p:ext>
            </p:extLst>
          </p:nvPr>
        </p:nvGraphicFramePr>
        <p:xfrm>
          <a:off x="1431635" y="2971467"/>
          <a:ext cx="6299200" cy="2743200"/>
        </p:xfrm>
        <a:graphic>
          <a:graphicData uri="http://schemas.openxmlformats.org/drawingml/2006/table">
            <a:tbl>
              <a:tblPr firstRow="1" firstCol="1" bandRow="1">
                <a:tableStyleId>{5C22544A-7EE6-4342-B048-85BDC9FD1C3A}</a:tableStyleId>
              </a:tblPr>
              <a:tblGrid>
                <a:gridCol w="781568">
                  <a:extLst>
                    <a:ext uri="{9D8B030D-6E8A-4147-A177-3AD203B41FA5}">
                      <a16:colId xmlns="" xmlns:a16="http://schemas.microsoft.com/office/drawing/2014/main" val="20000"/>
                    </a:ext>
                  </a:extLst>
                </a:gridCol>
                <a:gridCol w="781568">
                  <a:extLst>
                    <a:ext uri="{9D8B030D-6E8A-4147-A177-3AD203B41FA5}">
                      <a16:colId xmlns="" xmlns:a16="http://schemas.microsoft.com/office/drawing/2014/main" val="20001"/>
                    </a:ext>
                  </a:extLst>
                </a:gridCol>
                <a:gridCol w="957605">
                  <a:extLst>
                    <a:ext uri="{9D8B030D-6E8A-4147-A177-3AD203B41FA5}">
                      <a16:colId xmlns="" xmlns:a16="http://schemas.microsoft.com/office/drawing/2014/main" val="20002"/>
                    </a:ext>
                  </a:extLst>
                </a:gridCol>
                <a:gridCol w="957605">
                  <a:extLst>
                    <a:ext uri="{9D8B030D-6E8A-4147-A177-3AD203B41FA5}">
                      <a16:colId xmlns="" xmlns:a16="http://schemas.microsoft.com/office/drawing/2014/main" val="20003"/>
                    </a:ext>
                  </a:extLst>
                </a:gridCol>
                <a:gridCol w="300113">
                  <a:extLst>
                    <a:ext uri="{9D8B030D-6E8A-4147-A177-3AD203B41FA5}">
                      <a16:colId xmlns="" xmlns:a16="http://schemas.microsoft.com/office/drawing/2014/main" val="20004"/>
                    </a:ext>
                  </a:extLst>
                </a:gridCol>
                <a:gridCol w="957605">
                  <a:extLst>
                    <a:ext uri="{9D8B030D-6E8A-4147-A177-3AD203B41FA5}">
                      <a16:colId xmlns="" xmlns:a16="http://schemas.microsoft.com/office/drawing/2014/main" val="20005"/>
                    </a:ext>
                  </a:extLst>
                </a:gridCol>
                <a:gridCol w="781568">
                  <a:extLst>
                    <a:ext uri="{9D8B030D-6E8A-4147-A177-3AD203B41FA5}">
                      <a16:colId xmlns="" xmlns:a16="http://schemas.microsoft.com/office/drawing/2014/main" val="20006"/>
                    </a:ext>
                  </a:extLst>
                </a:gridCol>
                <a:gridCol w="781568">
                  <a:extLst>
                    <a:ext uri="{9D8B030D-6E8A-4147-A177-3AD203B41FA5}">
                      <a16:colId xmlns="" xmlns:a16="http://schemas.microsoft.com/office/drawing/2014/main" val="20007"/>
                    </a:ext>
                  </a:extLst>
                </a:gridCol>
              </a:tblGrid>
              <a:tr h="548640">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 + 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 + 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5C89A4"/>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5C89A4"/>
                      </a:solidFill>
                      <a:prstDash val="solid"/>
                      <a:round/>
                      <a:headEnd type="none" w="med" len="med"/>
                      <a:tailEnd type="none" w="med" len="med"/>
                    </a:lnB>
                    <a:lnTlToBr w="12700" cmpd="sng">
                      <a:noFill/>
                      <a:prstDash val="solid"/>
                    </a:lnTlToBr>
                    <a:lnBlToTr w="12700" cmpd="sng">
                      <a:noFill/>
                      <a:prstDash val="solid"/>
                    </a:lnBlToTr>
                    <a:solidFill>
                      <a:srgbClr val="5C89A4"/>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5C89A4"/>
                      </a:solidFill>
                      <a:prstDash val="solid"/>
                      <a:round/>
                      <a:headEnd type="none" w="med" len="med"/>
                      <a:tailEnd type="none" w="med" len="med"/>
                    </a:lnL>
                    <a:lnR w="12700" cap="flat" cmpd="sng" algn="ctr">
                      <a:solidFill>
                        <a:srgbClr val="5C89A4"/>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 </a:t>
                      </a:r>
                      <a:r>
                        <a:rPr lang="en-GB" sz="2400" dirty="0" smtClean="0">
                          <a:solidFill>
                            <a:schemeClr val="bg1"/>
                          </a:solidFill>
                          <a:latin typeface="Cambria Math" panose="02040503050406030204" pitchFamily="18" charset="0"/>
                          <a:ea typeface="Cambria Math" panose="02040503050406030204" pitchFamily="18" charset="0"/>
                          <a:cs typeface="Arial" panose="020B0604020202020204" pitchFamily="34" charset="0"/>
                        </a:rPr>
                        <a:t>•</a:t>
                      </a:r>
                      <a:r>
                        <a:rPr lang="en-GB" sz="2500" dirty="0" smtClean="0">
                          <a:effectLst/>
                          <a:latin typeface="Arial" panose="020B0604020202020204" pitchFamily="34" charset="0"/>
                          <a:cs typeface="Arial" panose="020B0604020202020204" pitchFamily="34" charset="0"/>
                        </a:rPr>
                        <a:t> </a:t>
                      </a: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5C89A4"/>
                      </a:solidFill>
                      <a:prstDash val="solid"/>
                      <a:round/>
                      <a:headEnd type="none" w="med" len="med"/>
                      <a:tailEnd type="none" w="med" len="med"/>
                    </a:lnL>
                    <a:lnR w="12700" cap="flat" cmpd="sng" algn="ctr">
                      <a:solidFill>
                        <a:srgbClr val="5C89A4"/>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5C89A4"/>
                      </a:solidFill>
                      <a:prstDash val="solid"/>
                      <a:round/>
                      <a:headEnd type="none" w="med" len="med"/>
                      <a:tailEnd type="none" w="med" len="med"/>
                    </a:lnB>
                    <a:lnTlToBr w="12700" cmpd="sng">
                      <a:noFill/>
                      <a:prstDash val="solid"/>
                    </a:lnTlToBr>
                    <a:lnBlToTr w="12700" cmpd="sng">
                      <a:noFill/>
                      <a:prstDash val="solid"/>
                    </a:lnBlToTr>
                    <a:solidFill>
                      <a:srgbClr val="5C89A4"/>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5C89A4"/>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extLst>
                  <a:ext uri="{0D108BD9-81ED-4DB2-BD59-A6C34878D82A}">
                    <a16:rowId xmlns="" xmlns:a16="http://schemas.microsoft.com/office/drawing/2014/main" val="10000"/>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0</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cs typeface="Arial" panose="020B0604020202020204" pitchFamily="34" charset="0"/>
                        </a:rPr>
                        <a:t>0</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b="1" smtClean="0">
                          <a:solidFill>
                            <a:srgbClr val="FF0000"/>
                          </a:solidFill>
                          <a:effectLst/>
                          <a:latin typeface="Arial" panose="020B0604020202020204" pitchFamily="34" charset="0"/>
                          <a:cs typeface="Arial" panose="020B0604020202020204" pitchFamily="34" charset="0"/>
                        </a:rPr>
                        <a:t>1</a:t>
                      </a: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1</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0</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1</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cs typeface="Arial" panose="020B0604020202020204" pitchFamily="34" charset="0"/>
                        </a:rPr>
                        <a:t>1</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b="1" dirty="0" smtClean="0">
                          <a:solidFill>
                            <a:srgbClr val="FF0000"/>
                          </a:solidFill>
                          <a:effectLst/>
                          <a:latin typeface="Arial" panose="020B0604020202020204" pitchFamily="34" charset="0"/>
                          <a:cs typeface="Arial" panose="020B0604020202020204" pitchFamily="34" charset="0"/>
                        </a:rPr>
                        <a:t>0</a:t>
                      </a: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a:effectLst/>
                          <a:latin typeface="Arial" panose="020B0604020202020204" pitchFamily="34" charset="0"/>
                          <a:cs typeface="Arial" panose="020B0604020202020204" pitchFamily="34" charset="0"/>
                        </a:rPr>
                        <a:t> </a:t>
                      </a:r>
                      <a:endParaRPr lang="en-GB" sz="25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a:effectLst/>
                          <a:latin typeface="Arial" panose="020B0604020202020204" pitchFamily="34" charset="0"/>
                          <a:cs typeface="Arial" panose="020B0604020202020204" pitchFamily="34" charset="0"/>
                        </a:rPr>
                        <a:t> </a:t>
                      </a:r>
                      <a:endParaRPr lang="en-GB" sz="25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a:effectLst/>
                          <a:latin typeface="Arial" panose="020B0604020202020204" pitchFamily="34" charset="0"/>
                          <a:cs typeface="Arial" panose="020B0604020202020204" pitchFamily="34" charset="0"/>
                        </a:rPr>
                        <a:t>1</a:t>
                      </a:r>
                      <a:endParaRPr lang="en-GB" sz="25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1</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cs typeface="Arial" panose="020B0604020202020204" pitchFamily="34" charset="0"/>
                        </a:rPr>
                        <a:t>1</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b="1" dirty="0" smtClean="0">
                          <a:solidFill>
                            <a:srgbClr val="FF0000"/>
                          </a:solidFill>
                          <a:effectLst/>
                          <a:latin typeface="Arial" panose="020B0604020202020204" pitchFamily="34" charset="0"/>
                          <a:cs typeface="Arial" panose="020B0604020202020204" pitchFamily="34" charset="0"/>
                        </a:rPr>
                        <a:t>0</a:t>
                      </a: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1</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1</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cs typeface="Arial" panose="020B0604020202020204" pitchFamily="34" charset="0"/>
                        </a:rPr>
                        <a:t>1</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b="1" dirty="0" smtClean="0">
                          <a:solidFill>
                            <a:srgbClr val="FF0000"/>
                          </a:solidFill>
                          <a:effectLst/>
                          <a:latin typeface="Arial" panose="020B0604020202020204" pitchFamily="34" charset="0"/>
                          <a:cs typeface="Arial" panose="020B0604020202020204" pitchFamily="34" charset="0"/>
                        </a:rPr>
                        <a:t>0</a:t>
                      </a: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bl>
          </a:graphicData>
        </a:graphic>
      </p:graphicFrame>
      <p:cxnSp>
        <p:nvCxnSpPr>
          <p:cNvPr id="21" name="Straight Connector 20"/>
          <p:cNvCxnSpPr/>
          <p:nvPr/>
        </p:nvCxnSpPr>
        <p:spPr>
          <a:xfrm>
            <a:off x="4036301" y="3053273"/>
            <a:ext cx="754743"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22" name="Straight Connector 21"/>
          <p:cNvCxnSpPr/>
          <p:nvPr/>
        </p:nvCxnSpPr>
        <p:spPr>
          <a:xfrm>
            <a:off x="6383658" y="3044037"/>
            <a:ext cx="272266"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24" name="Straight Connector 23"/>
          <p:cNvCxnSpPr/>
          <p:nvPr/>
        </p:nvCxnSpPr>
        <p:spPr>
          <a:xfrm>
            <a:off x="7165584" y="3044037"/>
            <a:ext cx="272266"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25" name="Straight Connector 24"/>
          <p:cNvCxnSpPr/>
          <p:nvPr/>
        </p:nvCxnSpPr>
        <p:spPr>
          <a:xfrm>
            <a:off x="5285847" y="3053273"/>
            <a:ext cx="272266"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26" name="Straight Connector 25"/>
          <p:cNvCxnSpPr/>
          <p:nvPr/>
        </p:nvCxnSpPr>
        <p:spPr>
          <a:xfrm>
            <a:off x="5765048" y="3053273"/>
            <a:ext cx="272266"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19" name="Straight Arrow Connector 18"/>
          <p:cNvCxnSpPr/>
          <p:nvPr/>
        </p:nvCxnSpPr>
        <p:spPr>
          <a:xfrm>
            <a:off x="1431635" y="5874325"/>
            <a:ext cx="3158840" cy="0"/>
          </a:xfrm>
          <a:prstGeom prst="straightConnector1">
            <a:avLst/>
          </a:prstGeom>
          <a:ln w="57150">
            <a:solidFill>
              <a:srgbClr val="238296"/>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5558113" y="5874325"/>
            <a:ext cx="2239950" cy="0"/>
          </a:xfrm>
          <a:prstGeom prst="straightConnector1">
            <a:avLst/>
          </a:prstGeom>
          <a:ln w="57150">
            <a:solidFill>
              <a:srgbClr val="238296"/>
            </a:solidFill>
            <a:tailEnd type="triangl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3023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De Morgan’s first law</a:t>
            </a:r>
          </a:p>
          <a:p>
            <a:endParaRPr lang="en-GB"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4"/>
              </p:nvPr>
            </p:nvSpPr>
            <p:spPr>
              <a:xfrm>
                <a:off x="724280" y="1704179"/>
                <a:ext cx="7797230" cy="3985421"/>
              </a:xfrm>
            </p:spPr>
            <p:txBody>
              <a:bodyPr/>
              <a:lstStyle/>
              <a:p>
                <a:r>
                  <a:rPr lang="en-GB" dirty="0" smtClean="0"/>
                  <a:t>Complete the truth table to show that de Morgan’s Law is true, i.e. </a:t>
                </a:r>
                <a14:m>
                  <m:oMath xmlns:m="http://schemas.openxmlformats.org/officeDocument/2006/math">
                    <m:bar>
                      <m:barPr>
                        <m:pos m:val="top"/>
                        <m:ctrlPr>
                          <a:rPr lang="en-GB" sz="2800" i="1" smtClean="0">
                            <a:solidFill>
                              <a:srgbClr val="238296"/>
                            </a:solidFill>
                            <a:latin typeface="Cambria Math" panose="02040503050406030204" pitchFamily="18" charset="0"/>
                          </a:rPr>
                        </m:ctrlPr>
                      </m:barPr>
                      <m:e>
                        <m:r>
                          <m:rPr>
                            <m:sty m:val="p"/>
                          </m:rPr>
                          <a:rPr lang="en-GB" sz="2800">
                            <a:solidFill>
                              <a:srgbClr val="238296"/>
                            </a:solidFill>
                            <a:latin typeface="Cambria Math" panose="02040503050406030204" pitchFamily="18" charset="0"/>
                          </a:rPr>
                          <m:t>A</m:t>
                        </m:r>
                      </m:e>
                    </m:bar>
                    <m:r>
                      <m:rPr>
                        <m:nor/>
                      </m:rP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m:t>•</m:t>
                    </m:r>
                    <m:bar>
                      <m:barPr>
                        <m:pos m:val="top"/>
                        <m:ctrlPr>
                          <a:rPr lang="en-GB" sz="2800" i="1">
                            <a:solidFill>
                              <a:srgbClr val="238296"/>
                            </a:solidFill>
                            <a:latin typeface="Cambria Math" panose="02040503050406030204" pitchFamily="18" charset="0"/>
                          </a:rPr>
                        </m:ctrlPr>
                      </m:barPr>
                      <m:e>
                        <m:r>
                          <m:rPr>
                            <m:sty m:val="p"/>
                          </m:rPr>
                          <a:rPr lang="en-GB" sz="2800">
                            <a:solidFill>
                              <a:srgbClr val="238296"/>
                            </a:solidFill>
                            <a:latin typeface="Cambria Math" panose="02040503050406030204" pitchFamily="18" charset="0"/>
                          </a:rPr>
                          <m:t>B</m:t>
                        </m:r>
                      </m:e>
                    </m:bar>
                    <m:r>
                      <a:rPr lang="en-GB" sz="2800">
                        <a:solidFill>
                          <a:srgbClr val="238296"/>
                        </a:solidFill>
                        <a:latin typeface="Cambria Math" panose="02040503050406030204" pitchFamily="18" charset="0"/>
                      </a:rPr>
                      <m:t>=</m:t>
                    </m:r>
                    <m:bar>
                      <m:barPr>
                        <m:pos m:val="top"/>
                        <m:ctrlPr>
                          <a:rPr lang="en-GB" sz="2800" i="1">
                            <a:solidFill>
                              <a:srgbClr val="238296"/>
                            </a:solidFill>
                            <a:latin typeface="Cambria Math" panose="02040503050406030204" pitchFamily="18" charset="0"/>
                          </a:rPr>
                        </m:ctrlPr>
                      </m:barPr>
                      <m:e>
                        <m:r>
                          <m:rPr>
                            <m:sty m:val="p"/>
                          </m:rPr>
                          <a:rPr lang="en-GB" sz="2800">
                            <a:solidFill>
                              <a:srgbClr val="238296"/>
                            </a:solidFill>
                            <a:latin typeface="Cambria Math" panose="02040503050406030204" pitchFamily="18" charset="0"/>
                          </a:rPr>
                          <m:t>A</m:t>
                        </m:r>
                        <m:r>
                          <a:rPr lang="en-GB" sz="2800">
                            <a:solidFill>
                              <a:srgbClr val="238296"/>
                            </a:solidFill>
                            <a:latin typeface="Cambria Math" panose="02040503050406030204" pitchFamily="18" charset="0"/>
                          </a:rPr>
                          <m:t>+</m:t>
                        </m:r>
                        <m:r>
                          <m:rPr>
                            <m:sty m:val="p"/>
                          </m:rPr>
                          <a:rPr lang="en-GB" sz="2800">
                            <a:solidFill>
                              <a:srgbClr val="238296"/>
                            </a:solidFill>
                            <a:latin typeface="Cambria Math" panose="02040503050406030204" pitchFamily="18" charset="0"/>
                          </a:rPr>
                          <m:t>B</m:t>
                        </m:r>
                      </m:e>
                    </m:bar>
                  </m:oMath>
                </a14:m>
                <a:endParaRPr lang="en-GB" dirty="0"/>
              </a:p>
              <a:p>
                <a:endParaRPr lang="en-GB"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4"/>
              </p:nvPr>
            </p:nvSpPr>
            <p:spPr>
              <a:xfrm>
                <a:off x="724280" y="1704179"/>
                <a:ext cx="7797230" cy="3985421"/>
              </a:xfrm>
              <a:blipFill>
                <a:blip r:embed="rId2"/>
                <a:stretch>
                  <a:fillRect l="-2346" t="-2297"/>
                </a:stretch>
              </a:blipFill>
            </p:spPr>
            <p:txBody>
              <a:bodyPr/>
              <a:lstStyle/>
              <a:p>
                <a:r>
                  <a:rPr lang="en-GB">
                    <a:noFill/>
                  </a:rPr>
                  <a:t> </a:t>
                </a:r>
              </a:p>
            </p:txBody>
          </p:sp>
        </mc:Fallback>
      </mc:AlternateContent>
      <p:graphicFrame>
        <p:nvGraphicFramePr>
          <p:cNvPr id="4" name="Table 3"/>
          <p:cNvGraphicFramePr>
            <a:graphicFrameLocks noGrp="1"/>
          </p:cNvGraphicFramePr>
          <p:nvPr>
            <p:extLst>
              <p:ext uri="{D42A27DB-BD31-4B8C-83A1-F6EECF244321}">
                <p14:modId xmlns:p14="http://schemas.microsoft.com/office/powerpoint/2010/main" val="90537231"/>
              </p:ext>
            </p:extLst>
          </p:nvPr>
        </p:nvGraphicFramePr>
        <p:xfrm>
          <a:off x="1431635" y="2971467"/>
          <a:ext cx="6299200" cy="2743200"/>
        </p:xfrm>
        <a:graphic>
          <a:graphicData uri="http://schemas.openxmlformats.org/drawingml/2006/table">
            <a:tbl>
              <a:tblPr firstRow="1" firstCol="1" bandRow="1">
                <a:tableStyleId>{5C22544A-7EE6-4342-B048-85BDC9FD1C3A}</a:tableStyleId>
              </a:tblPr>
              <a:tblGrid>
                <a:gridCol w="781568">
                  <a:extLst>
                    <a:ext uri="{9D8B030D-6E8A-4147-A177-3AD203B41FA5}">
                      <a16:colId xmlns="" xmlns:a16="http://schemas.microsoft.com/office/drawing/2014/main" val="20000"/>
                    </a:ext>
                  </a:extLst>
                </a:gridCol>
                <a:gridCol w="781568">
                  <a:extLst>
                    <a:ext uri="{9D8B030D-6E8A-4147-A177-3AD203B41FA5}">
                      <a16:colId xmlns="" xmlns:a16="http://schemas.microsoft.com/office/drawing/2014/main" val="20001"/>
                    </a:ext>
                  </a:extLst>
                </a:gridCol>
                <a:gridCol w="957605">
                  <a:extLst>
                    <a:ext uri="{9D8B030D-6E8A-4147-A177-3AD203B41FA5}">
                      <a16:colId xmlns="" xmlns:a16="http://schemas.microsoft.com/office/drawing/2014/main" val="20002"/>
                    </a:ext>
                  </a:extLst>
                </a:gridCol>
                <a:gridCol w="957605">
                  <a:extLst>
                    <a:ext uri="{9D8B030D-6E8A-4147-A177-3AD203B41FA5}">
                      <a16:colId xmlns="" xmlns:a16="http://schemas.microsoft.com/office/drawing/2014/main" val="20003"/>
                    </a:ext>
                  </a:extLst>
                </a:gridCol>
                <a:gridCol w="300113">
                  <a:extLst>
                    <a:ext uri="{9D8B030D-6E8A-4147-A177-3AD203B41FA5}">
                      <a16:colId xmlns="" xmlns:a16="http://schemas.microsoft.com/office/drawing/2014/main" val="20004"/>
                    </a:ext>
                  </a:extLst>
                </a:gridCol>
                <a:gridCol w="957605">
                  <a:extLst>
                    <a:ext uri="{9D8B030D-6E8A-4147-A177-3AD203B41FA5}">
                      <a16:colId xmlns="" xmlns:a16="http://schemas.microsoft.com/office/drawing/2014/main" val="20005"/>
                    </a:ext>
                  </a:extLst>
                </a:gridCol>
                <a:gridCol w="781568">
                  <a:extLst>
                    <a:ext uri="{9D8B030D-6E8A-4147-A177-3AD203B41FA5}">
                      <a16:colId xmlns="" xmlns:a16="http://schemas.microsoft.com/office/drawing/2014/main" val="20006"/>
                    </a:ext>
                  </a:extLst>
                </a:gridCol>
                <a:gridCol w="781568">
                  <a:extLst>
                    <a:ext uri="{9D8B030D-6E8A-4147-A177-3AD203B41FA5}">
                      <a16:colId xmlns="" xmlns:a16="http://schemas.microsoft.com/office/drawing/2014/main" val="20007"/>
                    </a:ext>
                  </a:extLst>
                </a:gridCol>
              </a:tblGrid>
              <a:tr h="548640">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 + 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 + 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5C89A4"/>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5C89A4"/>
                      </a:solidFill>
                      <a:prstDash val="solid"/>
                      <a:round/>
                      <a:headEnd type="none" w="med" len="med"/>
                      <a:tailEnd type="none" w="med" len="med"/>
                    </a:lnB>
                    <a:lnTlToBr w="12700" cmpd="sng">
                      <a:noFill/>
                      <a:prstDash val="solid"/>
                    </a:lnTlToBr>
                    <a:lnBlToTr w="12700" cmpd="sng">
                      <a:noFill/>
                      <a:prstDash val="solid"/>
                    </a:lnBlToTr>
                    <a:solidFill>
                      <a:srgbClr val="5C89A4"/>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5C89A4"/>
                      </a:solidFill>
                      <a:prstDash val="solid"/>
                      <a:round/>
                      <a:headEnd type="none" w="med" len="med"/>
                      <a:tailEnd type="none" w="med" len="med"/>
                    </a:lnL>
                    <a:lnR w="12700" cap="flat" cmpd="sng" algn="ctr">
                      <a:solidFill>
                        <a:srgbClr val="5C89A4"/>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 </a:t>
                      </a:r>
                      <a:r>
                        <a:rPr lang="en-GB" sz="2400" dirty="0" smtClean="0">
                          <a:solidFill>
                            <a:schemeClr val="bg1"/>
                          </a:solidFill>
                          <a:latin typeface="Cambria Math" panose="02040503050406030204" pitchFamily="18" charset="0"/>
                          <a:ea typeface="Cambria Math" panose="02040503050406030204" pitchFamily="18" charset="0"/>
                          <a:cs typeface="Arial" panose="020B0604020202020204" pitchFamily="34" charset="0"/>
                        </a:rPr>
                        <a:t>•</a:t>
                      </a:r>
                      <a:r>
                        <a:rPr lang="en-GB" sz="2500" dirty="0" smtClean="0">
                          <a:effectLst/>
                          <a:latin typeface="Arial" panose="020B0604020202020204" pitchFamily="34" charset="0"/>
                          <a:cs typeface="Arial" panose="020B0604020202020204" pitchFamily="34" charset="0"/>
                        </a:rPr>
                        <a:t> </a:t>
                      </a: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5C89A4"/>
                      </a:solidFill>
                      <a:prstDash val="solid"/>
                      <a:round/>
                      <a:headEnd type="none" w="med" len="med"/>
                      <a:tailEnd type="none" w="med" len="med"/>
                    </a:lnL>
                    <a:lnR w="12700" cap="flat" cmpd="sng" algn="ctr">
                      <a:solidFill>
                        <a:srgbClr val="5C89A4"/>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5C89A4"/>
                      </a:solidFill>
                      <a:prstDash val="solid"/>
                      <a:round/>
                      <a:headEnd type="none" w="med" len="med"/>
                      <a:tailEnd type="none" w="med" len="med"/>
                    </a:lnB>
                    <a:lnTlToBr w="12700" cmpd="sng">
                      <a:noFill/>
                      <a:prstDash val="solid"/>
                    </a:lnTlToBr>
                    <a:lnBlToTr w="12700" cmpd="sng">
                      <a:noFill/>
                      <a:prstDash val="solid"/>
                    </a:lnBlToTr>
                    <a:solidFill>
                      <a:srgbClr val="5C89A4"/>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5C89A4"/>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extLst>
                  <a:ext uri="{0D108BD9-81ED-4DB2-BD59-A6C34878D82A}">
                    <a16:rowId xmlns="" xmlns:a16="http://schemas.microsoft.com/office/drawing/2014/main" val="10000"/>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0</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cs typeface="Arial" panose="020B0604020202020204" pitchFamily="34" charset="0"/>
                        </a:rPr>
                        <a:t>0</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b="1" dirty="0" smtClean="0">
                          <a:solidFill>
                            <a:srgbClr val="FF0000"/>
                          </a:solidFill>
                          <a:effectLst/>
                          <a:latin typeface="Arial" panose="020B0604020202020204" pitchFamily="34" charset="0"/>
                          <a:cs typeface="Arial" panose="020B0604020202020204" pitchFamily="34" charset="0"/>
                        </a:rPr>
                        <a:t>1</a:t>
                      </a: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solidFill>
                            <a:srgbClr val="FF0000"/>
                          </a:solidFill>
                          <a:effectLst/>
                          <a:latin typeface="Arial" panose="020B0604020202020204" pitchFamily="34" charset="0"/>
                          <a:cs typeface="Arial" panose="020B0604020202020204" pitchFamily="34" charset="0"/>
                        </a:rPr>
                        <a:t> </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cs typeface="Arial" panose="020B0604020202020204" pitchFamily="34" charset="0"/>
                        </a:rPr>
                        <a:t>1</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1</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0</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1</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cs typeface="Arial" panose="020B0604020202020204" pitchFamily="34" charset="0"/>
                        </a:rPr>
                        <a:t>1</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b="1" dirty="0" smtClean="0">
                          <a:solidFill>
                            <a:srgbClr val="FF0000"/>
                          </a:solidFill>
                          <a:effectLst/>
                          <a:latin typeface="Arial" panose="020B0604020202020204" pitchFamily="34" charset="0"/>
                          <a:cs typeface="Arial" panose="020B0604020202020204" pitchFamily="34" charset="0"/>
                        </a:rPr>
                        <a:t>0</a:t>
                      </a: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solidFill>
                            <a:srgbClr val="FF0000"/>
                          </a:solidFill>
                          <a:effectLst/>
                          <a:latin typeface="Arial" panose="020B0604020202020204" pitchFamily="34" charset="0"/>
                          <a:cs typeface="Arial" panose="020B0604020202020204" pitchFamily="34" charset="0"/>
                        </a:rPr>
                        <a:t> </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cs typeface="Arial" panose="020B0604020202020204" pitchFamily="34" charset="0"/>
                        </a:rPr>
                        <a:t>0</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a:effectLst/>
                          <a:latin typeface="Arial" panose="020B0604020202020204" pitchFamily="34" charset="0"/>
                          <a:cs typeface="Arial" panose="020B0604020202020204" pitchFamily="34" charset="0"/>
                        </a:rPr>
                        <a:t>1</a:t>
                      </a:r>
                      <a:endParaRPr lang="en-GB" sz="25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1</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cs typeface="Arial" panose="020B0604020202020204" pitchFamily="34" charset="0"/>
                        </a:rPr>
                        <a:t>1</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b="1" dirty="0" smtClean="0">
                          <a:solidFill>
                            <a:srgbClr val="FF0000"/>
                          </a:solidFill>
                          <a:effectLst/>
                          <a:latin typeface="Arial" panose="020B0604020202020204" pitchFamily="34" charset="0"/>
                          <a:cs typeface="Arial" panose="020B0604020202020204" pitchFamily="34" charset="0"/>
                        </a:rPr>
                        <a:t>0</a:t>
                      </a: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solidFill>
                            <a:srgbClr val="FF0000"/>
                          </a:solidFill>
                          <a:effectLst/>
                          <a:latin typeface="Arial" panose="020B0604020202020204" pitchFamily="34" charset="0"/>
                          <a:cs typeface="Arial" panose="020B0604020202020204" pitchFamily="34" charset="0"/>
                        </a:rPr>
                        <a:t> </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cs typeface="Arial" panose="020B0604020202020204" pitchFamily="34" charset="0"/>
                        </a:rPr>
                        <a:t>0</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1</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1</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cs typeface="Arial" panose="020B0604020202020204" pitchFamily="34" charset="0"/>
                        </a:rPr>
                        <a:t>1</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b="1" dirty="0" smtClean="0">
                          <a:solidFill>
                            <a:srgbClr val="FF0000"/>
                          </a:solidFill>
                          <a:effectLst/>
                          <a:latin typeface="Arial" panose="020B0604020202020204" pitchFamily="34" charset="0"/>
                          <a:cs typeface="Arial" panose="020B0604020202020204" pitchFamily="34" charset="0"/>
                        </a:rPr>
                        <a:t>0</a:t>
                      </a: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solidFill>
                            <a:srgbClr val="FF0000"/>
                          </a:solidFill>
                          <a:effectLst/>
                          <a:latin typeface="Arial" panose="020B0604020202020204" pitchFamily="34" charset="0"/>
                          <a:cs typeface="Arial" panose="020B0604020202020204" pitchFamily="34" charset="0"/>
                        </a:rPr>
                        <a:t> </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cs typeface="Arial" panose="020B0604020202020204" pitchFamily="34" charset="0"/>
                        </a:rPr>
                        <a:t>0</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bl>
          </a:graphicData>
        </a:graphic>
      </p:graphicFrame>
      <p:cxnSp>
        <p:nvCxnSpPr>
          <p:cNvPr id="21" name="Straight Connector 20"/>
          <p:cNvCxnSpPr/>
          <p:nvPr/>
        </p:nvCxnSpPr>
        <p:spPr>
          <a:xfrm>
            <a:off x="4036301" y="3053273"/>
            <a:ext cx="754743"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22" name="Straight Connector 21"/>
          <p:cNvCxnSpPr/>
          <p:nvPr/>
        </p:nvCxnSpPr>
        <p:spPr>
          <a:xfrm>
            <a:off x="6383658" y="3044037"/>
            <a:ext cx="272266"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24" name="Straight Connector 23"/>
          <p:cNvCxnSpPr/>
          <p:nvPr/>
        </p:nvCxnSpPr>
        <p:spPr>
          <a:xfrm>
            <a:off x="7165584" y="3044037"/>
            <a:ext cx="272266"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25" name="Straight Connector 24"/>
          <p:cNvCxnSpPr/>
          <p:nvPr/>
        </p:nvCxnSpPr>
        <p:spPr>
          <a:xfrm>
            <a:off x="5285847" y="3053273"/>
            <a:ext cx="272266"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26" name="Straight Connector 25"/>
          <p:cNvCxnSpPr/>
          <p:nvPr/>
        </p:nvCxnSpPr>
        <p:spPr>
          <a:xfrm>
            <a:off x="5765048" y="3053273"/>
            <a:ext cx="272266"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19" name="Straight Arrow Connector 18"/>
          <p:cNvCxnSpPr/>
          <p:nvPr/>
        </p:nvCxnSpPr>
        <p:spPr>
          <a:xfrm>
            <a:off x="1431635" y="5874325"/>
            <a:ext cx="3158840" cy="0"/>
          </a:xfrm>
          <a:prstGeom prst="straightConnector1">
            <a:avLst/>
          </a:prstGeom>
          <a:ln w="57150">
            <a:solidFill>
              <a:srgbClr val="238296"/>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5558113" y="5874325"/>
            <a:ext cx="2239950" cy="0"/>
          </a:xfrm>
          <a:prstGeom prst="straightConnector1">
            <a:avLst/>
          </a:prstGeom>
          <a:ln w="57150">
            <a:solidFill>
              <a:srgbClr val="238296"/>
            </a:solidFill>
            <a:tailEnd type="triangl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9314476"/>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54FEFFF27DD4D8029A23C3811DAEC" ma:contentTypeVersion="9" ma:contentTypeDescription="Create a new document." ma:contentTypeScope="" ma:versionID="d93bdf083064016ccaced2640c281ace">
  <xsd:schema xmlns:xsd="http://www.w3.org/2001/XMLSchema" xmlns:xs="http://www.w3.org/2001/XMLSchema" xmlns:p="http://schemas.microsoft.com/office/2006/metadata/properties" xmlns:ns2="506ac514-9468-4ce6-abae-8e7a4c758df2" targetNamespace="http://schemas.microsoft.com/office/2006/metadata/properties" ma:root="true" ma:fieldsID="5dd0e47642190387558f27f090119171" ns2:_="">
    <xsd:import namespace="506ac514-9468-4ce6-abae-8e7a4c758d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6ac514-9468-4ce6-abae-8e7a4c758d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045EAFF-0F91-4B57-AEA3-10AAC224E1B4}"/>
</file>

<file path=customXml/itemProps2.xml><?xml version="1.0" encoding="utf-8"?>
<ds:datastoreItem xmlns:ds="http://schemas.openxmlformats.org/officeDocument/2006/customXml" ds:itemID="{F19CC9A1-D757-499A-804D-1F678F416822}"/>
</file>

<file path=customXml/itemProps3.xml><?xml version="1.0" encoding="utf-8"?>
<ds:datastoreItem xmlns:ds="http://schemas.openxmlformats.org/officeDocument/2006/customXml" ds:itemID="{0046EEC0-3B41-4B3A-B516-0CB6161B4398}"/>
</file>

<file path=docProps/app.xml><?xml version="1.0" encoding="utf-8"?>
<Properties xmlns="http://schemas.openxmlformats.org/officeDocument/2006/extended-properties" xmlns:vt="http://schemas.openxmlformats.org/officeDocument/2006/docPropsVTypes">
  <Template>Unit 4</Template>
  <TotalTime>3204</TotalTime>
  <Words>1328</Words>
  <Application>Microsoft Office PowerPoint</Application>
  <PresentationFormat>On-screen Show (4:3)</PresentationFormat>
  <Paragraphs>587</Paragraphs>
  <Slides>42</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42</vt:i4>
      </vt:variant>
    </vt:vector>
  </HeadingPairs>
  <TitlesOfParts>
    <vt:vector size="53" baseType="lpstr">
      <vt:lpstr>Calibri</vt:lpstr>
      <vt:lpstr>Museo 100</vt:lpstr>
      <vt:lpstr>Museo 500</vt:lpstr>
      <vt:lpstr>Arial</vt:lpstr>
      <vt:lpstr>Corbel</vt:lpstr>
      <vt:lpstr>Museo 900</vt:lpstr>
      <vt:lpstr>Museo 700</vt:lpstr>
      <vt:lpstr>Symbol</vt:lpstr>
      <vt:lpstr>Cambria Math</vt:lpstr>
      <vt:lpstr>Museo900-Regular</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Heathcote</dc:creator>
  <cp:lastModifiedBy>Patricia Heathcote</cp:lastModifiedBy>
  <cp:revision>94</cp:revision>
  <dcterms:created xsi:type="dcterms:W3CDTF">2015-09-10T08:50:51Z</dcterms:created>
  <dcterms:modified xsi:type="dcterms:W3CDTF">2017-10-20T09:05:17Z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0x01010087354FEFFF27DD4D8029A23C3811DAEC</vt:lpwstr>
  </property>
</Properties>
</file>