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4"/>
  </p:sldMasterIdLst>
  <p:notesMasterIdLst>
    <p:notesMasterId r:id="rId19"/>
  </p:notesMasterIdLst>
  <p:handoutMasterIdLst>
    <p:handoutMasterId r:id="rId20"/>
  </p:handoutMasterIdLst>
  <p:sldIdLst>
    <p:sldId id="261" r:id="rId5"/>
    <p:sldId id="268" r:id="rId6"/>
    <p:sldId id="273" r:id="rId7"/>
    <p:sldId id="274" r:id="rId8"/>
    <p:sldId id="258" r:id="rId9"/>
    <p:sldId id="257" r:id="rId10"/>
    <p:sldId id="260" r:id="rId11"/>
    <p:sldId id="264" r:id="rId12"/>
    <p:sldId id="263" r:id="rId13"/>
    <p:sldId id="265" r:id="rId14"/>
    <p:sldId id="259" r:id="rId15"/>
    <p:sldId id="272" r:id="rId16"/>
    <p:sldId id="269" r:id="rId17"/>
    <p:sldId id="267" r:id="rId1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cca Crumpton" initials="RC" lastIdx="1" clrIdx="0">
    <p:extLst>
      <p:ext uri="{19B8F6BF-5375-455C-9EA6-DF929625EA0E}">
        <p15:presenceInfo xmlns:p15="http://schemas.microsoft.com/office/powerpoint/2012/main" userId="S-1-5-21-1376317641-3600630683-3757081038-726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3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2-17T12:22:18.386" idx="1">
    <p:pos x="10" y="10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1EDCE-5BE1-48CC-84F0-B203D34799F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0A75B-B65D-44E2-A502-FBB1091B2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2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9EC1B-C10D-9240-BEB3-8F142945F7FA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57DE1-AFAC-CB4A-AEAF-E93E194E6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1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</a:t>
            </a:r>
            <a:r>
              <a:rPr lang="en-US" baseline="0" dirty="0"/>
              <a:t> aids and then 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7DE1-AFAC-CB4A-AEAF-E93E194E60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77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Sony</a:t>
            </a:r>
            <a:r>
              <a:rPr lang="en-GB" baseline="0" dirty="0"/>
              <a:t> Walkman video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7DE1-AFAC-CB4A-AEAF-E93E194E60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97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7DE1-AFAC-CB4A-AEAF-E93E194E60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6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NEW</a:t>
            </a:r>
            <a:r>
              <a:rPr lang="en-GB" baseline="0" dirty="0"/>
              <a:t> Coke video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7DE1-AFAC-CB4A-AEAF-E93E194E60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47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32BFB-88B6-403F-BD03-2763612F3DC8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C4A86E86-F780-49F2-91EA-7F9083487C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65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01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680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17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288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804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37C4DB-D66E-4287-A0CB-2A717A388BC6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0DBE-C730-4AD4-BAFD-07EC762EE72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43720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A81519-5816-49B7-96AB-C586E876303E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0EF17-74F7-462B-96C9-21B3811A15E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86207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6211A8-5AB5-4CC2-8CAE-A50D1BDF5866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37D77-BF36-4307-8A25-B3D4007B0E4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414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F75325-03C0-42C9-BB33-45288834385E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AF3C274-AEDF-4A10-913D-72C1C8D1F7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40985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9E3AF9-38E8-4A6C-8137-7887882D28B5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D348B990-04F3-4901-B290-1798528B3E8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375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085F81-5E4E-4A74-93BC-8AA5E433B710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E5ABB43-3CE0-4A92-9417-C08B5F2F44E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98806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87599-BA84-4CA2-B56C-A9ED72255EEC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F706E-F22C-4511-8DF9-C47D051C723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87633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AF69D5-0449-4514-9E61-F1EEDF53EA54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86452-1EA2-4EF1-8DCE-E250DA42777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094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DB770-EBFF-40DC-9D06-71245B2B6E05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BA755-AE0C-4828-ADC3-0277BA86F1C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46579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C4BB27-3F24-4FBE-9DF3-D517F02F1768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DDAF3AC-E8D5-4C21-8D5F-134FB668A85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55528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A6ECAA-DB56-46FE-BE77-080691F9EEFD}" type="datetimeFigureOut">
              <a:rPr lang="en-US" smtClean="0"/>
              <a:pPr>
                <a:defRPr/>
              </a:pPr>
              <a:t>1/6/2021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DF1E4DA1-8D76-4D4E-A8B9-E8A93AC0D08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1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udy.com/academy/lesson/production-orientation-definition-examples-quiz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7290054" cy="1691656"/>
          </a:xfrm>
        </p:spPr>
        <p:txBody>
          <a:bodyPr/>
          <a:lstStyle/>
          <a:p>
            <a:r>
              <a:rPr lang="en-US" dirty="0"/>
              <a:t>What is a market?</a:t>
            </a:r>
            <a:br>
              <a:rPr lang="en-US" dirty="0"/>
            </a:br>
            <a:r>
              <a:rPr lang="en-US" dirty="0"/>
              <a:t>What is marketing?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47664" y="2204864"/>
            <a:ext cx="7128792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“A place where buyers and sellers meet”</a:t>
            </a:r>
          </a:p>
          <a:p>
            <a:pPr marL="0" indent="0" algn="ctr">
              <a:buNone/>
            </a:pPr>
            <a:endParaRPr lang="en-GB" sz="2800" dirty="0"/>
          </a:p>
          <a:p>
            <a:pPr marL="0" indent="0" algn="ctr">
              <a:buNone/>
            </a:pPr>
            <a:r>
              <a:rPr lang="en-GB" sz="2800" dirty="0"/>
              <a:t>“Marketing is the management process involved in identifying, anticipating and satisfying customer requirements profitably”</a:t>
            </a:r>
          </a:p>
        </p:txBody>
      </p:sp>
    </p:spTree>
    <p:extLst>
      <p:ext uri="{BB962C8B-B14F-4D97-AF65-F5344CB8AC3E}">
        <p14:creationId xmlns:p14="http://schemas.microsoft.com/office/powerpoint/2010/main" val="1693137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525" y="188640"/>
            <a:ext cx="8814750" cy="1499616"/>
          </a:xfrm>
        </p:spPr>
        <p:txBody>
          <a:bodyPr>
            <a:normAutofit/>
          </a:bodyPr>
          <a:lstStyle/>
          <a:p>
            <a:r>
              <a:rPr lang="en-GB" sz="4000" b="1" u="sng" dirty="0"/>
              <a:t>Asset led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7"/>
            <a:ext cx="4680520" cy="4824535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A business that is asset-led is responsive to the needs of the market. </a:t>
            </a:r>
          </a:p>
          <a:p>
            <a:pPr>
              <a:buNone/>
            </a:pPr>
            <a:endParaRPr lang="en-GB" sz="2800" dirty="0"/>
          </a:p>
          <a:p>
            <a:r>
              <a:rPr lang="en-GB" sz="2800" dirty="0"/>
              <a:t>However, it takes into account it own strengths and weaknesses when producing a product or service.</a:t>
            </a:r>
          </a:p>
          <a:p>
            <a:endParaRPr lang="en-GB" sz="2800" dirty="0"/>
          </a:p>
          <a:p>
            <a:r>
              <a:rPr lang="en-GB" sz="2800" dirty="0"/>
              <a:t>E.g. Apple, Tesco</a:t>
            </a:r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3074" name="Picture 2" descr="https://userscontent2.emaze.com/images/158983ff-e1b4-4f2e-b9eb-3ba09850a4a3/0b2b80b2-d40d-47fe-bf81-cba9fc98176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529" y="2983318"/>
            <a:ext cx="4089601" cy="38746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1640" y="616530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Complete page 2 of your workbook</a:t>
            </a:r>
          </a:p>
        </p:txBody>
      </p:sp>
    </p:spTree>
    <p:extLst>
      <p:ext uri="{BB962C8B-B14F-4D97-AF65-F5344CB8AC3E}">
        <p14:creationId xmlns:p14="http://schemas.microsoft.com/office/powerpoint/2010/main" val="223042285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marketing mix;</a:t>
            </a:r>
            <a:br>
              <a:rPr lang="en-GB" b="1" dirty="0"/>
            </a:br>
            <a:r>
              <a:rPr lang="en-GB" b="1" dirty="0"/>
              <a:t>the 4 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/>
          </a:p>
          <a:p>
            <a:r>
              <a:rPr lang="en-GB" sz="2800" dirty="0"/>
              <a:t>Product</a:t>
            </a:r>
          </a:p>
          <a:p>
            <a:r>
              <a:rPr lang="en-GB" sz="2800" dirty="0"/>
              <a:t>Price</a:t>
            </a:r>
          </a:p>
          <a:p>
            <a:r>
              <a:rPr lang="en-GB" sz="2800" dirty="0"/>
              <a:t>Place</a:t>
            </a:r>
          </a:p>
          <a:p>
            <a:r>
              <a:rPr lang="en-GB" sz="2800" dirty="0"/>
              <a:t>Promotion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211960" y="2636912"/>
            <a:ext cx="4051987" cy="138499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800" u="sng" dirty="0"/>
              <a:t>Complete page 3 of worksheet</a:t>
            </a:r>
          </a:p>
          <a:p>
            <a:pPr algn="ctr"/>
            <a:endParaRPr lang="en-GB" sz="2800" u="sng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2 – page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75" y="1556792"/>
            <a:ext cx="6591985" cy="3777622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Research each of the companies – decide whether they are market orientated, product orientated or asset led. </a:t>
            </a:r>
          </a:p>
          <a:p>
            <a:pPr lvl="1"/>
            <a:r>
              <a:rPr lang="en-GB" sz="2000" dirty="0"/>
              <a:t>Use examples from their product portopilio and company information on their website to justify your decision</a:t>
            </a:r>
          </a:p>
          <a:p>
            <a:pPr lvl="1"/>
            <a:endParaRPr lang="en-GB" sz="2000" dirty="0"/>
          </a:p>
          <a:p>
            <a:pPr marL="342900" lvl="1" indent="-342900"/>
            <a:r>
              <a:rPr lang="en-GB" sz="2400" dirty="0"/>
              <a:t>Now look at a business of your choice and do the same</a:t>
            </a:r>
          </a:p>
        </p:txBody>
      </p:sp>
    </p:spTree>
    <p:extLst>
      <p:ext uri="{BB962C8B-B14F-4D97-AF65-F5344CB8AC3E}">
        <p14:creationId xmlns:p14="http://schemas.microsoft.com/office/powerpoint/2010/main" val="8123398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4 – page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28800"/>
            <a:ext cx="7560840" cy="4032448"/>
          </a:xfrm>
        </p:spPr>
        <p:txBody>
          <a:bodyPr>
            <a:noAutofit/>
          </a:bodyPr>
          <a:lstStyle/>
          <a:p>
            <a:r>
              <a:rPr lang="en-GB" sz="2000" dirty="0"/>
              <a:t>Investigate the marketing campaigns of one of the businesses from page 2, identifying the different aspects of the marketing mix (i.e. 4Ps) and orientation (e.g. market oriented, product oriented, asset-led).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Choose an organisation that has a large product portfolio. (</a:t>
            </a:r>
            <a:r>
              <a:rPr lang="en-GB" sz="2000" dirty="0" err="1"/>
              <a:t>eg</a:t>
            </a:r>
            <a:r>
              <a:rPr lang="en-GB" sz="2000" dirty="0"/>
              <a:t>. soft drinks, cars, insurance, banks electronic equipment such as phones and tablets).</a:t>
            </a:r>
          </a:p>
          <a:p>
            <a:endParaRPr lang="en-GB" sz="2000" dirty="0"/>
          </a:p>
          <a:p>
            <a:r>
              <a:rPr lang="en-GB" sz="2000" dirty="0"/>
              <a:t>Investigate the marketing campaigns of two of their products/services and make notes about their marketing strategy (e.g. Product (features, benefits, USP), Price, Promotion, Place)</a:t>
            </a:r>
          </a:p>
        </p:txBody>
      </p:sp>
    </p:spTree>
    <p:extLst>
      <p:ext uri="{BB962C8B-B14F-4D97-AF65-F5344CB8AC3E}">
        <p14:creationId xmlns:p14="http://schemas.microsoft.com/office/powerpoint/2010/main" val="40822598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268760"/>
            <a:ext cx="7620328" cy="2411736"/>
          </a:xfrm>
        </p:spPr>
        <p:txBody>
          <a:bodyPr/>
          <a:lstStyle/>
          <a:p>
            <a:r>
              <a:rPr lang="en-GB" dirty="0">
                <a:latin typeface="+mn-lt"/>
              </a:rPr>
              <a:t>Based on what you have learned today, define marketing using 5 words…</a:t>
            </a:r>
          </a:p>
        </p:txBody>
      </p:sp>
    </p:spTree>
    <p:extLst>
      <p:ext uri="{BB962C8B-B14F-4D97-AF65-F5344CB8AC3E}">
        <p14:creationId xmlns:p14="http://schemas.microsoft.com/office/powerpoint/2010/main" val="371895066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772816"/>
            <a:ext cx="7056784" cy="3530600"/>
          </a:xfrm>
        </p:spPr>
        <p:txBody>
          <a:bodyPr>
            <a:noAutofit/>
          </a:bodyPr>
          <a:lstStyle/>
          <a:p>
            <a:r>
              <a:rPr lang="en-GB" sz="2400" dirty="0"/>
              <a:t>Explain the purpose of marketing and its importance to different types of business organisation in different situations.</a:t>
            </a:r>
          </a:p>
          <a:p>
            <a:endParaRPr lang="en-GB" sz="2400" dirty="0"/>
          </a:p>
          <a:p>
            <a:r>
              <a:rPr lang="en-GB" sz="2400" dirty="0"/>
              <a:t>Explain what is meant by market orientation, product orientation and asset led marketing.</a:t>
            </a:r>
          </a:p>
          <a:p>
            <a:endParaRPr lang="en-GB" sz="2400" dirty="0"/>
          </a:p>
          <a:p>
            <a:r>
              <a:rPr lang="en-GB" sz="2400" dirty="0"/>
              <a:t>Explain what is meant by the marketing mix</a:t>
            </a:r>
          </a:p>
        </p:txBody>
      </p:sp>
    </p:spTree>
    <p:extLst>
      <p:ext uri="{BB962C8B-B14F-4D97-AF65-F5344CB8AC3E}">
        <p14:creationId xmlns:p14="http://schemas.microsoft.com/office/powerpoint/2010/main" val="12276244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257D-575A-4B44-A69E-57F47B7A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purpose of 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2C388-AF3F-40EC-9675-E31AAFB22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704" y="1772816"/>
            <a:ext cx="6591985" cy="3777622"/>
          </a:xfrm>
        </p:spPr>
        <p:txBody>
          <a:bodyPr>
            <a:normAutofit/>
          </a:bodyPr>
          <a:lstStyle/>
          <a:p>
            <a:r>
              <a:rPr lang="en-GB" sz="2400" dirty="0"/>
              <a:t>To satisfy customers</a:t>
            </a:r>
          </a:p>
          <a:p>
            <a:r>
              <a:rPr lang="en-GB" sz="2400" dirty="0"/>
              <a:t>To identify consumer requirements</a:t>
            </a:r>
          </a:p>
          <a:p>
            <a:r>
              <a:rPr lang="en-GB" sz="2400" dirty="0"/>
              <a:t>To anticipate consumer requirements</a:t>
            </a:r>
          </a:p>
          <a:p>
            <a:r>
              <a:rPr lang="en-GB" sz="2400" dirty="0"/>
              <a:t>To compete effectively </a:t>
            </a:r>
          </a:p>
          <a:p>
            <a:r>
              <a:rPr lang="en-GB" sz="2400" dirty="0"/>
              <a:t>To make profit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1801937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3048-DEBF-444D-B5EC-456B5917F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B2C or B2B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7954F-83AA-45DE-958E-4C33A2DE7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Consumer marketing: is where a business is marketing to consumers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Business to business marketing: where one business in engaged in marketing its products to another business</a:t>
            </a:r>
          </a:p>
        </p:txBody>
      </p:sp>
    </p:spTree>
    <p:extLst>
      <p:ext uri="{BB962C8B-B14F-4D97-AF65-F5344CB8AC3E}">
        <p14:creationId xmlns:p14="http://schemas.microsoft.com/office/powerpoint/2010/main" val="351687993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en-GB" b="1" u="sng" dirty="0"/>
              <a:t>Market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68760"/>
            <a:ext cx="72900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This is where a business continually identifies, reviews and analyses consumers’ needs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2852936"/>
            <a:ext cx="3888432" cy="255454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Flexible to changes in taste and fashion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Decisions based on market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New products designed to meet customer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81072" y="2842591"/>
            <a:ext cx="3888432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High cost to research the market</a:t>
            </a:r>
          </a:p>
          <a:p>
            <a:endParaRPr lang="en-GB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Unpredictability of the future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en-GB" b="1" u="sng" dirty="0"/>
              <a:t>Product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68760"/>
            <a:ext cx="7836352" cy="9361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/>
              <a:t>This is where a business focuses on the production process and the product itself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917" y="2564904"/>
            <a:ext cx="3888432" cy="19389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Focus on product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Focus on good quality products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6422" y="2564904"/>
            <a:ext cx="3888432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Changes in market structure will not be responded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Fashion and taste are not accounted for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1960" y="58052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hlinkClick r:id="rId2"/>
              </a:rPr>
              <a:t>http://study.com/academy/lesson/production-orientation-definition-examples-quiz.html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525" y="188640"/>
            <a:ext cx="8814750" cy="1499616"/>
          </a:xfrm>
        </p:spPr>
        <p:txBody>
          <a:bodyPr>
            <a:normAutofit/>
          </a:bodyPr>
          <a:lstStyle/>
          <a:p>
            <a:r>
              <a:rPr lang="en-GB" sz="4000" b="1" u="sng" dirty="0"/>
              <a:t>Asset-led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38454"/>
            <a:ext cx="4248472" cy="4824535"/>
          </a:xfrm>
        </p:spPr>
        <p:txBody>
          <a:bodyPr>
            <a:normAutofit/>
          </a:bodyPr>
          <a:lstStyle/>
          <a:p>
            <a:r>
              <a:rPr lang="en-GB" sz="2800" dirty="0"/>
              <a:t>A business that is asset-led is responsive to the needs of the market.</a:t>
            </a:r>
          </a:p>
          <a:p>
            <a:r>
              <a:rPr lang="en-GB" sz="2800" dirty="0"/>
              <a:t>However, it takes into account it own strengths and weaknesses when producing a product or service.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6016" y="1124744"/>
            <a:ext cx="3888432" cy="16312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The business makes good quality products based on market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Maximises return from assets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6016" y="3439762"/>
            <a:ext cx="3888432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</a:rPr>
              <a:t>Can be difficult, time consuming and expensive for businesses to establish its ‘core competencies’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en-GB" b="1" u="sng" dirty="0"/>
              <a:t>Market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68760"/>
            <a:ext cx="72900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This is where a business continually identifies, reviews and analyses consumers’ needs </a:t>
            </a:r>
          </a:p>
          <a:p>
            <a:r>
              <a:rPr lang="en-GB" sz="2800" dirty="0"/>
              <a:t>e.g. M&amp;S, Costa, Proctor &amp; Gamble, Coca-Cola</a:t>
            </a:r>
          </a:p>
        </p:txBody>
      </p:sp>
      <p:pic>
        <p:nvPicPr>
          <p:cNvPr id="2050" name="Picture 2" descr="http://www.guysandstthomas.nhs.uk/images/f/facilities/MS-simply-food-45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4934322" cy="21930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55006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4624"/>
            <a:ext cx="7290054" cy="1499616"/>
          </a:xfrm>
        </p:spPr>
        <p:txBody>
          <a:bodyPr/>
          <a:lstStyle/>
          <a:p>
            <a:r>
              <a:rPr lang="en-GB" b="1" u="sng" dirty="0"/>
              <a:t>Product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268760"/>
            <a:ext cx="7836352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This is where a business focuses on the production process and the product itself </a:t>
            </a:r>
          </a:p>
          <a:p>
            <a:pPr marL="0" indent="0">
              <a:buNone/>
            </a:pPr>
            <a:r>
              <a:rPr lang="en-GB" sz="2800" dirty="0"/>
              <a:t> e.g. Dyson, Sony, McDonalds</a:t>
            </a:r>
          </a:p>
        </p:txBody>
      </p:sp>
      <p:pic>
        <p:nvPicPr>
          <p:cNvPr id="1026" name="Picture 2" descr="http://i.telegraph.co.uk/multimedia/archive/02064/Sir-James-Dyson_2064492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25" y="3429000"/>
            <a:ext cx="4376899" cy="27390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67927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4A9F4C-B026-45E6-B7A7-55BF94768C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4494E8-796C-482F-BC65-A222E179607F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23E2C53-6A43-4B85-9CFC-CAA331ACE3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1996</TotalTime>
  <Words>612</Words>
  <Application>Microsoft Office PowerPoint</Application>
  <PresentationFormat>On-screen Show (4:3)</PresentationFormat>
  <Paragraphs>84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Wisp</vt:lpstr>
      <vt:lpstr>What is a market? What is marketing?</vt:lpstr>
      <vt:lpstr>Learning Objectives</vt:lpstr>
      <vt:lpstr>The purpose of marketing</vt:lpstr>
      <vt:lpstr>B2C or B2B</vt:lpstr>
      <vt:lpstr>Market orientation</vt:lpstr>
      <vt:lpstr>Product orientation</vt:lpstr>
      <vt:lpstr>Asset-led marketing</vt:lpstr>
      <vt:lpstr>Market orientation</vt:lpstr>
      <vt:lpstr>Product orientation</vt:lpstr>
      <vt:lpstr>Asset led marketing</vt:lpstr>
      <vt:lpstr>The marketing mix; the 4 Ps</vt:lpstr>
      <vt:lpstr>Activity 2 – page 2</vt:lpstr>
      <vt:lpstr>Activity 4 – page 3</vt:lpstr>
      <vt:lpstr>Based on what you have learned today, define marketing using 5 words…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market orientation</dc:title>
  <dc:creator>anne morag portwine</dc:creator>
  <cp:lastModifiedBy>Rebecca Crumpton</cp:lastModifiedBy>
  <cp:revision>56</cp:revision>
  <cp:lastPrinted>2016-12-08T12:56:38Z</cp:lastPrinted>
  <dcterms:created xsi:type="dcterms:W3CDTF">2011-07-12T08:44:43Z</dcterms:created>
  <dcterms:modified xsi:type="dcterms:W3CDTF">2021-01-06T11:43:08Z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