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7" r:id="rId2"/>
    <p:sldId id="266" r:id="rId3"/>
    <p:sldId id="258" r:id="rId4"/>
    <p:sldId id="263" r:id="rId5"/>
    <p:sldId id="265" r:id="rId6"/>
    <p:sldId id="262" r:id="rId7"/>
    <p:sldId id="267" r:id="rId8"/>
    <p:sldId id="268" r:id="rId9"/>
    <p:sldId id="26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7"/>
    <p:restoredTop sz="94701"/>
  </p:normalViewPr>
  <p:slideViewPr>
    <p:cSldViewPr snapToGrid="0" snapToObjects="1">
      <p:cViewPr varScale="1">
        <p:scale>
          <a:sx n="116" d="100"/>
          <a:sy n="116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32708-B098-F14F-9477-9979660BA86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3E48DD-38EE-8540-A6D8-342ECFC37822}">
      <dgm:prSet/>
      <dgm:spPr/>
      <dgm:t>
        <a:bodyPr/>
        <a:lstStyle/>
        <a:p>
          <a:pPr rtl="0"/>
          <a:r>
            <a:rPr lang="en-US" smtClean="0"/>
            <a:t>Opportunities</a:t>
          </a:r>
          <a:endParaRPr lang="en-US"/>
        </a:p>
      </dgm:t>
    </dgm:pt>
    <dgm:pt modelId="{CCD6EC67-6EB3-594C-839E-CEEC67E37FBE}" type="parTrans" cxnId="{75F4D8EC-6EF5-9942-9C4C-DC5BA57080CE}">
      <dgm:prSet/>
      <dgm:spPr/>
      <dgm:t>
        <a:bodyPr/>
        <a:lstStyle/>
        <a:p>
          <a:endParaRPr lang="en-US"/>
        </a:p>
      </dgm:t>
    </dgm:pt>
    <dgm:pt modelId="{56FA75E8-394E-B445-BC1A-C6BBC7D08425}" type="sibTrans" cxnId="{75F4D8EC-6EF5-9942-9C4C-DC5BA57080CE}">
      <dgm:prSet/>
      <dgm:spPr/>
      <dgm:t>
        <a:bodyPr/>
        <a:lstStyle/>
        <a:p>
          <a:endParaRPr lang="en-US"/>
        </a:p>
      </dgm:t>
    </dgm:pt>
    <dgm:pt modelId="{7E1A81E9-1127-8E4F-9F74-5B1300C77C07}" type="pres">
      <dgm:prSet presAssocID="{AA832708-B098-F14F-9477-9979660BA8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4AD95-3AD8-EA43-ACD8-0F1467C8B0C2}" type="pres">
      <dgm:prSet presAssocID="{473E48DD-38EE-8540-A6D8-342ECFC37822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BC5B2CD4-0550-CC47-A112-E0B769E519F5}" type="presOf" srcId="{AA832708-B098-F14F-9477-9979660BA86E}" destId="{7E1A81E9-1127-8E4F-9F74-5B1300C77C07}" srcOrd="0" destOrd="0" presId="urn:microsoft.com/office/officeart/2005/8/layout/venn1"/>
    <dgm:cxn modelId="{75F4D8EC-6EF5-9942-9C4C-DC5BA57080CE}" srcId="{AA832708-B098-F14F-9477-9979660BA86E}" destId="{473E48DD-38EE-8540-A6D8-342ECFC37822}" srcOrd="0" destOrd="0" parTransId="{CCD6EC67-6EB3-594C-839E-CEEC67E37FBE}" sibTransId="{56FA75E8-394E-B445-BC1A-C6BBC7D08425}"/>
    <dgm:cxn modelId="{191F46C5-ED21-CD43-87BF-1E47A9E3EF5D}" type="presOf" srcId="{473E48DD-38EE-8540-A6D8-342ECFC37822}" destId="{5154AD95-3AD8-EA43-ACD8-0F1467C8B0C2}" srcOrd="0" destOrd="0" presId="urn:microsoft.com/office/officeart/2005/8/layout/venn1"/>
    <dgm:cxn modelId="{DF5D2FEC-57DB-2047-BA38-9F29D5B0BF51}" type="presParOf" srcId="{7E1A81E9-1127-8E4F-9F74-5B1300C77C07}" destId="{5154AD95-3AD8-EA43-ACD8-0F1467C8B0C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32708-B098-F14F-9477-9979660BA86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E48DD-38EE-8540-A6D8-342ECFC37822}">
      <dgm:prSet/>
      <dgm:spPr/>
      <dgm:t>
        <a:bodyPr/>
        <a:lstStyle/>
        <a:p>
          <a:pPr rtl="0"/>
          <a:r>
            <a:rPr lang="en-US" dirty="0" smtClean="0"/>
            <a:t>Risks</a:t>
          </a:r>
          <a:endParaRPr lang="en-US" dirty="0"/>
        </a:p>
      </dgm:t>
    </dgm:pt>
    <dgm:pt modelId="{CCD6EC67-6EB3-594C-839E-CEEC67E37FBE}" type="parTrans" cxnId="{75F4D8EC-6EF5-9942-9C4C-DC5BA57080CE}">
      <dgm:prSet/>
      <dgm:spPr/>
      <dgm:t>
        <a:bodyPr/>
        <a:lstStyle/>
        <a:p>
          <a:endParaRPr lang="en-US"/>
        </a:p>
      </dgm:t>
    </dgm:pt>
    <dgm:pt modelId="{56FA75E8-394E-B445-BC1A-C6BBC7D08425}" type="sibTrans" cxnId="{75F4D8EC-6EF5-9942-9C4C-DC5BA57080CE}">
      <dgm:prSet/>
      <dgm:spPr/>
      <dgm:t>
        <a:bodyPr/>
        <a:lstStyle/>
        <a:p>
          <a:endParaRPr lang="en-US"/>
        </a:p>
      </dgm:t>
    </dgm:pt>
    <dgm:pt modelId="{7E1A81E9-1127-8E4F-9F74-5B1300C77C07}" type="pres">
      <dgm:prSet presAssocID="{AA832708-B098-F14F-9477-9979660BA8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4AD95-3AD8-EA43-ACD8-0F1467C8B0C2}" type="pres">
      <dgm:prSet presAssocID="{473E48DD-38EE-8540-A6D8-342ECFC37822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75F4D8EC-6EF5-9942-9C4C-DC5BA57080CE}" srcId="{AA832708-B098-F14F-9477-9979660BA86E}" destId="{473E48DD-38EE-8540-A6D8-342ECFC37822}" srcOrd="0" destOrd="0" parTransId="{CCD6EC67-6EB3-594C-839E-CEEC67E37FBE}" sibTransId="{56FA75E8-394E-B445-BC1A-C6BBC7D08425}"/>
    <dgm:cxn modelId="{C41F046C-7A12-E540-B6B0-8D220102884F}" type="presOf" srcId="{AA832708-B098-F14F-9477-9979660BA86E}" destId="{7E1A81E9-1127-8E4F-9F74-5B1300C77C07}" srcOrd="0" destOrd="0" presId="urn:microsoft.com/office/officeart/2005/8/layout/venn1"/>
    <dgm:cxn modelId="{A95D35C9-4732-0742-A7D7-3AC2C72B13E7}" type="presOf" srcId="{473E48DD-38EE-8540-A6D8-342ECFC37822}" destId="{5154AD95-3AD8-EA43-ACD8-0F1467C8B0C2}" srcOrd="0" destOrd="0" presId="urn:microsoft.com/office/officeart/2005/8/layout/venn1"/>
    <dgm:cxn modelId="{9451D7F3-13A7-FC48-BFE2-1A7D9F048493}" type="presParOf" srcId="{7E1A81E9-1127-8E4F-9F74-5B1300C77C07}" destId="{5154AD95-3AD8-EA43-ACD8-0F1467C8B0C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AD95-3AD8-EA43-ACD8-0F1467C8B0C2}">
      <dsp:nvSpPr>
        <dsp:cNvPr id="0" name=""/>
        <dsp:cNvSpPr/>
      </dsp:nvSpPr>
      <dsp:spPr>
        <a:xfrm>
          <a:off x="479322" y="0"/>
          <a:ext cx="1917290" cy="191729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Opportunities</a:t>
          </a:r>
          <a:endParaRPr lang="en-US" sz="1800" kern="1200"/>
        </a:p>
      </dsp:txBody>
      <dsp:txXfrm>
        <a:off x="760103" y="280781"/>
        <a:ext cx="1355728" cy="1355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AD95-3AD8-EA43-ACD8-0F1467C8B0C2}">
      <dsp:nvSpPr>
        <dsp:cNvPr id="0" name=""/>
        <dsp:cNvSpPr/>
      </dsp:nvSpPr>
      <dsp:spPr>
        <a:xfrm>
          <a:off x="479322" y="0"/>
          <a:ext cx="1917290" cy="191729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Risks</a:t>
          </a:r>
          <a:endParaRPr lang="en-US" sz="5300" kern="1200" dirty="0"/>
        </a:p>
      </dsp:txBody>
      <dsp:txXfrm>
        <a:off x="760103" y="280781"/>
        <a:ext cx="1355728" cy="1355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24930-5FC2-447E-B4DB-6082A328541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83147-9823-445A-A30F-7DE4A14B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9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5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7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FB5D-5317-9244-A6D6-E2866C432DA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7C68-0D9E-514F-9CCD-0933E6A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jtjyY-3EI" TargetMode="External"/><Relationship Id="rId2" Type="http://schemas.openxmlformats.org/officeDocument/2006/relationships/hyperlink" Target="https://www.youtube.com/watch?v=rAMGt76-sx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www.youtube.com/watch?v=QDTasdIXBd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DTasdIXBd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328989" cy="172605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GB" altLang="x-none" sz="36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3.1.3.11: Case study of contrasting coastal landscape beyond the UK</a:t>
            </a:r>
            <a:endParaRPr lang="en-GB" altLang="x-none" sz="36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1903832"/>
            <a:ext cx="9035051" cy="240155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GB" altLang="x-none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 Objectives</a:t>
            </a:r>
          </a:p>
          <a:p>
            <a:pPr algn="l">
              <a:buFont typeface="Arial" charset="0"/>
              <a:buChar char="•"/>
            </a:pPr>
            <a:r>
              <a:rPr lang="en-GB" altLang="x-none" sz="21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GB" altLang="x-none" sz="21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understand how a </a:t>
            </a:r>
            <a:r>
              <a:rPr lang="en-GB" altLang="x-none" sz="21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contrasting coastal </a:t>
            </a:r>
            <a:r>
              <a:rPr lang="en-GB" altLang="x-none" sz="21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location can present risks and opportunities for human occupation and development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altLang="x-none" sz="21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 understand how humans build up resilience in their coastal environment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altLang="x-none" sz="21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 evaluate how humans mitigate and adapt to their coastal environment</a:t>
            </a:r>
            <a:endParaRPr lang="en-GB" altLang="x-none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12" y="4628556"/>
            <a:ext cx="306847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u="sng" dirty="0">
                <a:latin typeface="Arial" charset="0"/>
                <a:ea typeface="Arial" charset="0"/>
                <a:cs typeface="Arial" charset="0"/>
              </a:rPr>
              <a:t>Key words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Shoreline Change</a:t>
            </a:r>
          </a:p>
          <a:p>
            <a:pPr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Resilience</a:t>
            </a:r>
          </a:p>
          <a:p>
            <a:pPr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Mitigation</a:t>
            </a:r>
          </a:p>
          <a:p>
            <a:pPr>
              <a:defRPr/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Adaptation</a:t>
            </a:r>
          </a:p>
          <a:p>
            <a:pPr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Integrated Coastal Zone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Management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836" y="4452861"/>
            <a:ext cx="6966164" cy="23544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GB" altLang="x-none" sz="2100" b="1" u="sng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Concept Checker</a:t>
            </a:r>
            <a:r>
              <a:rPr lang="en-GB" altLang="x-none" sz="21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eaLnBrk="1" hangingPunct="1">
              <a:buFont typeface="Wingdings" charset="2"/>
              <a:buChar char="q"/>
            </a:pPr>
            <a:r>
              <a:rPr lang="en-GB" altLang="x-none" sz="21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concept of the coastal system at the local scale in a contrasting location to the UK</a:t>
            </a:r>
          </a:p>
          <a:p>
            <a:pPr eaLnBrk="1" hangingPunct="1">
              <a:buFont typeface="Wingdings" charset="2"/>
              <a:buChar char="q"/>
            </a:pPr>
            <a:endParaRPr lang="en-GB" altLang="x-none" sz="2100" b="1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GB" altLang="x-none" sz="21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The concept of </a:t>
            </a:r>
            <a:r>
              <a:rPr lang="en-GB" altLang="x-none" sz="2100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human response to coastal management – resilience, mitigation and adaptation</a:t>
            </a:r>
          </a:p>
          <a:p>
            <a:pPr>
              <a:buFont typeface="Wingdings" charset="2"/>
              <a:buChar char="q"/>
            </a:pPr>
            <a:endParaRPr lang="en-GB" altLang="x-none" sz="210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2" y="235281"/>
            <a:ext cx="6008028" cy="33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74" y="208270"/>
            <a:ext cx="5395415" cy="4046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3429000"/>
            <a:ext cx="4747573" cy="340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" y="3575713"/>
            <a:ext cx="4578118" cy="3038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5" y="3575714"/>
            <a:ext cx="4148973" cy="31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Odisha: A distinctive &amp; contrasting landscape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35669"/>
            <a:ext cx="5958385" cy="4087037"/>
          </a:xfrm>
        </p:spPr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India’s 9</a:t>
            </a:r>
            <a:r>
              <a:rPr lang="en-US" baseline="30000" dirty="0" smtClean="0"/>
              <a:t>th</a:t>
            </a:r>
            <a:r>
              <a:rPr lang="en-US" dirty="0" smtClean="0"/>
              <a:t> largest state by area and 11</a:t>
            </a:r>
            <a:r>
              <a:rPr lang="en-US" baseline="30000" dirty="0" smtClean="0"/>
              <a:t>th</a:t>
            </a:r>
            <a:r>
              <a:rPr lang="en-US" dirty="0" smtClean="0"/>
              <a:t> by population</a:t>
            </a:r>
          </a:p>
          <a:p>
            <a:r>
              <a:rPr lang="en-US" dirty="0" smtClean="0"/>
              <a:t>Odisha – relatively straight coastline (480km)</a:t>
            </a:r>
          </a:p>
          <a:p>
            <a:r>
              <a:rPr lang="en-US" dirty="0" smtClean="0"/>
              <a:t>Contains 3 important habitats – 6 major deltas, </a:t>
            </a:r>
            <a:r>
              <a:rPr lang="en-US" dirty="0" err="1" smtClean="0"/>
              <a:t>Chilika</a:t>
            </a:r>
            <a:r>
              <a:rPr lang="en-US" dirty="0" smtClean="0"/>
              <a:t> Lake and mangroves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687" y="1445714"/>
            <a:ext cx="5118709" cy="4731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750" y="5203762"/>
            <a:ext cx="7340029" cy="1200329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</a:t>
            </a:r>
          </a:p>
          <a:p>
            <a:pPr marL="342900" indent="-342900">
              <a:buAutoNum type="alphaLcPeriod"/>
            </a:pPr>
            <a:r>
              <a:rPr lang="en-US" dirty="0" smtClean="0"/>
              <a:t>In your handout, read and </a:t>
            </a:r>
            <a:r>
              <a:rPr lang="en-US" dirty="0" smtClean="0">
                <a:solidFill>
                  <a:srgbClr val="FF0000"/>
                </a:solidFill>
              </a:rPr>
              <a:t>highlight</a:t>
            </a:r>
            <a:r>
              <a:rPr lang="en-US" dirty="0" smtClean="0"/>
              <a:t> key facts and figures from the article.</a:t>
            </a:r>
          </a:p>
          <a:p>
            <a:pPr marL="342900" indent="-342900">
              <a:buAutoNum type="alphaLcPeriod"/>
            </a:pPr>
            <a:r>
              <a:rPr lang="en-US" dirty="0" smtClean="0"/>
              <a:t>How is Odisha different to the Holderness Coast? (on paper)</a:t>
            </a:r>
          </a:p>
          <a:p>
            <a:pPr marL="342900" indent="-342900">
              <a:buAutoNum type="alphaLcPeriod"/>
            </a:pPr>
            <a:r>
              <a:rPr lang="en-US" dirty="0" smtClean="0"/>
              <a:t>What are the three main habitats? (on paper)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and Opportunity in Odisha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Odisha presents </a:t>
            </a:r>
            <a:r>
              <a:rPr lang="en-US" dirty="0"/>
              <a:t>risks and opportunities for human </a:t>
            </a:r>
            <a:r>
              <a:rPr lang="en-US" dirty="0" smtClean="0"/>
              <a:t>occupation </a:t>
            </a:r>
          </a:p>
          <a:p>
            <a:r>
              <a:rPr lang="en-US" dirty="0" smtClean="0"/>
              <a:t>The human </a:t>
            </a:r>
            <a:r>
              <a:rPr lang="en-US" dirty="0"/>
              <a:t>population </a:t>
            </a:r>
            <a:r>
              <a:rPr lang="en-US" dirty="0" smtClean="0"/>
              <a:t>of Odisha interact </a:t>
            </a:r>
            <a:r>
              <a:rPr lang="en-US" dirty="0"/>
              <a:t>with their coastal </a:t>
            </a:r>
            <a:r>
              <a:rPr lang="en-US" dirty="0" smtClean="0"/>
              <a:t>landscape in different ways:</a:t>
            </a:r>
            <a:endParaRPr lang="en-US" dirty="0"/>
          </a:p>
          <a:p>
            <a:pPr lvl="1"/>
            <a:r>
              <a:rPr lang="en-US" dirty="0" smtClean="0"/>
              <a:t>what are the </a:t>
            </a:r>
            <a:r>
              <a:rPr lang="en-US" dirty="0"/>
              <a:t>coastal processes that </a:t>
            </a:r>
            <a:r>
              <a:rPr lang="en-US" dirty="0" smtClean="0"/>
              <a:t>combine to </a:t>
            </a:r>
            <a:r>
              <a:rPr lang="en-US" dirty="0"/>
              <a:t>create this unique coastal </a:t>
            </a:r>
            <a:r>
              <a:rPr lang="en-US" dirty="0" smtClean="0"/>
              <a:t>landscape?</a:t>
            </a:r>
            <a:endParaRPr lang="en-US" dirty="0"/>
          </a:p>
          <a:p>
            <a:pPr lvl="1"/>
            <a:r>
              <a:rPr lang="en-US" dirty="0" smtClean="0"/>
              <a:t>what are the </a:t>
            </a:r>
            <a:r>
              <a:rPr lang="en-US" dirty="0"/>
              <a:t>challenges and risks of living in </a:t>
            </a:r>
            <a:r>
              <a:rPr lang="en-US" dirty="0" smtClean="0"/>
              <a:t>Odisha?</a:t>
            </a:r>
            <a:endParaRPr lang="en-US" dirty="0"/>
          </a:p>
          <a:p>
            <a:pPr lvl="1"/>
            <a:r>
              <a:rPr lang="en-US" dirty="0" smtClean="0"/>
              <a:t>what are the </a:t>
            </a:r>
            <a:r>
              <a:rPr lang="en-US" dirty="0"/>
              <a:t>opportunities offered by living in </a:t>
            </a:r>
            <a:r>
              <a:rPr lang="en-US" dirty="0" smtClean="0"/>
              <a:t>Odisha?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701" y="6176963"/>
            <a:ext cx="6385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www.youtube.com/watch?v=rAMGt76-sxo</a:t>
            </a:r>
            <a:r>
              <a:rPr lang="en-US" dirty="0" smtClean="0"/>
              <a:t> - Opportunities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www.youtube.com/watch?v=fwjtjyY-3EI</a:t>
            </a:r>
            <a:r>
              <a:rPr lang="en-US" dirty="0" smtClean="0"/>
              <a:t> - Risks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484" y="4699635"/>
            <a:ext cx="11275032" cy="1200329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2: </a:t>
            </a:r>
          </a:p>
          <a:p>
            <a:pPr marL="342900" indent="-342900">
              <a:buAutoNum type="alphaLcPeriod"/>
            </a:pPr>
            <a:r>
              <a:rPr lang="en-US" dirty="0" smtClean="0"/>
              <a:t>Watch the videos and complete the mind maps</a:t>
            </a:r>
          </a:p>
          <a:p>
            <a:pPr marL="342900" indent="-342900">
              <a:buAutoNum type="alphaLcPeriod"/>
            </a:pPr>
            <a:r>
              <a:rPr lang="en-US" dirty="0" smtClean="0"/>
              <a:t>Draw a basic map to show where accretion is occurring in Odisha and where erosion is occurring.</a:t>
            </a:r>
          </a:p>
          <a:p>
            <a:pPr marL="342900" indent="-342900">
              <a:buAutoNum type="alphaLcPeriod"/>
            </a:pPr>
            <a:r>
              <a:rPr lang="en-US" dirty="0" smtClean="0"/>
              <a:t>What percentage od Odisha’s coast is accreting, eroding and remaining stable? Add these figures to the table.</a:t>
            </a:r>
          </a:p>
        </p:txBody>
      </p:sp>
    </p:spTree>
    <p:extLst>
      <p:ext uri="{BB962C8B-B14F-4D97-AF65-F5344CB8AC3E}">
        <p14:creationId xmlns:p14="http://schemas.microsoft.com/office/powerpoint/2010/main" val="12183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2233" y="889820"/>
            <a:ext cx="6265606" cy="5117694"/>
            <a:chOff x="2448233" y="948814"/>
            <a:chExt cx="6265606" cy="5117694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503505870"/>
                </p:ext>
              </p:extLst>
            </p:nvPr>
          </p:nvGraphicFramePr>
          <p:xfrm>
            <a:off x="4218039" y="2625214"/>
            <a:ext cx="2875935" cy="19172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" name="Straight Connector 4"/>
            <p:cNvCxnSpPr/>
            <p:nvPr/>
          </p:nvCxnSpPr>
          <p:spPr>
            <a:xfrm flipV="1">
              <a:off x="5823155" y="948814"/>
              <a:ext cx="678426" cy="1676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48233" y="3692017"/>
              <a:ext cx="2212258" cy="752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501581" y="2391701"/>
              <a:ext cx="2212258" cy="752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351639" y="4272121"/>
              <a:ext cx="1774722" cy="1398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381502" y="4444186"/>
              <a:ext cx="1085234" cy="1622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48116" y="2005781"/>
              <a:ext cx="2096729" cy="1066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840361" y="889820"/>
            <a:ext cx="6265606" cy="5117694"/>
            <a:chOff x="2448233" y="948814"/>
            <a:chExt cx="6265606" cy="5117694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1887824117"/>
                </p:ext>
              </p:extLst>
            </p:nvPr>
          </p:nvGraphicFramePr>
          <p:xfrm>
            <a:off x="4218039" y="2625214"/>
            <a:ext cx="2875935" cy="19172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20" name="Straight Connector 19"/>
            <p:cNvCxnSpPr/>
            <p:nvPr/>
          </p:nvCxnSpPr>
          <p:spPr>
            <a:xfrm flipV="1">
              <a:off x="5823155" y="948814"/>
              <a:ext cx="678426" cy="1676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48233" y="3692017"/>
              <a:ext cx="2212258" cy="752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01581" y="2391701"/>
              <a:ext cx="2212258" cy="752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351639" y="4272121"/>
              <a:ext cx="1774722" cy="1398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381502" y="4444186"/>
              <a:ext cx="1085234" cy="1622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48116" y="2005781"/>
              <a:ext cx="2096729" cy="1066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98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the Odisha coast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5859"/>
            <a:ext cx="7538885" cy="2270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What do you think is meant by the following terms?</a:t>
            </a:r>
          </a:p>
          <a:p>
            <a:r>
              <a:rPr lang="en-US" sz="3200" dirty="0" smtClean="0"/>
              <a:t>Resilience</a:t>
            </a:r>
          </a:p>
          <a:p>
            <a:r>
              <a:rPr lang="en-US" sz="3200" dirty="0" smtClean="0"/>
              <a:t>Mitigation</a:t>
            </a:r>
          </a:p>
          <a:p>
            <a:r>
              <a:rPr lang="en-US" sz="3200" dirty="0" smtClean="0"/>
              <a:t>Adaptation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8200" y="6130858"/>
            <a:ext cx="823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www.youtube.com/watch?v=QDTasdIXBdM</a:t>
            </a:r>
            <a:r>
              <a:rPr lang="en-US" dirty="0" smtClean="0"/>
              <a:t> - 26 minute video on ICZM Odisha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388" y="102741"/>
            <a:ext cx="3227313" cy="3227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684" y="4380072"/>
            <a:ext cx="8161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Resilience</a:t>
            </a:r>
            <a:r>
              <a:rPr lang="en-GB" dirty="0" smtClean="0"/>
              <a:t> – The psychological quality of strength of character, of being able to respond positively to adversity.</a:t>
            </a:r>
          </a:p>
          <a:p>
            <a:r>
              <a:rPr lang="en-GB" b="1" dirty="0" smtClean="0"/>
              <a:t>Mitigation</a:t>
            </a:r>
            <a:r>
              <a:rPr lang="en-GB" dirty="0" smtClean="0"/>
              <a:t> – Reducing or alleviating the impacts or severity of adverse conditions or events.</a:t>
            </a:r>
          </a:p>
          <a:p>
            <a:r>
              <a:rPr lang="en-GB" b="1" dirty="0" smtClean="0"/>
              <a:t>Adaptation</a:t>
            </a:r>
            <a:r>
              <a:rPr lang="en-GB" dirty="0" smtClean="0"/>
              <a:t> – Fitting into the natural system and local way of </a:t>
            </a:r>
            <a:r>
              <a:rPr lang="en-GB" dirty="0"/>
              <a:t>l</a:t>
            </a:r>
            <a:r>
              <a:rPr lang="en-GB" dirty="0" smtClean="0"/>
              <a:t>ife, which may involve changing behaviour.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Watch the following video clip and read through the information p150-152. Make detailed notes to show examples of resilience, mitigation and adaptation in Odisha.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https://www.youtube.com/watch?v=QDTasdIXBdM</a:t>
            </a:r>
            <a:r>
              <a:rPr lang="en-US" u="sng" dirty="0"/>
              <a:t> </a:t>
            </a:r>
            <a:r>
              <a:rPr lang="en-US" dirty="0"/>
              <a:t>- 26 minute video on ICZM Odisha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the following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were the aims of ICZM in Odisha?</a:t>
            </a:r>
            <a:endParaRPr lang="en-GB" dirty="0"/>
          </a:p>
          <a:p>
            <a:pPr lvl="0"/>
            <a:r>
              <a:rPr lang="en-US" dirty="0"/>
              <a:t>Suggest the criteria that will be used to judge whether it has been successful in achieving its aims.</a:t>
            </a:r>
            <a:endParaRPr lang="en-GB" dirty="0"/>
          </a:p>
          <a:p>
            <a:pPr lvl="0"/>
            <a:r>
              <a:rPr lang="en-US" dirty="0"/>
              <a:t>Who were the </a:t>
            </a:r>
            <a:r>
              <a:rPr lang="en-US" dirty="0" err="1"/>
              <a:t>organisations</a:t>
            </a:r>
            <a:r>
              <a:rPr lang="en-US" dirty="0"/>
              <a:t> and local communities involved?</a:t>
            </a:r>
            <a:endParaRPr lang="en-GB" dirty="0"/>
          </a:p>
          <a:p>
            <a:pPr lvl="0"/>
            <a:r>
              <a:rPr lang="en-US" dirty="0"/>
              <a:t>Examine the role of mangroves in reducing the threat from flooding.</a:t>
            </a:r>
            <a:endParaRPr lang="en-GB" dirty="0"/>
          </a:p>
          <a:p>
            <a:pPr lvl="0"/>
            <a:r>
              <a:rPr lang="en-US" dirty="0"/>
              <a:t>To what extent is the replanting of mangroves a sustainable solution to the problem of flooding in India and Bangladesh?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4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question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what extent does climate change present risks and opportunities for human occupation in a named coastal landscape beyond the UK? (20 marks) Hodder </a:t>
            </a:r>
            <a:r>
              <a:rPr lang="en-US" sz="1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workbook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524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3.1.3.11: Case study of contrasting coastal landscape beyond the UK</vt:lpstr>
      <vt:lpstr>PowerPoint Presentation</vt:lpstr>
      <vt:lpstr>Odisha: A distinctive &amp; contrasting landscape</vt:lpstr>
      <vt:lpstr>Risk and Opportunity in Odisha</vt:lpstr>
      <vt:lpstr>PowerPoint Presentation</vt:lpstr>
      <vt:lpstr>Managing the Odisha coast</vt:lpstr>
      <vt:lpstr>PowerPoint Presentation</vt:lpstr>
      <vt:lpstr>Answer the following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3.1.3.11: Case study of contrasting coastal landscape beyond the UK</dc:title>
  <dc:creator>Lorna Cansfield</dc:creator>
  <cp:lastModifiedBy>Alison Martin</cp:lastModifiedBy>
  <cp:revision>38</cp:revision>
  <cp:lastPrinted>2018-02-02T15:07:23Z</cp:lastPrinted>
  <dcterms:created xsi:type="dcterms:W3CDTF">2017-07-25T09:15:22Z</dcterms:created>
  <dcterms:modified xsi:type="dcterms:W3CDTF">2019-02-25T14:28:36Z</dcterms:modified>
</cp:coreProperties>
</file>