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72" r:id="rId3"/>
    <p:sldId id="277" r:id="rId4"/>
    <p:sldId id="278" r:id="rId5"/>
    <p:sldId id="273" r:id="rId6"/>
    <p:sldId id="274" r:id="rId7"/>
    <p:sldId id="275" r:id="rId8"/>
    <p:sldId id="276" r:id="rId9"/>
    <p:sldId id="281" r:id="rId10"/>
    <p:sldId id="282" r:id="rId11"/>
    <p:sldId id="283" r:id="rId12"/>
    <p:sldId id="284" r:id="rId13"/>
    <p:sldId id="285" r:id="rId14"/>
    <p:sldId id="286" r:id="rId15"/>
    <p:sldId id="268" r:id="rId16"/>
    <p:sldId id="269" r:id="rId17"/>
    <p:sldId id="270" r:id="rId18"/>
    <p:sldId id="257" r:id="rId19"/>
    <p:sldId id="258" r:id="rId20"/>
    <p:sldId id="259" r:id="rId21"/>
    <p:sldId id="260" r:id="rId22"/>
    <p:sldId id="271" r:id="rId23"/>
    <p:sldId id="261" r:id="rId24"/>
    <p:sldId id="262" r:id="rId25"/>
    <p:sldId id="280" r:id="rId26"/>
    <p:sldId id="264" r:id="rId27"/>
    <p:sldId id="263" r:id="rId28"/>
    <p:sldId id="265" r:id="rId29"/>
    <p:sldId id="266" r:id="rId30"/>
    <p:sldId id="267" r:id="rId31"/>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6" d="100"/>
          <a:sy n="106" d="100"/>
        </p:scale>
        <p:origin x="65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20ECBB56-AC81-4737-9152-AA5F4003BC92}"/>
              </a:ext>
            </a:extLst>
          </p:cNvPr>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 xmlns:a16="http://schemas.microsoft.com/office/drawing/2014/main" id="{C66486A8-03C9-4607-B3F3-ED87AE98EBC9}"/>
              </a:ext>
            </a:extLst>
          </p:cNvPr>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013AFAAC-0AEC-4CDA-95CF-9A67E088EFD7}" type="datetimeFigureOut">
              <a:rPr lang="en-GB" smtClean="0"/>
              <a:t>04/01/2021</a:t>
            </a:fld>
            <a:endParaRPr lang="en-GB"/>
          </a:p>
        </p:txBody>
      </p:sp>
      <p:sp>
        <p:nvSpPr>
          <p:cNvPr id="4" name="Footer Placeholder 3">
            <a:extLst>
              <a:ext uri="{FF2B5EF4-FFF2-40B4-BE49-F238E27FC236}">
                <a16:creationId xmlns="" xmlns:a16="http://schemas.microsoft.com/office/drawing/2014/main" id="{938E9B5D-6B4D-4238-8E62-594592903347}"/>
              </a:ext>
            </a:extLst>
          </p:cNvPr>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 xmlns:a16="http://schemas.microsoft.com/office/drawing/2014/main" id="{CE688361-E295-4668-AE3A-A09ABAE87EDA}"/>
              </a:ext>
            </a:extLst>
          </p:cNvPr>
          <p:cNvSpPr>
            <a:spLocks noGrp="1"/>
          </p:cNvSpPr>
          <p:nvPr>
            <p:ph type="sldNum" sz="quarter" idx="3"/>
          </p:nvPr>
        </p:nvSpPr>
        <p:spPr>
          <a:xfrm>
            <a:off x="3902075" y="9517063"/>
            <a:ext cx="2984500" cy="501650"/>
          </a:xfrm>
          <a:prstGeom prst="rect">
            <a:avLst/>
          </a:prstGeom>
        </p:spPr>
        <p:txBody>
          <a:bodyPr vert="horz" lIns="91440" tIns="45720" rIns="91440" bIns="45720" rtlCol="0" anchor="b"/>
          <a:lstStyle>
            <a:lvl1pPr algn="r">
              <a:defRPr sz="1200"/>
            </a:lvl1pPr>
          </a:lstStyle>
          <a:p>
            <a:fld id="{1A0C62C4-DF7F-42E3-A647-09ACEE29511B}" type="slidenum">
              <a:rPr lang="en-GB" smtClean="0"/>
              <a:t>‹#›</a:t>
            </a:fld>
            <a:endParaRPr lang="en-GB"/>
          </a:p>
        </p:txBody>
      </p:sp>
    </p:spTree>
    <p:extLst>
      <p:ext uri="{BB962C8B-B14F-4D97-AF65-F5344CB8AC3E}">
        <p14:creationId xmlns:p14="http://schemas.microsoft.com/office/powerpoint/2010/main" val="2319258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GB"/>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D8AE34E9-8A87-4EBF-91B9-CAE26801BE94}" type="datetimeFigureOut">
              <a:rPr lang="en-GB" smtClean="0"/>
              <a:t>04/01/2021</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en-GB"/>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123551E2-D038-4FC6-AF6D-34FEA8082DD6}" type="slidenum">
              <a:rPr lang="en-GB" smtClean="0"/>
              <a:t>‹#›</a:t>
            </a:fld>
            <a:endParaRPr lang="en-GB"/>
          </a:p>
        </p:txBody>
      </p:sp>
    </p:spTree>
    <p:extLst>
      <p:ext uri="{BB962C8B-B14F-4D97-AF65-F5344CB8AC3E}">
        <p14:creationId xmlns:p14="http://schemas.microsoft.com/office/powerpoint/2010/main" val="1871236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Introduction:  aims and objectives – to revise the sentence types, to apply this knowledge to the text itself; to look at oppositions; to apply theory to practice in terms of analysing an extract from Chapter 5.</a:t>
            </a:r>
          </a:p>
        </p:txBody>
      </p:sp>
      <p:sp>
        <p:nvSpPr>
          <p:cNvPr id="4" name="Slide Number Placeholder 3"/>
          <p:cNvSpPr>
            <a:spLocks noGrp="1"/>
          </p:cNvSpPr>
          <p:nvPr>
            <p:ph type="sldNum" sz="quarter" idx="10"/>
          </p:nvPr>
        </p:nvSpPr>
        <p:spPr/>
        <p:txBody>
          <a:bodyPr/>
          <a:lstStyle/>
          <a:p>
            <a:fld id="{123551E2-D038-4FC6-AF6D-34FEA8082DD6}" type="slidenum">
              <a:rPr lang="en-GB" smtClean="0"/>
              <a:t>1</a:t>
            </a:fld>
            <a:endParaRPr lang="en-GB"/>
          </a:p>
        </p:txBody>
      </p:sp>
    </p:spTree>
    <p:extLst>
      <p:ext uri="{BB962C8B-B14F-4D97-AF65-F5344CB8AC3E}">
        <p14:creationId xmlns:p14="http://schemas.microsoft.com/office/powerpoint/2010/main" val="1506204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16</a:t>
            </a:fld>
            <a:endParaRPr lang="en-GB"/>
          </a:p>
        </p:txBody>
      </p:sp>
    </p:spTree>
    <p:extLst>
      <p:ext uri="{BB962C8B-B14F-4D97-AF65-F5344CB8AC3E}">
        <p14:creationId xmlns:p14="http://schemas.microsoft.com/office/powerpoint/2010/main" val="17753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17</a:t>
            </a:fld>
            <a:endParaRPr lang="en-GB"/>
          </a:p>
        </p:txBody>
      </p:sp>
    </p:spTree>
    <p:extLst>
      <p:ext uri="{BB962C8B-B14F-4D97-AF65-F5344CB8AC3E}">
        <p14:creationId xmlns:p14="http://schemas.microsoft.com/office/powerpoint/2010/main" val="1262247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Discussion about what they notice as a class</a:t>
            </a:r>
          </a:p>
        </p:txBody>
      </p:sp>
      <p:sp>
        <p:nvSpPr>
          <p:cNvPr id="4" name="Slide Number Placeholder 3"/>
          <p:cNvSpPr>
            <a:spLocks noGrp="1"/>
          </p:cNvSpPr>
          <p:nvPr>
            <p:ph type="sldNum" sz="quarter" idx="10"/>
          </p:nvPr>
        </p:nvSpPr>
        <p:spPr/>
        <p:txBody>
          <a:bodyPr/>
          <a:lstStyle/>
          <a:p>
            <a:fld id="{123551E2-D038-4FC6-AF6D-34FEA8082DD6}" type="slidenum">
              <a:rPr lang="en-GB" smtClean="0"/>
              <a:t>18</a:t>
            </a:fld>
            <a:endParaRPr lang="en-GB"/>
          </a:p>
        </p:txBody>
      </p:sp>
    </p:spTree>
    <p:extLst>
      <p:ext uri="{BB962C8B-B14F-4D97-AF65-F5344CB8AC3E}">
        <p14:creationId xmlns:p14="http://schemas.microsoft.com/office/powerpoint/2010/main" val="1177449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Discussion about the difference – what might be going on?</a:t>
            </a:r>
          </a:p>
        </p:txBody>
      </p:sp>
      <p:sp>
        <p:nvSpPr>
          <p:cNvPr id="4" name="Slide Number Placeholder 3"/>
          <p:cNvSpPr>
            <a:spLocks noGrp="1"/>
          </p:cNvSpPr>
          <p:nvPr>
            <p:ph type="sldNum" sz="quarter" idx="10"/>
          </p:nvPr>
        </p:nvSpPr>
        <p:spPr/>
        <p:txBody>
          <a:bodyPr/>
          <a:lstStyle/>
          <a:p>
            <a:fld id="{123551E2-D038-4FC6-AF6D-34FEA8082DD6}" type="slidenum">
              <a:rPr lang="en-GB" smtClean="0"/>
              <a:t>19</a:t>
            </a:fld>
            <a:endParaRPr lang="en-GB"/>
          </a:p>
        </p:txBody>
      </p:sp>
    </p:spTree>
    <p:extLst>
      <p:ext uri="{BB962C8B-B14F-4D97-AF65-F5344CB8AC3E}">
        <p14:creationId xmlns:p14="http://schemas.microsoft.com/office/powerpoint/2010/main" val="1370145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Pair work to look at the difference between these two – spotting the differences, noting the type of sentences that are evident and why they might be being used</a:t>
            </a:r>
          </a:p>
        </p:txBody>
      </p:sp>
      <p:sp>
        <p:nvSpPr>
          <p:cNvPr id="4" name="Slide Number Placeholder 3"/>
          <p:cNvSpPr>
            <a:spLocks noGrp="1"/>
          </p:cNvSpPr>
          <p:nvPr>
            <p:ph type="sldNum" sz="quarter" idx="10"/>
          </p:nvPr>
        </p:nvSpPr>
        <p:spPr/>
        <p:txBody>
          <a:bodyPr/>
          <a:lstStyle/>
          <a:p>
            <a:fld id="{123551E2-D038-4FC6-AF6D-34FEA8082DD6}" type="slidenum">
              <a:rPr lang="en-GB" smtClean="0"/>
              <a:t>20</a:t>
            </a:fld>
            <a:endParaRPr lang="en-GB"/>
          </a:p>
        </p:txBody>
      </p:sp>
    </p:spTree>
    <p:extLst>
      <p:ext uri="{BB962C8B-B14F-4D97-AF65-F5344CB8AC3E}">
        <p14:creationId xmlns:p14="http://schemas.microsoft.com/office/powerpoint/2010/main" val="3885588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21</a:t>
            </a:fld>
            <a:endParaRPr lang="en-GB"/>
          </a:p>
        </p:txBody>
      </p:sp>
    </p:spTree>
    <p:extLst>
      <p:ext uri="{BB962C8B-B14F-4D97-AF65-F5344CB8AC3E}">
        <p14:creationId xmlns:p14="http://schemas.microsoft.com/office/powerpoint/2010/main" val="4007306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Discussion about what is evident here – ideas about why this might be important in this novel/in this chapter</a:t>
            </a:r>
          </a:p>
        </p:txBody>
      </p:sp>
      <p:sp>
        <p:nvSpPr>
          <p:cNvPr id="4" name="Slide Number Placeholder 3"/>
          <p:cNvSpPr>
            <a:spLocks noGrp="1"/>
          </p:cNvSpPr>
          <p:nvPr>
            <p:ph type="sldNum" sz="quarter" idx="10"/>
          </p:nvPr>
        </p:nvSpPr>
        <p:spPr/>
        <p:txBody>
          <a:bodyPr/>
          <a:lstStyle/>
          <a:p>
            <a:fld id="{123551E2-D038-4FC6-AF6D-34FEA8082DD6}" type="slidenum">
              <a:rPr lang="en-GB" smtClean="0"/>
              <a:t>22</a:t>
            </a:fld>
            <a:endParaRPr lang="en-GB"/>
          </a:p>
        </p:txBody>
      </p:sp>
    </p:spTree>
    <p:extLst>
      <p:ext uri="{BB962C8B-B14F-4D97-AF65-F5344CB8AC3E}">
        <p14:creationId xmlns:p14="http://schemas.microsoft.com/office/powerpoint/2010/main" val="39645336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Tied generally to the oppositions so obvious throughout – suggestions from the class, compared to the PowerPoint</a:t>
            </a:r>
          </a:p>
        </p:txBody>
      </p:sp>
      <p:sp>
        <p:nvSpPr>
          <p:cNvPr id="4" name="Slide Number Placeholder 3"/>
          <p:cNvSpPr>
            <a:spLocks noGrp="1"/>
          </p:cNvSpPr>
          <p:nvPr>
            <p:ph type="sldNum" sz="quarter" idx="10"/>
          </p:nvPr>
        </p:nvSpPr>
        <p:spPr/>
        <p:txBody>
          <a:bodyPr/>
          <a:lstStyle/>
          <a:p>
            <a:fld id="{123551E2-D038-4FC6-AF6D-34FEA8082DD6}" type="slidenum">
              <a:rPr lang="en-GB" smtClean="0"/>
              <a:t>23</a:t>
            </a:fld>
            <a:endParaRPr lang="en-GB"/>
          </a:p>
        </p:txBody>
      </p:sp>
    </p:spTree>
    <p:extLst>
      <p:ext uri="{BB962C8B-B14F-4D97-AF65-F5344CB8AC3E}">
        <p14:creationId xmlns:p14="http://schemas.microsoft.com/office/powerpoint/2010/main" val="9740473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Each group has</a:t>
            </a:r>
            <a:r>
              <a:rPr lang="en-GB" baseline="0" dirty="0" smtClean="0"/>
              <a:t> a different passage.  The task is to annotate the passage, to be produced as a sheet for the rest of the class.</a:t>
            </a:r>
            <a:endParaRPr lang="en-GB" dirty="0"/>
          </a:p>
        </p:txBody>
      </p:sp>
      <p:sp>
        <p:nvSpPr>
          <p:cNvPr id="4" name="Slide Number Placeholder 3"/>
          <p:cNvSpPr>
            <a:spLocks noGrp="1"/>
          </p:cNvSpPr>
          <p:nvPr>
            <p:ph type="sldNum" sz="quarter" idx="10"/>
          </p:nvPr>
        </p:nvSpPr>
        <p:spPr/>
        <p:txBody>
          <a:bodyPr/>
          <a:lstStyle/>
          <a:p>
            <a:fld id="{123551E2-D038-4FC6-AF6D-34FEA8082DD6}" type="slidenum">
              <a:rPr lang="en-GB" smtClean="0"/>
              <a:t>24</a:t>
            </a:fld>
            <a:endParaRPr lang="en-GB"/>
          </a:p>
        </p:txBody>
      </p:sp>
    </p:spTree>
    <p:extLst>
      <p:ext uri="{BB962C8B-B14F-4D97-AF65-F5344CB8AC3E}">
        <p14:creationId xmlns:p14="http://schemas.microsoft.com/office/powerpoint/2010/main" val="29253423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25</a:t>
            </a:fld>
            <a:endParaRPr lang="en-GB"/>
          </a:p>
        </p:txBody>
      </p:sp>
    </p:spTree>
    <p:extLst>
      <p:ext uri="{BB962C8B-B14F-4D97-AF65-F5344CB8AC3E}">
        <p14:creationId xmlns:p14="http://schemas.microsoft.com/office/powerpoint/2010/main" val="2202444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2</a:t>
            </a:fld>
            <a:endParaRPr lang="en-GB"/>
          </a:p>
        </p:txBody>
      </p:sp>
    </p:spTree>
    <p:extLst>
      <p:ext uri="{BB962C8B-B14F-4D97-AF65-F5344CB8AC3E}">
        <p14:creationId xmlns:p14="http://schemas.microsoft.com/office/powerpoint/2010/main" val="3464551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26</a:t>
            </a:fld>
            <a:endParaRPr lang="en-GB"/>
          </a:p>
        </p:txBody>
      </p:sp>
    </p:spTree>
    <p:extLst>
      <p:ext uri="{BB962C8B-B14F-4D97-AF65-F5344CB8AC3E}">
        <p14:creationId xmlns:p14="http://schemas.microsoft.com/office/powerpoint/2010/main" val="8655083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27</a:t>
            </a:fld>
            <a:endParaRPr lang="en-GB"/>
          </a:p>
        </p:txBody>
      </p:sp>
    </p:spTree>
    <p:extLst>
      <p:ext uri="{BB962C8B-B14F-4D97-AF65-F5344CB8AC3E}">
        <p14:creationId xmlns:p14="http://schemas.microsoft.com/office/powerpoint/2010/main" val="22873844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28</a:t>
            </a:fld>
            <a:endParaRPr lang="en-GB"/>
          </a:p>
        </p:txBody>
      </p:sp>
    </p:spTree>
    <p:extLst>
      <p:ext uri="{BB962C8B-B14F-4D97-AF65-F5344CB8AC3E}">
        <p14:creationId xmlns:p14="http://schemas.microsoft.com/office/powerpoint/2010/main" val="24303443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29</a:t>
            </a:fld>
            <a:endParaRPr lang="en-GB"/>
          </a:p>
        </p:txBody>
      </p:sp>
    </p:spTree>
    <p:extLst>
      <p:ext uri="{BB962C8B-B14F-4D97-AF65-F5344CB8AC3E}">
        <p14:creationId xmlns:p14="http://schemas.microsoft.com/office/powerpoint/2010/main" val="42872719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30</a:t>
            </a:fld>
            <a:endParaRPr lang="en-GB"/>
          </a:p>
        </p:txBody>
      </p:sp>
    </p:spTree>
    <p:extLst>
      <p:ext uri="{BB962C8B-B14F-4D97-AF65-F5344CB8AC3E}">
        <p14:creationId xmlns:p14="http://schemas.microsoft.com/office/powerpoint/2010/main" val="2872133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Each student is</a:t>
            </a:r>
            <a:r>
              <a:rPr lang="en-GB" baseline="0" dirty="0" smtClean="0"/>
              <a:t> given an opportunity to choose either a green, orange or red question.  It is explained that this may reflect the difficult nature of the question.  They should answer the question, and then find another pair of the same colour to whom they feed back.  Discussion before they feedback to the class, and the other students annotate the text.</a:t>
            </a:r>
            <a:endParaRPr lang="en-GB" dirty="0"/>
          </a:p>
        </p:txBody>
      </p:sp>
      <p:sp>
        <p:nvSpPr>
          <p:cNvPr id="4" name="Slide Number Placeholder 3"/>
          <p:cNvSpPr>
            <a:spLocks noGrp="1"/>
          </p:cNvSpPr>
          <p:nvPr>
            <p:ph type="sldNum" sz="quarter" idx="10"/>
          </p:nvPr>
        </p:nvSpPr>
        <p:spPr/>
        <p:txBody>
          <a:bodyPr/>
          <a:lstStyle/>
          <a:p>
            <a:fld id="{123551E2-D038-4FC6-AF6D-34FEA8082DD6}" type="slidenum">
              <a:rPr lang="en-GB" smtClean="0"/>
              <a:t>3</a:t>
            </a:fld>
            <a:endParaRPr lang="en-GB"/>
          </a:p>
        </p:txBody>
      </p:sp>
    </p:spTree>
    <p:extLst>
      <p:ext uri="{BB962C8B-B14F-4D97-AF65-F5344CB8AC3E}">
        <p14:creationId xmlns:p14="http://schemas.microsoft.com/office/powerpoint/2010/main" val="1463343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4</a:t>
            </a:fld>
            <a:endParaRPr lang="en-GB"/>
          </a:p>
        </p:txBody>
      </p:sp>
    </p:spTree>
    <p:extLst>
      <p:ext uri="{BB962C8B-B14F-4D97-AF65-F5344CB8AC3E}">
        <p14:creationId xmlns:p14="http://schemas.microsoft.com/office/powerpoint/2010/main" val="3640749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3551E2-D038-4FC6-AF6D-34FEA8082DD6}" type="slidenum">
              <a:rPr lang="en-GB" smtClean="0"/>
              <a:t>5</a:t>
            </a:fld>
            <a:endParaRPr lang="en-GB"/>
          </a:p>
        </p:txBody>
      </p:sp>
    </p:spTree>
    <p:extLst>
      <p:ext uri="{BB962C8B-B14F-4D97-AF65-F5344CB8AC3E}">
        <p14:creationId xmlns:p14="http://schemas.microsoft.com/office/powerpoint/2010/main" val="3446695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6</a:t>
            </a:fld>
            <a:endParaRPr lang="en-GB"/>
          </a:p>
        </p:txBody>
      </p:sp>
    </p:spTree>
    <p:extLst>
      <p:ext uri="{BB962C8B-B14F-4D97-AF65-F5344CB8AC3E}">
        <p14:creationId xmlns:p14="http://schemas.microsoft.com/office/powerpoint/2010/main" val="775761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7</a:t>
            </a:fld>
            <a:endParaRPr lang="en-GB"/>
          </a:p>
        </p:txBody>
      </p:sp>
    </p:spTree>
    <p:extLst>
      <p:ext uri="{BB962C8B-B14F-4D97-AF65-F5344CB8AC3E}">
        <p14:creationId xmlns:p14="http://schemas.microsoft.com/office/powerpoint/2010/main" val="3892764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3551E2-D038-4FC6-AF6D-34FEA8082DD6}" type="slidenum">
              <a:rPr lang="en-GB" smtClean="0"/>
              <a:t>8</a:t>
            </a:fld>
            <a:endParaRPr lang="en-GB"/>
          </a:p>
        </p:txBody>
      </p:sp>
    </p:spTree>
    <p:extLst>
      <p:ext uri="{BB962C8B-B14F-4D97-AF65-F5344CB8AC3E}">
        <p14:creationId xmlns:p14="http://schemas.microsoft.com/office/powerpoint/2010/main" val="2150205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Discussion about the types of sentence – revision.</a:t>
            </a:r>
          </a:p>
        </p:txBody>
      </p:sp>
      <p:sp>
        <p:nvSpPr>
          <p:cNvPr id="4" name="Slide Number Placeholder 3"/>
          <p:cNvSpPr>
            <a:spLocks noGrp="1"/>
          </p:cNvSpPr>
          <p:nvPr>
            <p:ph type="sldNum" sz="quarter" idx="10"/>
          </p:nvPr>
        </p:nvSpPr>
        <p:spPr/>
        <p:txBody>
          <a:bodyPr/>
          <a:lstStyle/>
          <a:p>
            <a:fld id="{123551E2-D038-4FC6-AF6D-34FEA8082DD6}" type="slidenum">
              <a:rPr lang="en-GB" smtClean="0"/>
              <a:t>15</a:t>
            </a:fld>
            <a:endParaRPr lang="en-GB"/>
          </a:p>
        </p:txBody>
      </p:sp>
    </p:spTree>
    <p:extLst>
      <p:ext uri="{BB962C8B-B14F-4D97-AF65-F5344CB8AC3E}">
        <p14:creationId xmlns:p14="http://schemas.microsoft.com/office/powerpoint/2010/main" val="3731385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2BBCD69-DEC8-481B-9007-64BAF6D8CD03}" type="datetimeFigureOut">
              <a:rPr lang="en-GB" smtClean="0"/>
              <a:t>04/01/2021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56017C-FC4B-4BC4-9C27-3B004BFDAE86}" type="slidenum">
              <a:rPr lang="en-GB" smtClean="0"/>
              <a:t>‹#›</a:t>
            </a:fld>
            <a:endParaRPr lang="en-GB"/>
          </a:p>
        </p:txBody>
      </p:sp>
    </p:spTree>
    <p:extLst>
      <p:ext uri="{BB962C8B-B14F-4D97-AF65-F5344CB8AC3E}">
        <p14:creationId xmlns:p14="http://schemas.microsoft.com/office/powerpoint/2010/main" val="4243333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BBCD69-DEC8-481B-9007-64BAF6D8CD03}" type="datetimeFigureOut">
              <a:rPr lang="en-GB" smtClean="0"/>
              <a:t>04/01/2021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56017C-FC4B-4BC4-9C27-3B004BFDAE86}" type="slidenum">
              <a:rPr lang="en-GB" smtClean="0"/>
              <a:t>‹#›</a:t>
            </a:fld>
            <a:endParaRPr lang="en-GB"/>
          </a:p>
        </p:txBody>
      </p:sp>
    </p:spTree>
    <p:extLst>
      <p:ext uri="{BB962C8B-B14F-4D97-AF65-F5344CB8AC3E}">
        <p14:creationId xmlns:p14="http://schemas.microsoft.com/office/powerpoint/2010/main" val="1994579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BBCD69-DEC8-481B-9007-64BAF6D8CD03}" type="datetimeFigureOut">
              <a:rPr lang="en-GB" smtClean="0"/>
              <a:t>04/01/2021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56017C-FC4B-4BC4-9C27-3B004BFDAE86}" type="slidenum">
              <a:rPr lang="en-GB" smtClean="0"/>
              <a:t>‹#›</a:t>
            </a:fld>
            <a:endParaRPr lang="en-GB"/>
          </a:p>
        </p:txBody>
      </p:sp>
    </p:spTree>
    <p:extLst>
      <p:ext uri="{BB962C8B-B14F-4D97-AF65-F5344CB8AC3E}">
        <p14:creationId xmlns:p14="http://schemas.microsoft.com/office/powerpoint/2010/main" val="318992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BBCD69-DEC8-481B-9007-64BAF6D8CD03}" type="datetimeFigureOut">
              <a:rPr lang="en-GB" smtClean="0"/>
              <a:t>04/01/2021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56017C-FC4B-4BC4-9C27-3B004BFDAE86}" type="slidenum">
              <a:rPr lang="en-GB" smtClean="0"/>
              <a:t>‹#›</a:t>
            </a:fld>
            <a:endParaRPr lang="en-GB"/>
          </a:p>
        </p:txBody>
      </p:sp>
    </p:spTree>
    <p:extLst>
      <p:ext uri="{BB962C8B-B14F-4D97-AF65-F5344CB8AC3E}">
        <p14:creationId xmlns:p14="http://schemas.microsoft.com/office/powerpoint/2010/main" val="3683480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BBCD69-DEC8-481B-9007-64BAF6D8CD03}" type="datetimeFigureOut">
              <a:rPr lang="en-GB" smtClean="0"/>
              <a:t>04/01/2021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56017C-FC4B-4BC4-9C27-3B004BFDAE86}" type="slidenum">
              <a:rPr lang="en-GB" smtClean="0"/>
              <a:t>‹#›</a:t>
            </a:fld>
            <a:endParaRPr lang="en-GB"/>
          </a:p>
        </p:txBody>
      </p:sp>
    </p:spTree>
    <p:extLst>
      <p:ext uri="{BB962C8B-B14F-4D97-AF65-F5344CB8AC3E}">
        <p14:creationId xmlns:p14="http://schemas.microsoft.com/office/powerpoint/2010/main" val="128424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2BBCD69-DEC8-481B-9007-64BAF6D8CD03}" type="datetimeFigureOut">
              <a:rPr lang="en-GB" smtClean="0"/>
              <a:t>04/01/2021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56017C-FC4B-4BC4-9C27-3B004BFDAE86}" type="slidenum">
              <a:rPr lang="en-GB" smtClean="0"/>
              <a:t>‹#›</a:t>
            </a:fld>
            <a:endParaRPr lang="en-GB"/>
          </a:p>
        </p:txBody>
      </p:sp>
    </p:spTree>
    <p:extLst>
      <p:ext uri="{BB962C8B-B14F-4D97-AF65-F5344CB8AC3E}">
        <p14:creationId xmlns:p14="http://schemas.microsoft.com/office/powerpoint/2010/main" val="3176518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2BBCD69-DEC8-481B-9007-64BAF6D8CD03}" type="datetimeFigureOut">
              <a:rPr lang="en-GB" smtClean="0"/>
              <a:t>04/01/2021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156017C-FC4B-4BC4-9C27-3B004BFDAE86}" type="slidenum">
              <a:rPr lang="en-GB" smtClean="0"/>
              <a:t>‹#›</a:t>
            </a:fld>
            <a:endParaRPr lang="en-GB"/>
          </a:p>
        </p:txBody>
      </p:sp>
    </p:spTree>
    <p:extLst>
      <p:ext uri="{BB962C8B-B14F-4D97-AF65-F5344CB8AC3E}">
        <p14:creationId xmlns:p14="http://schemas.microsoft.com/office/powerpoint/2010/main" val="1200131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BBCD69-DEC8-481B-9007-64BAF6D8CD03}" type="datetimeFigureOut">
              <a:rPr lang="en-GB" smtClean="0"/>
              <a:t>04/01/2021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156017C-FC4B-4BC4-9C27-3B004BFDAE86}" type="slidenum">
              <a:rPr lang="en-GB" smtClean="0"/>
              <a:t>‹#›</a:t>
            </a:fld>
            <a:endParaRPr lang="en-GB"/>
          </a:p>
        </p:txBody>
      </p:sp>
    </p:spTree>
    <p:extLst>
      <p:ext uri="{BB962C8B-B14F-4D97-AF65-F5344CB8AC3E}">
        <p14:creationId xmlns:p14="http://schemas.microsoft.com/office/powerpoint/2010/main" val="1942655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BCD69-DEC8-481B-9007-64BAF6D8CD03}" type="datetimeFigureOut">
              <a:rPr lang="en-GB" smtClean="0"/>
              <a:t>04/01/2021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156017C-FC4B-4BC4-9C27-3B004BFDAE86}" type="slidenum">
              <a:rPr lang="en-GB" smtClean="0"/>
              <a:t>‹#›</a:t>
            </a:fld>
            <a:endParaRPr lang="en-GB"/>
          </a:p>
        </p:txBody>
      </p:sp>
    </p:spTree>
    <p:extLst>
      <p:ext uri="{BB962C8B-B14F-4D97-AF65-F5344CB8AC3E}">
        <p14:creationId xmlns:p14="http://schemas.microsoft.com/office/powerpoint/2010/main" val="339670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BBCD69-DEC8-481B-9007-64BAF6D8CD03}" type="datetimeFigureOut">
              <a:rPr lang="en-GB" smtClean="0"/>
              <a:t>04/01/2021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56017C-FC4B-4BC4-9C27-3B004BFDAE86}" type="slidenum">
              <a:rPr lang="en-GB" smtClean="0"/>
              <a:t>‹#›</a:t>
            </a:fld>
            <a:endParaRPr lang="en-GB"/>
          </a:p>
        </p:txBody>
      </p:sp>
    </p:spTree>
    <p:extLst>
      <p:ext uri="{BB962C8B-B14F-4D97-AF65-F5344CB8AC3E}">
        <p14:creationId xmlns:p14="http://schemas.microsoft.com/office/powerpoint/2010/main" val="2906822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BBCD69-DEC8-481B-9007-64BAF6D8CD03}" type="datetimeFigureOut">
              <a:rPr lang="en-GB" smtClean="0"/>
              <a:t>04/01/2021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56017C-FC4B-4BC4-9C27-3B004BFDAE86}" type="slidenum">
              <a:rPr lang="en-GB" smtClean="0"/>
              <a:t>‹#›</a:t>
            </a:fld>
            <a:endParaRPr lang="en-GB"/>
          </a:p>
        </p:txBody>
      </p:sp>
    </p:spTree>
    <p:extLst>
      <p:ext uri="{BB962C8B-B14F-4D97-AF65-F5344CB8AC3E}">
        <p14:creationId xmlns:p14="http://schemas.microsoft.com/office/powerpoint/2010/main" val="376386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BCD69-DEC8-481B-9007-64BAF6D8CD03}" type="datetimeFigureOut">
              <a:rPr lang="en-GB" smtClean="0"/>
              <a:t>04/01/2021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56017C-FC4B-4BC4-9C27-3B004BFDAE86}" type="slidenum">
              <a:rPr lang="en-GB" smtClean="0"/>
              <a:t>‹#›</a:t>
            </a:fld>
            <a:endParaRPr lang="en-GB"/>
          </a:p>
        </p:txBody>
      </p:sp>
    </p:spTree>
    <p:extLst>
      <p:ext uri="{BB962C8B-B14F-4D97-AF65-F5344CB8AC3E}">
        <p14:creationId xmlns:p14="http://schemas.microsoft.com/office/powerpoint/2010/main" val="282011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boutell.com/frankenstein/chapter5.html#not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i="1" dirty="0"/>
              <a:t>Frankenstein</a:t>
            </a:r>
          </a:p>
        </p:txBody>
      </p:sp>
      <p:sp>
        <p:nvSpPr>
          <p:cNvPr id="3" name="Subtitle 2"/>
          <p:cNvSpPr>
            <a:spLocks noGrp="1"/>
          </p:cNvSpPr>
          <p:nvPr>
            <p:ph type="subTitle" idx="1"/>
          </p:nvPr>
        </p:nvSpPr>
        <p:spPr/>
        <p:txBody>
          <a:bodyPr/>
          <a:lstStyle/>
          <a:p>
            <a:r>
              <a:rPr lang="en-GB" dirty="0" smtClean="0"/>
              <a:t>Chapters 2- </a:t>
            </a:r>
            <a:r>
              <a:rPr lang="en-GB" dirty="0"/>
              <a:t>5 and writing style</a:t>
            </a:r>
          </a:p>
        </p:txBody>
      </p:sp>
      <p:pic>
        <p:nvPicPr>
          <p:cNvPr id="4" name="Picture 3"/>
          <p:cNvPicPr>
            <a:picLocks noChangeAspect="1"/>
          </p:cNvPicPr>
          <p:nvPr/>
        </p:nvPicPr>
        <p:blipFill>
          <a:blip r:embed="rId3"/>
          <a:stretch>
            <a:fillRect/>
          </a:stretch>
        </p:blipFill>
        <p:spPr>
          <a:xfrm>
            <a:off x="8323306" y="1986649"/>
            <a:ext cx="3733800" cy="2857500"/>
          </a:xfrm>
          <a:prstGeom prst="rect">
            <a:avLst/>
          </a:prstGeom>
        </p:spPr>
      </p:pic>
      <p:pic>
        <p:nvPicPr>
          <p:cNvPr id="5" name="Picture 4"/>
          <p:cNvPicPr>
            <a:picLocks noChangeAspect="1"/>
          </p:cNvPicPr>
          <p:nvPr/>
        </p:nvPicPr>
        <p:blipFill>
          <a:blip r:embed="rId4"/>
          <a:stretch>
            <a:fillRect/>
          </a:stretch>
        </p:blipFill>
        <p:spPr>
          <a:xfrm>
            <a:off x="574089" y="782734"/>
            <a:ext cx="3104759" cy="4565822"/>
          </a:xfrm>
          <a:prstGeom prst="rect">
            <a:avLst/>
          </a:prstGeom>
        </p:spPr>
      </p:pic>
    </p:spTree>
    <p:extLst>
      <p:ext uri="{BB962C8B-B14F-4D97-AF65-F5344CB8AC3E}">
        <p14:creationId xmlns:p14="http://schemas.microsoft.com/office/powerpoint/2010/main" val="3045957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marL="0" lvl="0" indent="0">
              <a:buNone/>
            </a:pPr>
            <a:r>
              <a:rPr lang="en-GB" dirty="0" smtClean="0">
                <a:solidFill>
                  <a:srgbClr val="FFC000"/>
                </a:solidFill>
              </a:rPr>
              <a:t>3 Why </a:t>
            </a:r>
            <a:r>
              <a:rPr lang="en-GB" dirty="0">
                <a:solidFill>
                  <a:srgbClr val="FFC000"/>
                </a:solidFill>
              </a:rPr>
              <a:t>does Shelley draw the reader’s attention to the process of narration in the phrases “I also recorded those events”, the “after-tale of misery” and “this narration”? (p 40</a:t>
            </a:r>
            <a:r>
              <a:rPr lang="en-GB" dirty="0" smtClean="0">
                <a:solidFill>
                  <a:srgbClr val="FFC000"/>
                </a:solidFill>
              </a:rPr>
              <a:t>)</a:t>
            </a:r>
          </a:p>
          <a:p>
            <a:pPr marL="0" lvl="0" indent="0">
              <a:buNone/>
            </a:pPr>
            <a:r>
              <a:rPr lang="en-GB" dirty="0" smtClean="0"/>
              <a:t>She ensures that the reader is aware of both the addresser and the addressee – and therefore that the addresser will have a purpose for his story.  </a:t>
            </a:r>
            <a:r>
              <a:rPr lang="en-GB" dirty="0"/>
              <a:t> </a:t>
            </a:r>
          </a:p>
          <a:p>
            <a:pPr marL="0" lvl="0" indent="0">
              <a:buNone/>
            </a:pPr>
            <a:r>
              <a:rPr lang="en-GB" dirty="0" smtClean="0">
                <a:solidFill>
                  <a:srgbClr val="FF0000"/>
                </a:solidFill>
              </a:rPr>
              <a:t>4 “I </a:t>
            </a:r>
            <a:r>
              <a:rPr lang="en-GB" dirty="0">
                <a:solidFill>
                  <a:srgbClr val="FF0000"/>
                </a:solidFill>
              </a:rPr>
              <a:t>had gazed upon the fortifications and impediments that seemed to keep human beings from entering the citadel of nature, and rashly and ignorantly I had repined.”  (“repined” means “yearned after” or “felt discontent”, here)</a:t>
            </a:r>
          </a:p>
          <a:p>
            <a:pPr marL="0" lvl="0" indent="0">
              <a:buNone/>
            </a:pPr>
            <a:r>
              <a:rPr lang="en-GB" dirty="0">
                <a:solidFill>
                  <a:srgbClr val="FF0000"/>
                </a:solidFill>
              </a:rPr>
              <a:t>The semantic field of barriers and defences is clear here; why is it significant</a:t>
            </a:r>
            <a:r>
              <a:rPr lang="en-GB" dirty="0" smtClean="0">
                <a:solidFill>
                  <a:srgbClr val="FF0000"/>
                </a:solidFill>
              </a:rPr>
              <a:t>?</a:t>
            </a:r>
          </a:p>
          <a:p>
            <a:pPr marL="0" lvl="0" indent="0">
              <a:buNone/>
            </a:pPr>
            <a:r>
              <a:rPr lang="en-GB" dirty="0" smtClean="0"/>
              <a:t>Victor is violating nature.  He is going beyond ethical boundaries in his investigation and actions.  There are many clues that nature resists him in this text.</a:t>
            </a:r>
            <a:endParaRPr lang="en-GB" dirty="0"/>
          </a:p>
          <a:p>
            <a:endParaRPr lang="en-GB" dirty="0"/>
          </a:p>
        </p:txBody>
      </p:sp>
    </p:spTree>
    <p:extLst>
      <p:ext uri="{BB962C8B-B14F-4D97-AF65-F5344CB8AC3E}">
        <p14:creationId xmlns:p14="http://schemas.microsoft.com/office/powerpoint/2010/main" val="426476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pPr lvl="0"/>
            <a:r>
              <a:rPr lang="en-GB" dirty="0" smtClean="0">
                <a:solidFill>
                  <a:srgbClr val="00B050"/>
                </a:solidFill>
              </a:rPr>
              <a:t>5 “Wealth </a:t>
            </a:r>
            <a:r>
              <a:rPr lang="en-GB" dirty="0">
                <a:solidFill>
                  <a:srgbClr val="00B050"/>
                </a:solidFill>
              </a:rPr>
              <a:t>was an inferior object; but what glory would attend the discovery, if I could banish disease from the human frame and render man invulnerable to all but a violent death!”  (p 42)  </a:t>
            </a:r>
          </a:p>
          <a:p>
            <a:pPr lvl="0"/>
            <a:r>
              <a:rPr lang="en-GB" dirty="0">
                <a:solidFill>
                  <a:srgbClr val="00B050"/>
                </a:solidFill>
              </a:rPr>
              <a:t>What is Victor’s motivation to pursue his ambition</a:t>
            </a:r>
            <a:r>
              <a:rPr lang="en-GB" dirty="0" smtClean="0">
                <a:solidFill>
                  <a:srgbClr val="00B050"/>
                </a:solidFill>
              </a:rPr>
              <a:t>?</a:t>
            </a:r>
          </a:p>
          <a:p>
            <a:pPr lvl="0"/>
            <a:r>
              <a:rPr lang="en-GB" dirty="0" smtClean="0"/>
              <a:t>He implies here that he is motivated by glory.  His motivation is selfish.</a:t>
            </a:r>
            <a:endParaRPr lang="en-GB" dirty="0"/>
          </a:p>
          <a:p>
            <a:pPr lvl="0"/>
            <a:r>
              <a:rPr lang="en-GB" dirty="0" smtClean="0">
                <a:solidFill>
                  <a:srgbClr val="FF0000"/>
                </a:solidFill>
              </a:rPr>
              <a:t>6 “Thus </a:t>
            </a:r>
            <a:r>
              <a:rPr lang="en-GB" dirty="0">
                <a:solidFill>
                  <a:srgbClr val="FF0000"/>
                </a:solidFill>
              </a:rPr>
              <a:t>strangely are our souls constructed, and by such slight ligaments are we bound to prosperity or ruin… Destiny was too potent, and her immutable laws had decreed my utter and terrible destruction.” p 43</a:t>
            </a:r>
          </a:p>
          <a:p>
            <a:pPr lvl="0"/>
            <a:r>
              <a:rPr lang="en-GB" dirty="0">
                <a:solidFill>
                  <a:srgbClr val="FF0000"/>
                </a:solidFill>
              </a:rPr>
              <a:t>It is clear that Victor does not fully accept responsibility for his actions, and blames “Destiny” and fate.  Is Shelley creating a tragic hero in the character of Victor, who is subject to fate?  Is she building tension by inserting a </a:t>
            </a:r>
            <a:r>
              <a:rPr lang="en-GB" dirty="0" err="1">
                <a:solidFill>
                  <a:srgbClr val="FF0000"/>
                </a:solidFill>
              </a:rPr>
              <a:t>proleptic</a:t>
            </a:r>
            <a:r>
              <a:rPr lang="en-GB" dirty="0">
                <a:solidFill>
                  <a:srgbClr val="FF0000"/>
                </a:solidFill>
              </a:rPr>
              <a:t> reference to what will happen?  Or do these references to fate and destiny have another function</a:t>
            </a:r>
            <a:r>
              <a:rPr lang="en-GB" dirty="0" smtClean="0">
                <a:solidFill>
                  <a:srgbClr val="FF0000"/>
                </a:solidFill>
              </a:rPr>
              <a:t>?</a:t>
            </a:r>
          </a:p>
          <a:p>
            <a:pPr lvl="0"/>
            <a:r>
              <a:rPr lang="en-GB" dirty="0" smtClean="0"/>
              <a:t>Victor arguably sees himself as a tragic hero – unable to resist the path laid out for him by fate.  However, there are many instances in this text, where Shelley appears to suggest that he is mistaken.  Certainly, Shelley uses </a:t>
            </a:r>
            <a:r>
              <a:rPr lang="en-GB" dirty="0" err="1" smtClean="0"/>
              <a:t>proleptic</a:t>
            </a:r>
            <a:r>
              <a:rPr lang="en-GB" dirty="0" smtClean="0"/>
              <a:t> references to help to create suspense and tension.</a:t>
            </a:r>
            <a:endParaRPr lang="en-GB" dirty="0"/>
          </a:p>
          <a:p>
            <a:endParaRPr lang="en-GB" dirty="0"/>
          </a:p>
        </p:txBody>
      </p:sp>
    </p:spTree>
    <p:extLst>
      <p:ext uri="{BB962C8B-B14F-4D97-AF65-F5344CB8AC3E}">
        <p14:creationId xmlns:p14="http://schemas.microsoft.com/office/powerpoint/2010/main" val="1412835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lvl="0"/>
            <a:r>
              <a:rPr lang="en-GB" dirty="0" smtClean="0">
                <a:solidFill>
                  <a:srgbClr val="00B050"/>
                </a:solidFill>
              </a:rPr>
              <a:t>7 In </a:t>
            </a:r>
            <a:r>
              <a:rPr lang="en-GB" dirty="0">
                <a:solidFill>
                  <a:srgbClr val="00B050"/>
                </a:solidFill>
              </a:rPr>
              <a:t>Chapter 3 ( p44) there is a repetition of illness and death (see p 34: “orphan and beggar” and p 36).  </a:t>
            </a:r>
          </a:p>
          <a:p>
            <a:pPr lvl="0"/>
            <a:r>
              <a:rPr lang="en-GB" dirty="0">
                <a:solidFill>
                  <a:srgbClr val="00B050"/>
                </a:solidFill>
              </a:rPr>
              <a:t>What reasons might Shelley have for these recurring references</a:t>
            </a:r>
            <a:r>
              <a:rPr lang="en-GB" dirty="0" smtClean="0">
                <a:solidFill>
                  <a:srgbClr val="00B050"/>
                </a:solidFill>
              </a:rPr>
              <a:t>?</a:t>
            </a:r>
          </a:p>
          <a:p>
            <a:pPr lvl="0"/>
            <a:r>
              <a:rPr lang="en-GB" dirty="0" smtClean="0"/>
              <a:t>She foreshadows the repeated deaths in the novel, but she also foregrounds the creature's own lack of parental figures in the repetition in the first few chapters.</a:t>
            </a:r>
            <a:endParaRPr lang="en-GB" dirty="0"/>
          </a:p>
          <a:p>
            <a:pPr lvl="0"/>
            <a:endParaRPr lang="en-GB" dirty="0"/>
          </a:p>
          <a:p>
            <a:pPr lvl="0"/>
            <a:r>
              <a:rPr lang="en-GB" dirty="0" smtClean="0">
                <a:solidFill>
                  <a:srgbClr val="00B050"/>
                </a:solidFill>
              </a:rPr>
              <a:t>8 “Duties</a:t>
            </a:r>
            <a:r>
              <a:rPr lang="en-GB" dirty="0">
                <a:solidFill>
                  <a:srgbClr val="00B050"/>
                </a:solidFill>
              </a:rPr>
              <a:t>” are mentioned twice on page 45.  </a:t>
            </a:r>
          </a:p>
          <a:p>
            <a:pPr lvl="0"/>
            <a:r>
              <a:rPr lang="en-GB" dirty="0">
                <a:solidFill>
                  <a:srgbClr val="00B050"/>
                </a:solidFill>
              </a:rPr>
              <a:t>Why?  What significance does the repetition of the duties of a family member have to the rest of the novel</a:t>
            </a:r>
            <a:r>
              <a:rPr lang="en-GB" dirty="0" smtClean="0">
                <a:solidFill>
                  <a:srgbClr val="00B050"/>
                </a:solidFill>
              </a:rPr>
              <a:t>?</a:t>
            </a:r>
          </a:p>
          <a:p>
            <a:pPr lvl="0"/>
            <a:r>
              <a:rPr lang="en-GB" dirty="0" smtClean="0"/>
              <a:t>Victor fails to fulfil any of his duties to the creature.  Arguably, he does not fully fulfil his duties as a son, a friend to </a:t>
            </a:r>
            <a:r>
              <a:rPr lang="en-GB" dirty="0" err="1" smtClean="0"/>
              <a:t>Clerval</a:t>
            </a:r>
            <a:r>
              <a:rPr lang="en-GB" dirty="0" smtClean="0"/>
              <a:t>, or a husband.</a:t>
            </a:r>
            <a:endParaRPr lang="en-GB" dirty="0"/>
          </a:p>
          <a:p>
            <a:endParaRPr lang="en-GB" dirty="0"/>
          </a:p>
        </p:txBody>
      </p:sp>
    </p:spTree>
    <p:extLst>
      <p:ext uri="{BB962C8B-B14F-4D97-AF65-F5344CB8AC3E}">
        <p14:creationId xmlns:p14="http://schemas.microsoft.com/office/powerpoint/2010/main" val="181582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lvl="0"/>
            <a:r>
              <a:rPr lang="en-GB" dirty="0" smtClean="0">
                <a:solidFill>
                  <a:srgbClr val="FFC000"/>
                </a:solidFill>
              </a:rPr>
              <a:t>9 Victor </a:t>
            </a:r>
            <a:r>
              <a:rPr lang="en-GB" dirty="0">
                <a:solidFill>
                  <a:srgbClr val="FFC000"/>
                </a:solidFill>
              </a:rPr>
              <a:t>describes his life hitherto as “remarkably secluded and domestic”, and how he was “cooped up” in one place in his youth. (p 46)  </a:t>
            </a:r>
          </a:p>
          <a:p>
            <a:pPr lvl="0"/>
            <a:r>
              <a:rPr lang="en-GB" dirty="0">
                <a:solidFill>
                  <a:srgbClr val="FFC000"/>
                </a:solidFill>
              </a:rPr>
              <a:t>Why is this significant to the rest of the novel</a:t>
            </a:r>
            <a:r>
              <a:rPr lang="en-GB" dirty="0" smtClean="0">
                <a:solidFill>
                  <a:srgbClr val="FFC000"/>
                </a:solidFill>
              </a:rPr>
              <a:t>?</a:t>
            </a:r>
          </a:p>
          <a:p>
            <a:pPr lvl="0"/>
            <a:r>
              <a:rPr lang="en-GB" dirty="0" smtClean="0"/>
              <a:t>This creates the sense that Victor felt trapped by his domestic life.</a:t>
            </a:r>
            <a:endParaRPr lang="en-GB" dirty="0"/>
          </a:p>
          <a:p>
            <a:pPr lvl="0"/>
            <a:endParaRPr lang="en-GB" dirty="0"/>
          </a:p>
          <a:p>
            <a:pPr lvl="0"/>
            <a:r>
              <a:rPr lang="en-GB" dirty="0" smtClean="0">
                <a:solidFill>
                  <a:srgbClr val="FFC000"/>
                </a:solidFill>
              </a:rPr>
              <a:t>10 “M </a:t>
            </a:r>
            <a:r>
              <a:rPr lang="en-GB" dirty="0" err="1">
                <a:solidFill>
                  <a:srgbClr val="FFC000"/>
                </a:solidFill>
              </a:rPr>
              <a:t>Krempe</a:t>
            </a:r>
            <a:r>
              <a:rPr lang="en-GB" dirty="0">
                <a:solidFill>
                  <a:srgbClr val="FFC000"/>
                </a:solidFill>
              </a:rPr>
              <a:t> was a squat little man, with a gruff voice and a repulsive countenance”  (p47) </a:t>
            </a:r>
          </a:p>
          <a:p>
            <a:pPr lvl="0"/>
            <a:r>
              <a:rPr lang="en-GB" dirty="0">
                <a:solidFill>
                  <a:srgbClr val="FFC000"/>
                </a:solidFill>
              </a:rPr>
              <a:t>Why is this observation important to the themes of this novel</a:t>
            </a:r>
            <a:r>
              <a:rPr lang="en-GB" dirty="0" smtClean="0">
                <a:solidFill>
                  <a:srgbClr val="FFC000"/>
                </a:solidFill>
              </a:rPr>
              <a:t>?</a:t>
            </a:r>
          </a:p>
          <a:p>
            <a:pPr lvl="0"/>
            <a:r>
              <a:rPr lang="en-GB" dirty="0" smtClean="0"/>
              <a:t>Beauty is often associated with moral goodness, and is a positive force.  This might indicate Victor's rejection of this character.</a:t>
            </a:r>
            <a:endParaRPr lang="en-GB" dirty="0"/>
          </a:p>
          <a:p>
            <a:endParaRPr lang="en-GB" dirty="0"/>
          </a:p>
        </p:txBody>
      </p:sp>
    </p:spTree>
    <p:extLst>
      <p:ext uri="{BB962C8B-B14F-4D97-AF65-F5344CB8AC3E}">
        <p14:creationId xmlns:p14="http://schemas.microsoft.com/office/powerpoint/2010/main" val="2386505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lvl="0"/>
            <a:r>
              <a:rPr lang="en-GB" dirty="0" smtClean="0">
                <a:solidFill>
                  <a:srgbClr val="FF0000"/>
                </a:solidFill>
              </a:rPr>
              <a:t>11 “The </a:t>
            </a:r>
            <a:r>
              <a:rPr lang="en-GB" dirty="0">
                <a:solidFill>
                  <a:srgbClr val="FF0000"/>
                </a:solidFill>
              </a:rPr>
              <a:t>labours of men of genius, however erroneously directed, scarcely ever fail in ultimately turning to the solid advantages of mankind”  (p 50)  claims M </a:t>
            </a:r>
            <a:r>
              <a:rPr lang="en-GB" dirty="0" err="1">
                <a:solidFill>
                  <a:srgbClr val="FF0000"/>
                </a:solidFill>
              </a:rPr>
              <a:t>Krempe</a:t>
            </a:r>
            <a:r>
              <a:rPr lang="en-GB" dirty="0">
                <a:solidFill>
                  <a:srgbClr val="FF0000"/>
                </a:solidFill>
              </a:rPr>
              <a:t>.  </a:t>
            </a:r>
          </a:p>
          <a:p>
            <a:pPr lvl="0"/>
            <a:r>
              <a:rPr lang="en-GB" dirty="0">
                <a:solidFill>
                  <a:srgbClr val="FF0000"/>
                </a:solidFill>
              </a:rPr>
              <a:t>Do you think that this novel supports this statement</a:t>
            </a:r>
            <a:r>
              <a:rPr lang="en-GB" dirty="0" smtClean="0">
                <a:solidFill>
                  <a:srgbClr val="FF0000"/>
                </a:solidFill>
              </a:rPr>
              <a:t>?</a:t>
            </a:r>
          </a:p>
          <a:p>
            <a:pPr lvl="0"/>
            <a:r>
              <a:rPr lang="en-GB" dirty="0" smtClean="0"/>
              <a:t>No.  Victor's violation of nature, as he usurps God and women, results in death and grief.</a:t>
            </a:r>
            <a:endParaRPr lang="en-GB" dirty="0"/>
          </a:p>
          <a:p>
            <a:endParaRPr lang="en-GB" dirty="0"/>
          </a:p>
        </p:txBody>
      </p:sp>
    </p:spTree>
    <p:extLst>
      <p:ext uri="{BB962C8B-B14F-4D97-AF65-F5344CB8AC3E}">
        <p14:creationId xmlns:p14="http://schemas.microsoft.com/office/powerpoint/2010/main" val="284661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Grammar Revision:  a simple </a:t>
            </a:r>
            <a:r>
              <a:rPr lang="en-GB" dirty="0"/>
              <a:t>Sentence</a:t>
            </a:r>
          </a:p>
        </p:txBody>
      </p:sp>
      <p:sp>
        <p:nvSpPr>
          <p:cNvPr id="3" name="Content Placeholder 2"/>
          <p:cNvSpPr>
            <a:spLocks noGrp="1"/>
          </p:cNvSpPr>
          <p:nvPr>
            <p:ph idx="1"/>
          </p:nvPr>
        </p:nvSpPr>
        <p:spPr/>
        <p:txBody>
          <a:bodyPr/>
          <a:lstStyle/>
          <a:p>
            <a:r>
              <a:rPr lang="en-GB" dirty="0"/>
              <a:t>A simple sentence generally has one main verb and communicates one idea.</a:t>
            </a:r>
          </a:p>
          <a:p>
            <a:r>
              <a:rPr lang="en-GB" dirty="0">
                <a:solidFill>
                  <a:srgbClr val="FF0000"/>
                </a:solidFill>
              </a:rPr>
              <a:t>The bat sat on the cat.</a:t>
            </a:r>
          </a:p>
          <a:p>
            <a:r>
              <a:rPr lang="en-GB" dirty="0"/>
              <a:t>Simple to understand.  Childlike.</a:t>
            </a:r>
          </a:p>
        </p:txBody>
      </p:sp>
    </p:spTree>
    <p:extLst>
      <p:ext uri="{BB962C8B-B14F-4D97-AF65-F5344CB8AC3E}">
        <p14:creationId xmlns:p14="http://schemas.microsoft.com/office/powerpoint/2010/main" val="3177818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Compound Sentence</a:t>
            </a:r>
          </a:p>
        </p:txBody>
      </p:sp>
      <p:sp>
        <p:nvSpPr>
          <p:cNvPr id="3" name="Content Placeholder 2"/>
          <p:cNvSpPr>
            <a:spLocks noGrp="1"/>
          </p:cNvSpPr>
          <p:nvPr>
            <p:ph idx="1"/>
          </p:nvPr>
        </p:nvSpPr>
        <p:spPr/>
        <p:txBody>
          <a:bodyPr>
            <a:normAutofit/>
          </a:bodyPr>
          <a:lstStyle/>
          <a:p>
            <a:r>
              <a:rPr lang="en-GB" dirty="0"/>
              <a:t>A compound sentence generally joins two simple sentences together. We typically use words like 'and', 'or' and 'but' to join the ideas. </a:t>
            </a:r>
          </a:p>
          <a:p>
            <a:r>
              <a:rPr lang="en-GB" dirty="0">
                <a:solidFill>
                  <a:srgbClr val="FF0000"/>
                </a:solidFill>
              </a:rPr>
              <a:t>The bat sat on the cat and it was fat.  </a:t>
            </a:r>
          </a:p>
          <a:p>
            <a:r>
              <a:rPr lang="en-GB" dirty="0"/>
              <a:t>The two ideas are equal in the sentence.  Typical of spoken discourse.   </a:t>
            </a:r>
          </a:p>
        </p:txBody>
      </p:sp>
    </p:spTree>
    <p:extLst>
      <p:ext uri="{BB962C8B-B14F-4D97-AF65-F5344CB8AC3E}">
        <p14:creationId xmlns:p14="http://schemas.microsoft.com/office/powerpoint/2010/main" val="262535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Complex Sentence</a:t>
            </a:r>
          </a:p>
        </p:txBody>
      </p:sp>
      <p:sp>
        <p:nvSpPr>
          <p:cNvPr id="3" name="Content Placeholder 2"/>
          <p:cNvSpPr>
            <a:spLocks noGrp="1"/>
          </p:cNvSpPr>
          <p:nvPr>
            <p:ph idx="1"/>
          </p:nvPr>
        </p:nvSpPr>
        <p:spPr/>
        <p:txBody>
          <a:bodyPr>
            <a:normAutofit/>
          </a:bodyPr>
          <a:lstStyle/>
          <a:p>
            <a:r>
              <a:rPr lang="en-GB" dirty="0"/>
              <a:t>A complex sentence communicates more than one idea, but the ideas are not equal. </a:t>
            </a:r>
          </a:p>
          <a:p>
            <a:r>
              <a:rPr lang="en-GB" dirty="0">
                <a:solidFill>
                  <a:srgbClr val="FF0000"/>
                </a:solidFill>
              </a:rPr>
              <a:t>The bat sat on the cat, no matter how the latter objected. </a:t>
            </a:r>
          </a:p>
          <a:p>
            <a:r>
              <a:rPr lang="en-GB" dirty="0"/>
              <a:t>“No matter how the latter objected” needs something else to make sense.</a:t>
            </a:r>
          </a:p>
          <a:p>
            <a:r>
              <a:rPr lang="en-GB" dirty="0"/>
              <a:t>Complex sentences are more common in writing than in spoken discourse.  They are arguably the hardest to understand.  </a:t>
            </a:r>
          </a:p>
        </p:txBody>
      </p:sp>
    </p:spTree>
    <p:extLst>
      <p:ext uri="{BB962C8B-B14F-4D97-AF65-F5344CB8AC3E}">
        <p14:creationId xmlns:p14="http://schemas.microsoft.com/office/powerpoint/2010/main" val="366797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mood is this piece of text?</a:t>
            </a:r>
          </a:p>
        </p:txBody>
      </p:sp>
      <p:sp>
        <p:nvSpPr>
          <p:cNvPr id="3" name="Content Placeholder 2"/>
          <p:cNvSpPr>
            <a:spLocks noGrp="1"/>
          </p:cNvSpPr>
          <p:nvPr>
            <p:ph idx="1"/>
          </p:nvPr>
        </p:nvSpPr>
        <p:spPr/>
        <p:txBody>
          <a:bodyPr>
            <a:normAutofit/>
          </a:bodyPr>
          <a:lstStyle/>
          <a:p>
            <a:endParaRPr lang="en-GB" dirty="0"/>
          </a:p>
        </p:txBody>
      </p:sp>
      <p:pic>
        <p:nvPicPr>
          <p:cNvPr id="4" name="Picture 3"/>
          <p:cNvPicPr>
            <a:picLocks noChangeAspect="1"/>
          </p:cNvPicPr>
          <p:nvPr/>
        </p:nvPicPr>
        <p:blipFill>
          <a:blip r:embed="rId3"/>
          <a:stretch>
            <a:fillRect/>
          </a:stretch>
        </p:blipFill>
        <p:spPr>
          <a:xfrm>
            <a:off x="822283" y="2351633"/>
            <a:ext cx="10531517" cy="3632707"/>
          </a:xfrm>
          <a:prstGeom prst="rect">
            <a:avLst/>
          </a:prstGeom>
        </p:spPr>
      </p:pic>
    </p:spTree>
    <p:extLst>
      <p:ext uri="{BB962C8B-B14F-4D97-AF65-F5344CB8AC3E}">
        <p14:creationId xmlns:p14="http://schemas.microsoft.com/office/powerpoint/2010/main" val="1521098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 this one?</a:t>
            </a:r>
          </a:p>
        </p:txBody>
      </p:sp>
      <p:pic>
        <p:nvPicPr>
          <p:cNvPr id="4" name="Content Placeholder 3"/>
          <p:cNvPicPr>
            <a:picLocks noGrp="1" noChangeAspect="1"/>
          </p:cNvPicPr>
          <p:nvPr>
            <p:ph idx="1"/>
          </p:nvPr>
        </p:nvPicPr>
        <p:blipFill>
          <a:blip r:embed="rId3"/>
          <a:stretch>
            <a:fillRect/>
          </a:stretch>
        </p:blipFill>
        <p:spPr>
          <a:xfrm>
            <a:off x="1244335" y="2421924"/>
            <a:ext cx="9523034" cy="2062313"/>
          </a:xfrm>
          <a:prstGeom prst="rect">
            <a:avLst/>
          </a:prstGeom>
        </p:spPr>
      </p:pic>
    </p:spTree>
    <p:extLst>
      <p:ext uri="{BB962C8B-B14F-4D97-AF65-F5344CB8AC3E}">
        <p14:creationId xmlns:p14="http://schemas.microsoft.com/office/powerpoint/2010/main" val="1447039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A98D62-89CB-4D0D-AE5A-662491BCD6D1}"/>
              </a:ext>
            </a:extLst>
          </p:cNvPr>
          <p:cNvSpPr>
            <a:spLocks noGrp="1"/>
          </p:cNvSpPr>
          <p:nvPr>
            <p:ph type="title"/>
          </p:nvPr>
        </p:nvSpPr>
        <p:spPr/>
        <p:txBody>
          <a:bodyPr/>
          <a:lstStyle/>
          <a:p>
            <a:r>
              <a:rPr lang="en-GB" dirty="0"/>
              <a:t>What’s </a:t>
            </a:r>
            <a:r>
              <a:rPr lang="en-GB" dirty="0" smtClean="0"/>
              <a:t>happening in these chapters?</a:t>
            </a:r>
            <a:endParaRPr lang="en-GB" dirty="0"/>
          </a:p>
        </p:txBody>
      </p:sp>
      <p:sp>
        <p:nvSpPr>
          <p:cNvPr id="3" name="Content Placeholder 2">
            <a:extLst>
              <a:ext uri="{FF2B5EF4-FFF2-40B4-BE49-F238E27FC236}">
                <a16:creationId xmlns="" xmlns:a16="http://schemas.microsoft.com/office/drawing/2014/main" id="{E70E5C63-B1F2-42D2-B5EF-6A7C28A3AB22}"/>
              </a:ext>
            </a:extLst>
          </p:cNvPr>
          <p:cNvSpPr>
            <a:spLocks noGrp="1"/>
          </p:cNvSpPr>
          <p:nvPr>
            <p:ph idx="1"/>
          </p:nvPr>
        </p:nvSpPr>
        <p:spPr/>
        <p:txBody>
          <a:bodyPr/>
          <a:lstStyle/>
          <a:p>
            <a:r>
              <a:rPr lang="en-GB" dirty="0"/>
              <a:t>Chapter 2 – exposition on Victor’s perfect childhood; introduction to Elizabeth and to Clerval.  Lightning hits oak tree – witnessed by Victor.</a:t>
            </a:r>
          </a:p>
          <a:p>
            <a:r>
              <a:rPr lang="en-GB" dirty="0"/>
              <a:t>Chapter 3:  Victor’s mother dies; he leaves to study at Ingolstadt, with her dying wish that he should marry Elizabeth.  Exploration of ancient and modern science.</a:t>
            </a:r>
          </a:p>
          <a:p>
            <a:r>
              <a:rPr lang="en-GB" dirty="0"/>
              <a:t>Chapter 4:  Victor becomes obsessed by study, rejecting his family, and discovers the secret of creating life.</a:t>
            </a:r>
          </a:p>
        </p:txBody>
      </p:sp>
    </p:spTree>
    <p:extLst>
      <p:ext uri="{BB962C8B-B14F-4D97-AF65-F5344CB8AC3E}">
        <p14:creationId xmlns:p14="http://schemas.microsoft.com/office/powerpoint/2010/main" val="94133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Compare these two.  Comment on sentence length and patterns of punctuation.</a:t>
            </a:r>
          </a:p>
        </p:txBody>
      </p:sp>
      <p:pic>
        <p:nvPicPr>
          <p:cNvPr id="4" name="Content Placeholder 3"/>
          <p:cNvPicPr>
            <a:picLocks noGrp="1" noChangeAspect="1"/>
          </p:cNvPicPr>
          <p:nvPr>
            <p:ph idx="1"/>
          </p:nvPr>
        </p:nvPicPr>
        <p:blipFill>
          <a:blip r:embed="rId3"/>
          <a:stretch>
            <a:fillRect/>
          </a:stretch>
        </p:blipFill>
        <p:spPr>
          <a:xfrm>
            <a:off x="1231940" y="1690688"/>
            <a:ext cx="9314036" cy="2443269"/>
          </a:xfrm>
          <a:prstGeom prst="rect">
            <a:avLst/>
          </a:prstGeom>
        </p:spPr>
      </p:pic>
      <p:pic>
        <p:nvPicPr>
          <p:cNvPr id="5" name="Picture 4"/>
          <p:cNvPicPr>
            <a:picLocks noChangeAspect="1"/>
          </p:cNvPicPr>
          <p:nvPr/>
        </p:nvPicPr>
        <p:blipFill>
          <a:blip r:embed="rId4"/>
          <a:stretch>
            <a:fillRect/>
          </a:stretch>
        </p:blipFill>
        <p:spPr>
          <a:xfrm>
            <a:off x="1231940" y="4542008"/>
            <a:ext cx="10306619" cy="1183289"/>
          </a:xfrm>
          <a:prstGeom prst="rect">
            <a:avLst/>
          </a:prstGeom>
        </p:spPr>
      </p:pic>
    </p:spTree>
    <p:extLst>
      <p:ext uri="{BB962C8B-B14F-4D97-AF65-F5344CB8AC3E}">
        <p14:creationId xmlns:p14="http://schemas.microsoft.com/office/powerpoint/2010/main" val="1239228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Some Characteristics of Shelley’s writing style</a:t>
            </a:r>
            <a:br>
              <a:rPr lang="en-GB" dirty="0"/>
            </a:br>
            <a:endParaRPr lang="en-GB" dirty="0"/>
          </a:p>
        </p:txBody>
      </p:sp>
      <p:sp>
        <p:nvSpPr>
          <p:cNvPr id="3" name="Content Placeholder 2"/>
          <p:cNvSpPr>
            <a:spLocks noGrp="1"/>
          </p:cNvSpPr>
          <p:nvPr>
            <p:ph idx="1"/>
          </p:nvPr>
        </p:nvSpPr>
        <p:spPr/>
        <p:txBody>
          <a:bodyPr>
            <a:normAutofit fontScale="85000" lnSpcReduction="10000"/>
          </a:bodyPr>
          <a:lstStyle/>
          <a:p>
            <a:r>
              <a:rPr lang="en-GB" dirty="0"/>
              <a:t>Contrasts of </a:t>
            </a:r>
            <a:r>
              <a:rPr lang="en-GB" dirty="0">
                <a:solidFill>
                  <a:srgbClr val="FF0000"/>
                </a:solidFill>
              </a:rPr>
              <a:t>longer sentences </a:t>
            </a:r>
            <a:r>
              <a:rPr lang="en-GB" dirty="0"/>
              <a:t>in the passages of description and </a:t>
            </a:r>
            <a:r>
              <a:rPr lang="en-GB" dirty="0">
                <a:solidFill>
                  <a:srgbClr val="FF0000"/>
                </a:solidFill>
              </a:rPr>
              <a:t>shorter sentences </a:t>
            </a:r>
            <a:r>
              <a:rPr lang="en-GB" dirty="0"/>
              <a:t>of action (sentences shortened to indicate agitation, for example).</a:t>
            </a:r>
          </a:p>
          <a:p>
            <a:r>
              <a:rPr lang="en-GB" dirty="0">
                <a:solidFill>
                  <a:srgbClr val="FF0000"/>
                </a:solidFill>
              </a:rPr>
              <a:t>Fractured syntax </a:t>
            </a:r>
            <a:r>
              <a:rPr lang="en-GB" dirty="0"/>
              <a:t>(such as inverted word order:  “With an anxiety…”)</a:t>
            </a:r>
          </a:p>
          <a:p>
            <a:r>
              <a:rPr lang="en-GB" dirty="0">
                <a:solidFill>
                  <a:srgbClr val="FF0000"/>
                </a:solidFill>
              </a:rPr>
              <a:t>Latinate vocabulary </a:t>
            </a:r>
            <a:r>
              <a:rPr lang="en-GB" dirty="0"/>
              <a:t>(“anxiety”, “agony”, “catastrophe”, “emotion” “delineate” “infinite” </a:t>
            </a:r>
            <a:r>
              <a:rPr lang="en-GB" dirty="0" err="1"/>
              <a:t>etc</a:t>
            </a:r>
            <a:r>
              <a:rPr lang="en-GB" dirty="0"/>
              <a:t>)</a:t>
            </a:r>
          </a:p>
          <a:p>
            <a:r>
              <a:rPr lang="en-GB" dirty="0"/>
              <a:t>Use of </a:t>
            </a:r>
            <a:r>
              <a:rPr lang="en-GB" dirty="0">
                <a:solidFill>
                  <a:srgbClr val="FF0000"/>
                </a:solidFill>
              </a:rPr>
              <a:t>complex sentences </a:t>
            </a:r>
            <a:r>
              <a:rPr lang="en-GB" dirty="0"/>
              <a:t>(three eloquent speakers:  Victor, Walton and the Creature) particular in descriptive passages (writing in the era of Romanticism)</a:t>
            </a:r>
          </a:p>
          <a:p>
            <a:r>
              <a:rPr lang="en-GB" dirty="0">
                <a:solidFill>
                  <a:srgbClr val="FF0000"/>
                </a:solidFill>
              </a:rPr>
              <a:t>Semi colons </a:t>
            </a:r>
            <a:r>
              <a:rPr lang="en-GB" dirty="0"/>
              <a:t>used (often replacing the modern comma) in often lengthy sentences.</a:t>
            </a:r>
          </a:p>
          <a:p>
            <a:r>
              <a:rPr lang="en-GB" dirty="0"/>
              <a:t>Use of </a:t>
            </a:r>
            <a:r>
              <a:rPr lang="en-GB" dirty="0">
                <a:solidFill>
                  <a:srgbClr val="FF0000"/>
                </a:solidFill>
              </a:rPr>
              <a:t>rhetorical questions </a:t>
            </a:r>
            <a:r>
              <a:rPr lang="en-GB" dirty="0"/>
              <a:t>creating sense of uncertainty in the spoken voice</a:t>
            </a:r>
          </a:p>
          <a:p>
            <a:r>
              <a:rPr lang="en-GB" dirty="0"/>
              <a:t>Use of the </a:t>
            </a:r>
            <a:r>
              <a:rPr lang="en-GB" dirty="0">
                <a:solidFill>
                  <a:srgbClr val="FF0000"/>
                </a:solidFill>
              </a:rPr>
              <a:t>dash </a:t>
            </a:r>
            <a:r>
              <a:rPr lang="en-GB" dirty="0"/>
              <a:t>to indicate interruption – either of thought or action</a:t>
            </a:r>
          </a:p>
          <a:p>
            <a:endParaRPr lang="en-GB" dirty="0"/>
          </a:p>
          <a:p>
            <a:endParaRPr lang="en-GB" dirty="0"/>
          </a:p>
          <a:p>
            <a:endParaRPr lang="en-GB" dirty="0"/>
          </a:p>
        </p:txBody>
      </p:sp>
    </p:spTree>
    <p:extLst>
      <p:ext uri="{BB962C8B-B14F-4D97-AF65-F5344CB8AC3E}">
        <p14:creationId xmlns:p14="http://schemas.microsoft.com/office/powerpoint/2010/main" val="2300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connections do you notice?</a:t>
            </a:r>
          </a:p>
        </p:txBody>
      </p:sp>
      <p:sp>
        <p:nvSpPr>
          <p:cNvPr id="3" name="Content Placeholder 2"/>
          <p:cNvSpPr>
            <a:spLocks noGrp="1"/>
          </p:cNvSpPr>
          <p:nvPr>
            <p:ph idx="1"/>
          </p:nvPr>
        </p:nvSpPr>
        <p:spPr/>
        <p:txBody>
          <a:bodyPr numCol="2">
            <a:normAutofit/>
          </a:bodyPr>
          <a:lstStyle/>
          <a:p>
            <a:r>
              <a:rPr lang="en-GB" dirty="0"/>
              <a:t>Night of November</a:t>
            </a:r>
          </a:p>
          <a:p>
            <a:r>
              <a:rPr lang="en-GB" dirty="0"/>
              <a:t>Spark of being</a:t>
            </a:r>
          </a:p>
          <a:p>
            <a:r>
              <a:rPr lang="en-GB" dirty="0"/>
              <a:t>My candle was nearly burnt out</a:t>
            </a:r>
          </a:p>
          <a:p>
            <a:r>
              <a:rPr lang="en-GB" dirty="0"/>
              <a:t>Glimmer of half-extinguished light</a:t>
            </a:r>
          </a:p>
          <a:p>
            <a:r>
              <a:rPr lang="en-GB" dirty="0"/>
              <a:t>Lustrous black</a:t>
            </a:r>
          </a:p>
          <a:p>
            <a:r>
              <a:rPr lang="en-GB" dirty="0"/>
              <a:t>Pearly whiteness</a:t>
            </a:r>
          </a:p>
          <a:p>
            <a:r>
              <a:rPr lang="en-GB" dirty="0"/>
              <a:t>Dun white sockets</a:t>
            </a:r>
          </a:p>
          <a:p>
            <a:r>
              <a:rPr lang="en-GB" dirty="0"/>
              <a:t>Straight black lips</a:t>
            </a:r>
          </a:p>
          <a:p>
            <a:r>
              <a:rPr lang="en-GB" dirty="0"/>
              <a:t>Dim and yellow light of the moon</a:t>
            </a:r>
          </a:p>
          <a:p>
            <a:r>
              <a:rPr lang="en-GB" dirty="0"/>
              <a:t>Morning, dismal and wet</a:t>
            </a:r>
          </a:p>
          <a:p>
            <a:r>
              <a:rPr lang="en-GB" dirty="0"/>
              <a:t>Church of Ingolstadt, its white steeple and clock</a:t>
            </a:r>
          </a:p>
          <a:p>
            <a:r>
              <a:rPr lang="en-GB" dirty="0"/>
              <a:t>Black and comfortless sky</a:t>
            </a:r>
          </a:p>
          <a:p>
            <a:r>
              <a:rPr lang="en-GB" dirty="0"/>
              <a:t>Thin and pale </a:t>
            </a:r>
          </a:p>
        </p:txBody>
      </p:sp>
    </p:spTree>
    <p:extLst>
      <p:ext uri="{BB962C8B-B14F-4D97-AF65-F5344CB8AC3E}">
        <p14:creationId xmlns:p14="http://schemas.microsoft.com/office/powerpoint/2010/main" val="5104507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Oppositions</a:t>
            </a:r>
          </a:p>
        </p:txBody>
      </p:sp>
      <p:sp>
        <p:nvSpPr>
          <p:cNvPr id="3" name="Content Placeholder 2"/>
          <p:cNvSpPr>
            <a:spLocks noGrp="1"/>
          </p:cNvSpPr>
          <p:nvPr>
            <p:ph idx="1"/>
          </p:nvPr>
        </p:nvSpPr>
        <p:spPr/>
        <p:txBody>
          <a:bodyPr/>
          <a:lstStyle/>
          <a:p>
            <a:r>
              <a:rPr lang="en-GB" dirty="0"/>
              <a:t>Light and dark</a:t>
            </a:r>
          </a:p>
          <a:p>
            <a:r>
              <a:rPr lang="en-GB" dirty="0"/>
              <a:t>Life (“bloom of health”) and death/illness (“thin and pale”)</a:t>
            </a:r>
          </a:p>
          <a:p>
            <a:r>
              <a:rPr lang="en-GB" dirty="0"/>
              <a:t>The good (“Elizabeth, in the bloom of health”) and the violation of nature (Victor’s creation)</a:t>
            </a:r>
          </a:p>
          <a:p>
            <a:r>
              <a:rPr lang="en-GB" dirty="0"/>
              <a:t>Beauty and revulsion</a:t>
            </a:r>
          </a:p>
          <a:p>
            <a:r>
              <a:rPr lang="en-GB" dirty="0"/>
              <a:t>Victor’s creation and God’s creation</a:t>
            </a:r>
          </a:p>
          <a:p>
            <a:r>
              <a:rPr lang="en-GB" dirty="0"/>
              <a:t>Isolation, fear and sense of belonging and the domestic (in the figure of Henry </a:t>
            </a:r>
            <a:r>
              <a:rPr lang="en-GB" dirty="0" err="1"/>
              <a:t>Clerval</a:t>
            </a:r>
            <a:r>
              <a:rPr lang="en-GB" dirty="0"/>
              <a:t>)</a:t>
            </a:r>
          </a:p>
          <a:p>
            <a:endParaRPr lang="en-GB" dirty="0"/>
          </a:p>
        </p:txBody>
      </p:sp>
    </p:spTree>
    <p:extLst>
      <p:ext uri="{BB962C8B-B14F-4D97-AF65-F5344CB8AC3E}">
        <p14:creationId xmlns:p14="http://schemas.microsoft.com/office/powerpoint/2010/main" val="59463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Your task:  analyse this passage in terms of setting, character, narrator, writing style, theme, use of figurative language</a:t>
            </a:r>
          </a:p>
        </p:txBody>
      </p:sp>
      <p:sp>
        <p:nvSpPr>
          <p:cNvPr id="3" name="Content Placeholder 2"/>
          <p:cNvSpPr>
            <a:spLocks noGrp="1"/>
          </p:cNvSpPr>
          <p:nvPr>
            <p:ph idx="1"/>
          </p:nvPr>
        </p:nvSpPr>
        <p:spPr/>
        <p:txBody>
          <a:bodyPr>
            <a:normAutofit/>
          </a:bodyPr>
          <a:lstStyle/>
          <a:p>
            <a:pPr marL="0" indent="0">
              <a:buNone/>
            </a:pPr>
            <a:r>
              <a:rPr lang="en-GB" b="1" dirty="0"/>
              <a:t>IT WAS</a:t>
            </a:r>
            <a:r>
              <a:rPr lang="en-GB" dirty="0"/>
              <a:t> on a dreary night of November that I beheld the accomplishment of my toils. With an anxiety that almost amounted to agony, collected the instruments of life around me, that I might infuse a spark of being into the lifeless thing that lay at my feet. It was already one in the morning; the rain pattered dismally against the panes, and my candle was nearly burnt out, when, by the glimmer of the half-extinguished light, I saw the dull yellow eye of the creature open; it breathed hard, and a convulsive motion agitated its limbs.</a:t>
            </a:r>
          </a:p>
          <a:p>
            <a:endParaRPr lang="en-GB" dirty="0"/>
          </a:p>
        </p:txBody>
      </p:sp>
    </p:spTree>
    <p:extLst>
      <p:ext uri="{BB962C8B-B14F-4D97-AF65-F5344CB8AC3E}">
        <p14:creationId xmlns:p14="http://schemas.microsoft.com/office/powerpoint/2010/main" val="10009968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sp>
        <p:nvSpPr>
          <p:cNvPr id="2" name="Title 1"/>
          <p:cNvSpPr>
            <a:spLocks noGrp="1"/>
          </p:cNvSpPr>
          <p:nvPr>
            <p:ph type="title"/>
          </p:nvPr>
        </p:nvSpPr>
        <p:spPr/>
        <p:txBody>
          <a:bodyPr/>
          <a:lstStyle/>
          <a:p>
            <a:endParaRPr lang="en-GB" dirty="0"/>
          </a:p>
        </p:txBody>
      </p:sp>
      <p:sp>
        <p:nvSpPr>
          <p:cNvPr id="4" name="TextBox 3"/>
          <p:cNvSpPr txBox="1"/>
          <p:nvPr/>
        </p:nvSpPr>
        <p:spPr>
          <a:xfrm>
            <a:off x="992780" y="1271450"/>
            <a:ext cx="4040776" cy="3970318"/>
          </a:xfrm>
          <a:prstGeom prst="rect">
            <a:avLst/>
          </a:prstGeom>
          <a:noFill/>
          <a:ln>
            <a:solidFill>
              <a:schemeClr val="tx1"/>
            </a:solidFill>
          </a:ln>
        </p:spPr>
        <p:txBody>
          <a:bodyPr wrap="square" rtlCol="0">
            <a:spAutoFit/>
          </a:bodyPr>
          <a:lstStyle/>
          <a:p>
            <a:r>
              <a:rPr lang="en-GB" b="1" dirty="0"/>
              <a:t>IT WAS</a:t>
            </a:r>
            <a:r>
              <a:rPr lang="en-GB" dirty="0"/>
              <a:t> on a </a:t>
            </a:r>
            <a:r>
              <a:rPr lang="en-GB" dirty="0">
                <a:solidFill>
                  <a:schemeClr val="accent1">
                    <a:lumMod val="75000"/>
                  </a:schemeClr>
                </a:solidFill>
              </a:rPr>
              <a:t>dreary</a:t>
            </a:r>
            <a:r>
              <a:rPr lang="en-GB" dirty="0"/>
              <a:t> night of </a:t>
            </a:r>
            <a:r>
              <a:rPr lang="en-GB" dirty="0">
                <a:solidFill>
                  <a:schemeClr val="accent1">
                    <a:lumMod val="75000"/>
                  </a:schemeClr>
                </a:solidFill>
              </a:rPr>
              <a:t>November</a:t>
            </a:r>
            <a:r>
              <a:rPr lang="en-GB" dirty="0"/>
              <a:t> that I beheld the </a:t>
            </a:r>
            <a:r>
              <a:rPr lang="en-GB" dirty="0">
                <a:solidFill>
                  <a:schemeClr val="accent1">
                    <a:lumMod val="75000"/>
                  </a:schemeClr>
                </a:solidFill>
              </a:rPr>
              <a:t>accomplishment of my toils. </a:t>
            </a:r>
            <a:r>
              <a:rPr lang="en-GB" dirty="0"/>
              <a:t>With an anxiety that almost amounted to </a:t>
            </a:r>
            <a:r>
              <a:rPr lang="en-GB" dirty="0">
                <a:solidFill>
                  <a:schemeClr val="accent1">
                    <a:lumMod val="75000"/>
                  </a:schemeClr>
                </a:solidFill>
              </a:rPr>
              <a:t>agony</a:t>
            </a:r>
            <a:r>
              <a:rPr lang="en-GB" dirty="0"/>
              <a:t>, collected the </a:t>
            </a:r>
            <a:r>
              <a:rPr lang="en-GB" dirty="0">
                <a:solidFill>
                  <a:schemeClr val="accent1">
                    <a:lumMod val="75000"/>
                  </a:schemeClr>
                </a:solidFill>
              </a:rPr>
              <a:t>instruments of life </a:t>
            </a:r>
            <a:r>
              <a:rPr lang="en-GB" dirty="0"/>
              <a:t>around me, that I might infuse a </a:t>
            </a:r>
            <a:r>
              <a:rPr lang="en-GB" dirty="0">
                <a:solidFill>
                  <a:schemeClr val="accent1">
                    <a:lumMod val="75000"/>
                  </a:schemeClr>
                </a:solidFill>
              </a:rPr>
              <a:t>spark </a:t>
            </a:r>
            <a:r>
              <a:rPr lang="en-GB" dirty="0"/>
              <a:t>of being into the lifeless thing that lay at my feet. It was already </a:t>
            </a:r>
            <a:r>
              <a:rPr lang="en-GB" dirty="0">
                <a:solidFill>
                  <a:schemeClr val="accent1">
                    <a:lumMod val="75000"/>
                  </a:schemeClr>
                </a:solidFill>
              </a:rPr>
              <a:t>one </a:t>
            </a:r>
            <a:r>
              <a:rPr lang="en-GB" dirty="0"/>
              <a:t>in the morning; the </a:t>
            </a:r>
            <a:r>
              <a:rPr lang="en-GB" dirty="0">
                <a:solidFill>
                  <a:schemeClr val="accent1">
                    <a:lumMod val="75000"/>
                  </a:schemeClr>
                </a:solidFill>
              </a:rPr>
              <a:t>rain pattered dismally</a:t>
            </a:r>
            <a:r>
              <a:rPr lang="en-GB" dirty="0"/>
              <a:t> against the panes, and my candle was </a:t>
            </a:r>
            <a:r>
              <a:rPr lang="en-GB" dirty="0">
                <a:solidFill>
                  <a:schemeClr val="accent1">
                    <a:lumMod val="75000"/>
                  </a:schemeClr>
                </a:solidFill>
              </a:rPr>
              <a:t>nearly burnt out</a:t>
            </a:r>
            <a:r>
              <a:rPr lang="en-GB" dirty="0"/>
              <a:t>, when, by the glimmer of the </a:t>
            </a:r>
            <a:r>
              <a:rPr lang="en-GB" dirty="0">
                <a:solidFill>
                  <a:schemeClr val="accent1">
                    <a:lumMod val="75000"/>
                  </a:schemeClr>
                </a:solidFill>
              </a:rPr>
              <a:t>half-extinguished light</a:t>
            </a:r>
            <a:r>
              <a:rPr lang="en-GB" dirty="0"/>
              <a:t>, I saw the dull yellow eye of the creature open;</a:t>
            </a:r>
            <a:r>
              <a:rPr lang="en-GB" dirty="0">
                <a:solidFill>
                  <a:schemeClr val="accent1">
                    <a:lumMod val="75000"/>
                  </a:schemeClr>
                </a:solidFill>
              </a:rPr>
              <a:t> it </a:t>
            </a:r>
            <a:r>
              <a:rPr lang="en-GB" dirty="0"/>
              <a:t>breathed hard, and a convulsive motion agitated </a:t>
            </a:r>
            <a:r>
              <a:rPr lang="en-GB" dirty="0">
                <a:solidFill>
                  <a:schemeClr val="accent1">
                    <a:lumMod val="75000"/>
                  </a:schemeClr>
                </a:solidFill>
              </a:rPr>
              <a:t>its</a:t>
            </a:r>
            <a:r>
              <a:rPr lang="en-GB" dirty="0"/>
              <a:t> limbs.</a:t>
            </a:r>
          </a:p>
        </p:txBody>
      </p:sp>
      <p:sp>
        <p:nvSpPr>
          <p:cNvPr id="5" name="TextBox 4"/>
          <p:cNvSpPr txBox="1"/>
          <p:nvPr/>
        </p:nvSpPr>
        <p:spPr>
          <a:xfrm>
            <a:off x="5188135" y="365125"/>
            <a:ext cx="6246220" cy="5632311"/>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GB" dirty="0">
                <a:solidFill>
                  <a:schemeClr val="accent1">
                    <a:lumMod val="75000"/>
                  </a:schemeClr>
                </a:solidFill>
              </a:rPr>
              <a:t>Lexis of negativity evident throughout ("dreary", "anxiety", "agony" etc.)  indicating Victor's actual perception.  Working against "accomplishment of my toils", for example.</a:t>
            </a:r>
          </a:p>
          <a:p>
            <a:pPr marL="285750" indent="-285750">
              <a:buFont typeface="Arial" panose="020B0604020202020204" pitchFamily="34" charset="0"/>
              <a:buChar char="•"/>
            </a:pPr>
            <a:r>
              <a:rPr lang="en-GB" dirty="0"/>
              <a:t>Metaphor of his surgical equipment as "instruments of life" increases the sense of Victor as God-like figure.</a:t>
            </a:r>
          </a:p>
          <a:p>
            <a:pPr marL="285750" indent="-285750">
              <a:buFont typeface="Arial" panose="020B0604020202020204" pitchFamily="34" charset="0"/>
              <a:buChar char="•"/>
            </a:pPr>
            <a:r>
              <a:rPr lang="en-GB" dirty="0" err="1">
                <a:solidFill>
                  <a:schemeClr val="accent1">
                    <a:lumMod val="75000"/>
                  </a:schemeClr>
                </a:solidFill>
              </a:rPr>
              <a:t>Verisimilitudinal</a:t>
            </a:r>
            <a:r>
              <a:rPr lang="en-GB" dirty="0">
                <a:solidFill>
                  <a:schemeClr val="accent1">
                    <a:lumMod val="75000"/>
                  </a:schemeClr>
                </a:solidFill>
              </a:rPr>
              <a:t> function of the setting with the month ("November") and the time ("one in the morning") foregrounds the veracity of the event.  The weather ("rain pattered dismally") fulfils an analogical function, revealing the negativity of Victor's emotions.</a:t>
            </a:r>
          </a:p>
          <a:p>
            <a:pPr marL="285750" indent="-285750">
              <a:buFont typeface="Arial" panose="020B0604020202020204" pitchFamily="34" charset="0"/>
              <a:buChar char="•"/>
            </a:pPr>
            <a:r>
              <a:rPr lang="en-GB" dirty="0"/>
              <a:t>Lexical clusters of light and dark ("spark", "candle", "half-extinguished light" etc.) sense of light associated with knowledge and life, and dark with evil and ignorance.  Here, Victor works alone in the dark, at a time when others sleep, and the darkness threatens to engulf the room ("nearly burnt out"), as Shelley suggests that his actions are morally reprehensible.  </a:t>
            </a:r>
          </a:p>
          <a:p>
            <a:pPr marL="285750" indent="-285750">
              <a:buFont typeface="Arial" panose="020B0604020202020204" pitchFamily="34" charset="0"/>
              <a:buChar char="•"/>
            </a:pPr>
            <a:r>
              <a:rPr lang="en-GB" dirty="0">
                <a:solidFill>
                  <a:schemeClr val="accent1">
                    <a:lumMod val="75000"/>
                  </a:schemeClr>
                </a:solidFill>
              </a:rPr>
              <a:t>Long, complex sentences ("It was already one…. Agitated its limbs" containing 5 commas and 2 semi-colons), characteristic of Shelley's writing style, particularly in descriptive passages.</a:t>
            </a:r>
          </a:p>
        </p:txBody>
      </p:sp>
      <p:sp>
        <p:nvSpPr>
          <p:cNvPr id="6" name="TextBox 5"/>
          <p:cNvSpPr txBox="1"/>
          <p:nvPr/>
        </p:nvSpPr>
        <p:spPr>
          <a:xfrm>
            <a:off x="923112" y="5253633"/>
            <a:ext cx="4040776" cy="923330"/>
          </a:xfrm>
          <a:prstGeom prst="rect">
            <a:avLst/>
          </a:prstGeom>
          <a:noFill/>
        </p:spPr>
        <p:txBody>
          <a:bodyPr wrap="square" rtlCol="0">
            <a:spAutoFit/>
          </a:bodyPr>
          <a:lstStyle/>
          <a:p>
            <a:r>
              <a:rPr lang="en-GB" dirty="0" smtClean="0"/>
              <a:t>Dehumanisation of the creature in the pronoun use "it", "its" and in the epithet "thing".</a:t>
            </a:r>
            <a:endParaRPr lang="en-GB" dirty="0"/>
          </a:p>
        </p:txBody>
      </p:sp>
    </p:spTree>
    <p:extLst>
      <p:ext uri="{BB962C8B-B14F-4D97-AF65-F5344CB8AC3E}">
        <p14:creationId xmlns:p14="http://schemas.microsoft.com/office/powerpoint/2010/main" val="220994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fade">
                                      <p:cBhvr>
                                        <p:cTn id="3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Your task:  analyse this passage in terms of setting, character, narrator, writing style, theme, use of figurative language</a:t>
            </a:r>
          </a:p>
        </p:txBody>
      </p:sp>
      <p:sp>
        <p:nvSpPr>
          <p:cNvPr id="3" name="Content Placeholder 2"/>
          <p:cNvSpPr>
            <a:spLocks noGrp="1"/>
          </p:cNvSpPr>
          <p:nvPr>
            <p:ph idx="1"/>
          </p:nvPr>
        </p:nvSpPr>
        <p:spPr/>
        <p:txBody>
          <a:bodyPr/>
          <a:lstStyle/>
          <a:p>
            <a:pPr marL="0" indent="0">
              <a:buNone/>
            </a:pPr>
            <a:r>
              <a:rPr lang="en-GB" dirty="0" smtClean="0"/>
              <a:t>1 How </a:t>
            </a:r>
            <a:r>
              <a:rPr lang="en-GB" dirty="0"/>
              <a:t>can I describe my emotions at this catastrophe, or how delineate the wretch whom with such infinite pains and care I had endeavoured to form? His limbs were in proportion, and I had selected his features as beautiful. Beautiful! -- Great God! His yellow skin scarcely covered the work of muscles and arteries beneath; his hair was of a lustrous black, and flowing; his teeth of a pearly whiteness; but these </a:t>
            </a:r>
            <a:r>
              <a:rPr lang="en-GB" dirty="0" err="1"/>
              <a:t>luxuriances</a:t>
            </a:r>
            <a:r>
              <a:rPr lang="en-GB" dirty="0"/>
              <a:t> only formed a more horrid contrast with his watery eyes, that seemed almost of the same colour as the dun white sockets in which they were set, his shrivelled complexion and straight black lips.</a:t>
            </a:r>
          </a:p>
          <a:p>
            <a:endParaRPr lang="en-GB" dirty="0"/>
          </a:p>
        </p:txBody>
      </p:sp>
    </p:spTree>
    <p:extLst>
      <p:ext uri="{BB962C8B-B14F-4D97-AF65-F5344CB8AC3E}">
        <p14:creationId xmlns:p14="http://schemas.microsoft.com/office/powerpoint/2010/main" val="19066807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Your task:  analyse this passage in terms of setting, character, narrator, writing style, theme, use of figurative language</a:t>
            </a:r>
          </a:p>
        </p:txBody>
      </p:sp>
      <p:sp>
        <p:nvSpPr>
          <p:cNvPr id="3" name="Content Placeholder 2"/>
          <p:cNvSpPr>
            <a:spLocks noGrp="1"/>
          </p:cNvSpPr>
          <p:nvPr>
            <p:ph idx="1"/>
          </p:nvPr>
        </p:nvSpPr>
        <p:spPr/>
        <p:txBody>
          <a:bodyPr>
            <a:normAutofit fontScale="62500" lnSpcReduction="20000"/>
          </a:bodyPr>
          <a:lstStyle/>
          <a:p>
            <a:pPr marL="0" indent="0">
              <a:buNone/>
            </a:pPr>
            <a:r>
              <a:rPr lang="en-GB" dirty="0" smtClean="0"/>
              <a:t>2 The </a:t>
            </a:r>
            <a:r>
              <a:rPr lang="en-GB" dirty="0"/>
              <a:t>different accidents of life are not so changeable as the feelings of human nature. I had worked hard for nearly two years, for the sole purpose of infusing life into an inanimate body. For this I had deprived myself of rest and health. I had desired it with an ardour that far exceeded moderation; but now that I had finished, the beauty of the dream vanished, and breathless horror and disgust filled my heart. Unable to endure the aspect of the being I had created, I rushed out of the room, continued a long time traversing my bed chamber, unable to compose my mind to sleep. At length lassitude succeeded to the tumult I had before endured; and I threw myself on the bed in my clothes, endeavouring to seek a few moments of forgetfulness. But it was in vain: I slept, indeed, but I was disturbed by the wildest dreams. I thought I saw Elizabeth, in the bloom of health, walking in the streets of Ingolstadt. Delighted and surprised, I embraced her; but as I imprinted the first kiss on her lips, they became livid with the hue of death; her features appeared to change, and I thought that I held the corpse of my dead mother in my arms; a shroud enveloped her form, and I saw the grave-worms crawling in the folds of the flannel. I started from my sleep with horror; a cold dew covered my forehead, my teeth chattered, and every limb became convulsed: when, by the dim and yellow light of the moon, as it forced its way through the window shutters, I beheld the wretch -- the miserable monster whom I had created. He held up the curtain of the bed and his eyes, if eyes they may be called, were fixed on me. His jaws opened, and he muttered some inarticulate sounds, while a grin wrinkled his cheeks. He might have spoken, but I did not hear; one hand was stretched out, seemingly to detain me, but I escaped, and rushed down stairs. I took refuge in the courtyard belonging to the house which I inhabited; where I remained during the rest of the night, walking up and down in the greatest agitation, listening attentively, catching and fearing each sound as if it were to announce the approach of the demoniacal corpse to which I had so miserably given life</a:t>
            </a:r>
          </a:p>
          <a:p>
            <a:endParaRPr lang="en-GB" dirty="0"/>
          </a:p>
        </p:txBody>
      </p:sp>
    </p:spTree>
    <p:extLst>
      <p:ext uri="{BB962C8B-B14F-4D97-AF65-F5344CB8AC3E}">
        <p14:creationId xmlns:p14="http://schemas.microsoft.com/office/powerpoint/2010/main" val="6528469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Your task:  analyse this passage in terms of setting, character, narrator, writing style, theme, use of figurative language</a:t>
            </a:r>
          </a:p>
        </p:txBody>
      </p:sp>
      <p:sp>
        <p:nvSpPr>
          <p:cNvPr id="3" name="Content Placeholder 2"/>
          <p:cNvSpPr>
            <a:spLocks noGrp="1"/>
          </p:cNvSpPr>
          <p:nvPr>
            <p:ph idx="1"/>
          </p:nvPr>
        </p:nvSpPr>
        <p:spPr/>
        <p:txBody>
          <a:bodyPr>
            <a:normAutofit fontScale="55000" lnSpcReduction="20000"/>
          </a:bodyPr>
          <a:lstStyle/>
          <a:p>
            <a:pPr marL="0" indent="0">
              <a:buNone/>
            </a:pPr>
            <a:r>
              <a:rPr lang="en-GB" dirty="0" smtClean="0"/>
              <a:t>3 Oh</a:t>
            </a:r>
            <a:r>
              <a:rPr lang="en-GB" dirty="0"/>
              <a:t>! no mortal could support the horror of that countenance. A mummy again endued with animation could not be so hideous as that wretch. I had gazed on him while unfinished he was ugly then; but when those muscles and joints were rendered capable of motion, it became a thing such as even Dante could not have conceived.</a:t>
            </a:r>
          </a:p>
          <a:p>
            <a:pPr marL="0" indent="0">
              <a:buNone/>
            </a:pPr>
            <a:r>
              <a:rPr lang="en-GB" dirty="0"/>
              <a:t>I passed the night wretchedly. Sometimes my pulse beat so quickly and hardly that I felt the palpitation of every artery; at others, I nearly sank to the ground through languor and extreme weakness. Mingled with this horror, I felt the bitterness of disappointment; dreams that had been my food and pleasant rest for so long a space were now become a hell to me; and the change was so rapid, the overthrow so complete!</a:t>
            </a:r>
          </a:p>
          <a:p>
            <a:pPr marL="0" indent="0">
              <a:buNone/>
            </a:pPr>
            <a:r>
              <a:rPr lang="en-GB" dirty="0"/>
              <a:t>Morning, dismal and wet, at length dawned, and discovered to my sleepless and aching eyes the church of Ingolstadt, white steeple and clock, which indicated the sixth hour. The porter opened the gates of the court, which had that night been my asylum, and I issued into the streets, pacing them with quick steps, as if I sought to avoid the wretch whom I feared every turning of the street would present to my view. I did not dare return to the apartment which I inhabited, but felt impelled to hurry on, although drenched by the rain which poured from a black and comfortless sky.</a:t>
            </a:r>
          </a:p>
          <a:p>
            <a:pPr marL="0" indent="0">
              <a:buNone/>
            </a:pPr>
            <a:r>
              <a:rPr lang="en-GB" dirty="0"/>
              <a:t>I continued walking in this manner for some time, endeavouring, by bodily exercise, to ease the load that weighed upon my mind. I traversed the streets, without any clear conception of where I was, or what I was doing. My heart palpitated in the sickness of fear; and I hurried on with irregular steps, not daring to look about me:-</a:t>
            </a:r>
          </a:p>
          <a:p>
            <a:pPr marL="0" indent="0">
              <a:buNone/>
            </a:pPr>
            <a:r>
              <a:rPr lang="en-GB" dirty="0"/>
              <a:t>"Like one who, on a lonely road,</a:t>
            </a:r>
            <a:br>
              <a:rPr lang="en-GB" dirty="0"/>
            </a:br>
            <a:r>
              <a:rPr lang="en-GB" dirty="0"/>
              <a:t>Doth walk in fear and dread,</a:t>
            </a:r>
            <a:br>
              <a:rPr lang="en-GB" dirty="0"/>
            </a:br>
            <a:r>
              <a:rPr lang="en-GB" dirty="0"/>
              <a:t>And, having once turned round, walks on,</a:t>
            </a:r>
            <a:br>
              <a:rPr lang="en-GB" dirty="0"/>
            </a:br>
            <a:r>
              <a:rPr lang="en-GB" dirty="0"/>
              <a:t>And turns no more his head;</a:t>
            </a:r>
            <a:br>
              <a:rPr lang="en-GB" dirty="0"/>
            </a:br>
            <a:r>
              <a:rPr lang="en-GB" dirty="0"/>
              <a:t>Because he knows a frightful fiend</a:t>
            </a:r>
            <a:br>
              <a:rPr lang="en-GB" dirty="0"/>
            </a:br>
            <a:r>
              <a:rPr lang="en-GB" dirty="0"/>
              <a:t>Doth close behind him tread."</a:t>
            </a:r>
            <a:r>
              <a:rPr lang="en-GB" dirty="0">
                <a:hlinkClick r:id="rId3"/>
              </a:rPr>
              <a:t> * </a:t>
            </a:r>
            <a:r>
              <a:rPr lang="en-GB" dirty="0"/>
              <a:t/>
            </a:r>
            <a:br>
              <a:rPr lang="en-GB" dirty="0"/>
            </a:br>
            <a:endParaRPr lang="en-GB" dirty="0"/>
          </a:p>
          <a:p>
            <a:endParaRPr lang="en-GB" dirty="0"/>
          </a:p>
        </p:txBody>
      </p:sp>
    </p:spTree>
    <p:extLst>
      <p:ext uri="{BB962C8B-B14F-4D97-AF65-F5344CB8AC3E}">
        <p14:creationId xmlns:p14="http://schemas.microsoft.com/office/powerpoint/2010/main" val="36754756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Your task:  analyse this passage in terms of setting, character, narrator, writing style, theme, use of figurative language</a:t>
            </a:r>
          </a:p>
        </p:txBody>
      </p:sp>
      <p:sp>
        <p:nvSpPr>
          <p:cNvPr id="3" name="Content Placeholder 2"/>
          <p:cNvSpPr>
            <a:spLocks noGrp="1"/>
          </p:cNvSpPr>
          <p:nvPr>
            <p:ph idx="1"/>
          </p:nvPr>
        </p:nvSpPr>
        <p:spPr/>
        <p:txBody>
          <a:bodyPr>
            <a:normAutofit fontScale="55000" lnSpcReduction="20000"/>
          </a:bodyPr>
          <a:lstStyle/>
          <a:p>
            <a:pPr marL="0" indent="0">
              <a:buNone/>
            </a:pPr>
            <a:r>
              <a:rPr lang="en-GB" dirty="0" smtClean="0"/>
              <a:t>4 I </a:t>
            </a:r>
            <a:r>
              <a:rPr lang="en-GB" dirty="0"/>
              <a:t>trembled excessively; I could not endure to think of, and far less to allude to, the occurrences of the preceding night. I walked with a quick pace, and we soon arrived at my college. I then reflected, and the thought made me shiver, that the creature whom I had left in my apartment might still be there, alive, and walking about. I dreaded to behold this monster; but I feared still more that Henry should see him. Entreating him, therefore, to remain a few minutes at the bottom of the stairs, I darted up towards my own room. My hand was already on the lock of the door before I recollected myself I then paused; and a cold shivering came over me. I threw the door forcibly open, as children are accustomed to do when they expect a spectre to stand in waiting for them on the other side; but nothing appeared. I stepped fearfully in: the apartment was empty; and my bedroom was also freed from its hideous guest. I could hardly believe that so great a good fortune could have befallen me; but when I became assured that my enemy had indeed fled, I clapped my hands for joy, and ran down to </a:t>
            </a:r>
            <a:r>
              <a:rPr lang="en-GB" dirty="0" err="1"/>
              <a:t>Clerval</a:t>
            </a:r>
            <a:r>
              <a:rPr lang="en-GB" dirty="0"/>
              <a:t>.</a:t>
            </a:r>
          </a:p>
          <a:p>
            <a:pPr marL="0" indent="0">
              <a:buNone/>
            </a:pPr>
            <a:r>
              <a:rPr lang="en-GB" dirty="0"/>
              <a:t>We ascended into my room, and the servant presently brought breakfast; but I was unable to contain myself It was not joy only that possessed me; I felt my flesh tingle with excess of sensitiveness, and my pulse beat rapidly. I was unable to remain for a single instant in the same place; I jumped over the chairs, clapped my hands, and laughed aloud. </a:t>
            </a:r>
            <a:r>
              <a:rPr lang="en-GB" dirty="0" err="1"/>
              <a:t>Clerval</a:t>
            </a:r>
            <a:r>
              <a:rPr lang="en-GB" dirty="0"/>
              <a:t> at first attributed my unusual spirits to joy on his arrival; but when he observed me more attentively he saw a wildness in my eyes for which he could not account; and my loud, unrestrained, heartless laughter frightened and astonished him.</a:t>
            </a:r>
          </a:p>
          <a:p>
            <a:pPr marL="0" indent="0">
              <a:buNone/>
            </a:pPr>
            <a:r>
              <a:rPr lang="en-GB" dirty="0"/>
              <a:t>"My dear Victor," cried he, "what, for God's sake, is the matter? Do not laugh in that manner. How ill you are! What is the cause of all this?"</a:t>
            </a:r>
          </a:p>
          <a:p>
            <a:pPr marL="0" indent="0">
              <a:buNone/>
            </a:pPr>
            <a:r>
              <a:rPr lang="en-GB" dirty="0"/>
              <a:t>"Do not ask me," cried I, putting my hands before my eyes for I thought I saw the dreaded spectre glide into the room; "he can tell. -- Oh, save me! save me!" I imagined that the monster seized me; I struggled furiously, and fell down in a fit.</a:t>
            </a:r>
          </a:p>
          <a:p>
            <a:endParaRPr lang="en-GB" dirty="0"/>
          </a:p>
        </p:txBody>
      </p:sp>
    </p:spTree>
    <p:extLst>
      <p:ext uri="{BB962C8B-B14F-4D97-AF65-F5344CB8AC3E}">
        <p14:creationId xmlns:p14="http://schemas.microsoft.com/office/powerpoint/2010/main" val="353380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thoughts…</a:t>
            </a:r>
            <a:endParaRPr lang="en-GB" dirty="0"/>
          </a:p>
        </p:txBody>
      </p:sp>
      <p:sp>
        <p:nvSpPr>
          <p:cNvPr id="3" name="Content Placeholder 2"/>
          <p:cNvSpPr>
            <a:spLocks noGrp="1"/>
          </p:cNvSpPr>
          <p:nvPr>
            <p:ph idx="1"/>
          </p:nvPr>
        </p:nvSpPr>
        <p:spPr/>
        <p:txBody>
          <a:bodyPr>
            <a:normAutofit fontScale="77500" lnSpcReduction="20000"/>
          </a:bodyPr>
          <a:lstStyle/>
          <a:p>
            <a:pPr marL="0" lvl="0" indent="0">
              <a:buNone/>
            </a:pPr>
            <a:r>
              <a:rPr lang="en-GB" dirty="0" smtClean="0">
                <a:solidFill>
                  <a:srgbClr val="FFC000"/>
                </a:solidFill>
              </a:rPr>
              <a:t>1 </a:t>
            </a:r>
            <a:r>
              <a:rPr lang="en-GB" dirty="0">
                <a:solidFill>
                  <a:srgbClr val="FFC000"/>
                </a:solidFill>
              </a:rPr>
              <a:t>My parents were possessed by the very spirit of kindness and indulgence. We felt that they were not the tyrants to rule our lot according to their caprice, but the agents and creators of all the many delights which we enjoyed. When I mingled with other families I distinctly discerned how peculiarly fortunate my lot was, and gratitude assisted the development of filial love.</a:t>
            </a:r>
          </a:p>
          <a:p>
            <a:pPr marL="0" lvl="0" indent="0">
              <a:buNone/>
            </a:pPr>
            <a:r>
              <a:rPr lang="en-GB" dirty="0">
                <a:solidFill>
                  <a:srgbClr val="FFC000"/>
                </a:solidFill>
              </a:rPr>
              <a:t>Why are the adjectives “kindness and indulgence” significant in the consideration of Victor’s character? (p 39</a:t>
            </a:r>
            <a:r>
              <a:rPr lang="en-GB" dirty="0" smtClean="0">
                <a:solidFill>
                  <a:srgbClr val="FFC000"/>
                </a:solidFill>
              </a:rPr>
              <a:t>)</a:t>
            </a:r>
          </a:p>
          <a:p>
            <a:pPr marL="0" lvl="0" indent="0">
              <a:buNone/>
            </a:pPr>
            <a:endParaRPr lang="en-GB" dirty="0">
              <a:solidFill>
                <a:srgbClr val="FFC000"/>
              </a:solidFill>
            </a:endParaRPr>
          </a:p>
          <a:p>
            <a:pPr marL="0" lvl="0" indent="0">
              <a:buNone/>
            </a:pPr>
            <a:r>
              <a:rPr lang="en-GB" dirty="0" smtClean="0">
                <a:solidFill>
                  <a:srgbClr val="00B050"/>
                </a:solidFill>
              </a:rPr>
              <a:t>2 “The </a:t>
            </a:r>
            <a:r>
              <a:rPr lang="en-GB" dirty="0">
                <a:solidFill>
                  <a:srgbClr val="00B050"/>
                </a:solidFill>
              </a:rPr>
              <a:t>saintly soul of Elizabeth shone like a shrine-dedicated lamp in our peaceful home.” p 39 </a:t>
            </a:r>
          </a:p>
          <a:p>
            <a:pPr marL="0" lvl="0" indent="0">
              <a:buNone/>
            </a:pPr>
            <a:r>
              <a:rPr lang="en-GB" dirty="0">
                <a:solidFill>
                  <a:srgbClr val="00B050"/>
                </a:solidFill>
              </a:rPr>
              <a:t>What is the significance of the figurative language used in this description of Elizabeth</a:t>
            </a:r>
            <a:r>
              <a:rPr lang="en-GB" dirty="0" smtClean="0">
                <a:solidFill>
                  <a:srgbClr val="00B050"/>
                </a:solidFill>
              </a:rPr>
              <a:t>?</a:t>
            </a:r>
          </a:p>
          <a:p>
            <a:pPr marL="0" indent="0">
              <a:buNone/>
            </a:pPr>
            <a:r>
              <a:rPr lang="en-GB" dirty="0"/>
              <a:t> </a:t>
            </a:r>
          </a:p>
          <a:p>
            <a:pPr marL="0" lvl="0" indent="0">
              <a:buNone/>
            </a:pPr>
            <a:r>
              <a:rPr lang="en-GB" dirty="0" smtClean="0">
                <a:solidFill>
                  <a:srgbClr val="FFC000"/>
                </a:solidFill>
              </a:rPr>
              <a:t> </a:t>
            </a:r>
            <a:r>
              <a:rPr lang="en-GB" dirty="0"/>
              <a:t> </a:t>
            </a:r>
          </a:p>
        </p:txBody>
      </p:sp>
    </p:spTree>
    <p:extLst>
      <p:ext uri="{BB962C8B-B14F-4D97-AF65-F5344CB8AC3E}">
        <p14:creationId xmlns:p14="http://schemas.microsoft.com/office/powerpoint/2010/main" val="34691874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Your task:  analyse this passage in terms of setting, character, narrator, writing style, theme, use of figurative language</a:t>
            </a:r>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5 By </a:t>
            </a:r>
            <a:r>
              <a:rPr lang="en-GB" dirty="0"/>
              <a:t>very slow degrees, and with frequent relapses that alarmed and grieved my friend, I recovered. I remember the first time I became capable of observing outward objects with any kind of pleasure, I perceived that the fallen leaves had disappeared, and that the young buds were shooting forth from the trees that shaded my window. It was a divine spring; and the season contributed greatly to my convalescence. I felt also sentiments of joy and affection revive in my bosom; my gloom disappeared, and in a short time I became as cheerful as before I was attacked by the fatal passion.</a:t>
            </a:r>
          </a:p>
          <a:p>
            <a:pPr marL="0" indent="0">
              <a:buNone/>
            </a:pPr>
            <a:r>
              <a:rPr lang="en-GB" dirty="0"/>
              <a:t>"Dearest </a:t>
            </a:r>
            <a:r>
              <a:rPr lang="en-GB" dirty="0" err="1"/>
              <a:t>Clerval</a:t>
            </a:r>
            <a:r>
              <a:rPr lang="en-GB" dirty="0"/>
              <a:t>," exclaimed I, "how kind, how very good you are to me. This whole winter, instead of being spent in study, as you promised yourself, has been consumed in my sick room. How shall I ever repay you? I feel the greatest remorse for the disappointment of which I have been the occasion; but you will forgive me."</a:t>
            </a:r>
          </a:p>
          <a:p>
            <a:pPr marL="0" indent="0">
              <a:buNone/>
            </a:pPr>
            <a:r>
              <a:rPr lang="en-GB" dirty="0"/>
              <a:t>"You will repay me entirely if you do not discompose yourself, but get well as fast as you can; and since you appear in such good spirits, I may speak to you on one subject, may I not?"</a:t>
            </a:r>
          </a:p>
          <a:p>
            <a:pPr marL="0" indent="0">
              <a:buNone/>
            </a:pPr>
            <a:r>
              <a:rPr lang="en-GB" dirty="0"/>
              <a:t>I trembled. One subject! what could it be? Could he allude to an object on whom I dared not even think?</a:t>
            </a:r>
          </a:p>
          <a:p>
            <a:endParaRPr lang="en-GB" dirty="0"/>
          </a:p>
        </p:txBody>
      </p:sp>
    </p:spTree>
    <p:extLst>
      <p:ext uri="{BB962C8B-B14F-4D97-AF65-F5344CB8AC3E}">
        <p14:creationId xmlns:p14="http://schemas.microsoft.com/office/powerpoint/2010/main" val="2408361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thoughts…</a:t>
            </a:r>
            <a:endParaRPr lang="en-GB" dirty="0"/>
          </a:p>
        </p:txBody>
      </p:sp>
      <p:sp>
        <p:nvSpPr>
          <p:cNvPr id="3" name="Content Placeholder 2"/>
          <p:cNvSpPr>
            <a:spLocks noGrp="1"/>
          </p:cNvSpPr>
          <p:nvPr>
            <p:ph idx="1"/>
          </p:nvPr>
        </p:nvSpPr>
        <p:spPr/>
        <p:txBody>
          <a:bodyPr/>
          <a:lstStyle/>
          <a:p>
            <a:pPr marL="0" lvl="0" indent="0">
              <a:buNone/>
            </a:pPr>
            <a:r>
              <a:rPr lang="en-GB" dirty="0" smtClean="0">
                <a:solidFill>
                  <a:srgbClr val="FFC000"/>
                </a:solidFill>
              </a:rPr>
              <a:t>3 Why </a:t>
            </a:r>
            <a:r>
              <a:rPr lang="en-GB" dirty="0">
                <a:solidFill>
                  <a:srgbClr val="FFC000"/>
                </a:solidFill>
              </a:rPr>
              <a:t>does Shelley draw the reader’s attention to the process of narration in the phrases “I also recorded those events”, the “after-tale of misery” and “this narration”? (p 40)</a:t>
            </a:r>
          </a:p>
          <a:p>
            <a:pPr marL="0" indent="0">
              <a:buNone/>
            </a:pPr>
            <a:r>
              <a:rPr lang="en-GB" dirty="0"/>
              <a:t> </a:t>
            </a:r>
          </a:p>
          <a:p>
            <a:pPr marL="0" lvl="0" indent="0">
              <a:buNone/>
            </a:pPr>
            <a:r>
              <a:rPr lang="en-GB" dirty="0" smtClean="0">
                <a:solidFill>
                  <a:srgbClr val="FF0000"/>
                </a:solidFill>
              </a:rPr>
              <a:t>4 “I </a:t>
            </a:r>
            <a:r>
              <a:rPr lang="en-GB" dirty="0">
                <a:solidFill>
                  <a:srgbClr val="FF0000"/>
                </a:solidFill>
              </a:rPr>
              <a:t>had gazed upon the fortifications and impediments that seemed to keep human beings from entering the citadel of nature, and rashly and ignorantly I had repined.”  (“repined” means “yearned after” or “felt discontent”, here)</a:t>
            </a:r>
          </a:p>
          <a:p>
            <a:pPr marL="0" lvl="0" indent="0">
              <a:buNone/>
            </a:pPr>
            <a:r>
              <a:rPr lang="en-GB" dirty="0">
                <a:solidFill>
                  <a:srgbClr val="FF0000"/>
                </a:solidFill>
              </a:rPr>
              <a:t>The semantic field of barriers and defences is clear here; why is it significant?</a:t>
            </a:r>
          </a:p>
          <a:p>
            <a:endParaRPr lang="en-GB" dirty="0"/>
          </a:p>
        </p:txBody>
      </p:sp>
    </p:spTree>
    <p:extLst>
      <p:ext uri="{BB962C8B-B14F-4D97-AF65-F5344CB8AC3E}">
        <p14:creationId xmlns:p14="http://schemas.microsoft.com/office/powerpoint/2010/main" val="251745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0AB243-84CB-405D-B8B3-1BF0F882E849}"/>
              </a:ext>
            </a:extLst>
          </p:cNvPr>
          <p:cNvSpPr>
            <a:spLocks noGrp="1"/>
          </p:cNvSpPr>
          <p:nvPr>
            <p:ph type="title"/>
          </p:nvPr>
        </p:nvSpPr>
        <p:spPr/>
        <p:txBody>
          <a:bodyPr/>
          <a:lstStyle/>
          <a:p>
            <a:r>
              <a:rPr lang="en-GB" dirty="0"/>
              <a:t>Your thoughts:</a:t>
            </a:r>
          </a:p>
        </p:txBody>
      </p:sp>
      <p:sp>
        <p:nvSpPr>
          <p:cNvPr id="3" name="Content Placeholder 2">
            <a:extLst>
              <a:ext uri="{FF2B5EF4-FFF2-40B4-BE49-F238E27FC236}">
                <a16:creationId xmlns="" xmlns:a16="http://schemas.microsoft.com/office/drawing/2014/main" id="{15783B7F-57A4-4F3D-804B-B0A01C649854}"/>
              </a:ext>
            </a:extLst>
          </p:cNvPr>
          <p:cNvSpPr>
            <a:spLocks noGrp="1"/>
          </p:cNvSpPr>
          <p:nvPr>
            <p:ph idx="1"/>
          </p:nvPr>
        </p:nvSpPr>
        <p:spPr/>
        <p:txBody>
          <a:bodyPr>
            <a:normAutofit fontScale="92500" lnSpcReduction="10000"/>
          </a:bodyPr>
          <a:lstStyle/>
          <a:p>
            <a:pPr lvl="0"/>
            <a:r>
              <a:rPr lang="en-GB" dirty="0" smtClean="0">
                <a:solidFill>
                  <a:srgbClr val="00B050"/>
                </a:solidFill>
              </a:rPr>
              <a:t>5 “Wealth </a:t>
            </a:r>
            <a:r>
              <a:rPr lang="en-GB" dirty="0">
                <a:solidFill>
                  <a:srgbClr val="00B050"/>
                </a:solidFill>
              </a:rPr>
              <a:t>was an inferior object; but what glory would attend the discovery, if I could banish disease from the human frame and render man invulnerable to all but a violent death!”  (p 42)  </a:t>
            </a:r>
          </a:p>
          <a:p>
            <a:pPr lvl="0"/>
            <a:r>
              <a:rPr lang="en-GB" dirty="0">
                <a:solidFill>
                  <a:srgbClr val="00B050"/>
                </a:solidFill>
              </a:rPr>
              <a:t>What is Victor’s motivation to pursue his ambition?</a:t>
            </a:r>
          </a:p>
          <a:p>
            <a:pPr lvl="0"/>
            <a:r>
              <a:rPr lang="en-GB" dirty="0" smtClean="0">
                <a:solidFill>
                  <a:srgbClr val="FF0000"/>
                </a:solidFill>
              </a:rPr>
              <a:t>6 “Thus </a:t>
            </a:r>
            <a:r>
              <a:rPr lang="en-GB" dirty="0">
                <a:solidFill>
                  <a:srgbClr val="FF0000"/>
                </a:solidFill>
              </a:rPr>
              <a:t>strangely are our souls constructed, and by such slight ligaments are we bound to prosperity or ruin… Destiny was too potent, and her immutable laws had decreed my utter and terrible destruction.” p 43</a:t>
            </a:r>
          </a:p>
          <a:p>
            <a:pPr lvl="0"/>
            <a:r>
              <a:rPr lang="en-GB" dirty="0">
                <a:solidFill>
                  <a:srgbClr val="FF0000"/>
                </a:solidFill>
              </a:rPr>
              <a:t>It is clear that Victor does not fully accept responsibility for his actions, and blames “Destiny” and fate.  Is Shelley creating a tragic hero in the character of Victor, who is subject to fate?  Is she building tension by inserting a proleptic reference to what will happen?  Or do these references to fate and destiny have another function?</a:t>
            </a:r>
          </a:p>
          <a:p>
            <a:pPr lvl="0"/>
            <a:endParaRPr lang="en-GB" dirty="0"/>
          </a:p>
          <a:p>
            <a:endParaRPr lang="en-GB" dirty="0"/>
          </a:p>
        </p:txBody>
      </p:sp>
    </p:spTree>
    <p:extLst>
      <p:ext uri="{BB962C8B-B14F-4D97-AF65-F5344CB8AC3E}">
        <p14:creationId xmlns:p14="http://schemas.microsoft.com/office/powerpoint/2010/main" val="169667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EEA11B-5F27-4475-8FDA-D0BB2FF8D544}"/>
              </a:ext>
            </a:extLst>
          </p:cNvPr>
          <p:cNvSpPr>
            <a:spLocks noGrp="1"/>
          </p:cNvSpPr>
          <p:nvPr>
            <p:ph type="title"/>
          </p:nvPr>
        </p:nvSpPr>
        <p:spPr/>
        <p:txBody>
          <a:bodyPr/>
          <a:lstStyle/>
          <a:p>
            <a:r>
              <a:rPr lang="en-GB" dirty="0"/>
              <a:t>your thoughts….</a:t>
            </a:r>
          </a:p>
        </p:txBody>
      </p:sp>
      <p:sp>
        <p:nvSpPr>
          <p:cNvPr id="3" name="Content Placeholder 2">
            <a:extLst>
              <a:ext uri="{FF2B5EF4-FFF2-40B4-BE49-F238E27FC236}">
                <a16:creationId xmlns="" xmlns:a16="http://schemas.microsoft.com/office/drawing/2014/main" id="{10FACBE3-A8AD-4E69-8D98-1858C7B99FFA}"/>
              </a:ext>
            </a:extLst>
          </p:cNvPr>
          <p:cNvSpPr>
            <a:spLocks noGrp="1"/>
          </p:cNvSpPr>
          <p:nvPr>
            <p:ph idx="1"/>
          </p:nvPr>
        </p:nvSpPr>
        <p:spPr/>
        <p:txBody>
          <a:bodyPr/>
          <a:lstStyle/>
          <a:p>
            <a:pPr lvl="0"/>
            <a:r>
              <a:rPr lang="en-GB" dirty="0" smtClean="0">
                <a:solidFill>
                  <a:srgbClr val="00B050"/>
                </a:solidFill>
              </a:rPr>
              <a:t>7 In </a:t>
            </a:r>
            <a:r>
              <a:rPr lang="en-GB" dirty="0">
                <a:solidFill>
                  <a:srgbClr val="00B050"/>
                </a:solidFill>
              </a:rPr>
              <a:t>Chapter 3 ( p44) there is a repetition of illness and death (see p 34: “orphan and beggar” and p 36).  </a:t>
            </a:r>
          </a:p>
          <a:p>
            <a:pPr lvl="0"/>
            <a:r>
              <a:rPr lang="en-GB" dirty="0">
                <a:solidFill>
                  <a:srgbClr val="00B050"/>
                </a:solidFill>
              </a:rPr>
              <a:t>What reasons might Shelley have for these recurring references?</a:t>
            </a:r>
          </a:p>
          <a:p>
            <a:pPr lvl="0"/>
            <a:endParaRPr lang="en-GB" dirty="0"/>
          </a:p>
          <a:p>
            <a:pPr lvl="0"/>
            <a:r>
              <a:rPr lang="en-GB" dirty="0" smtClean="0">
                <a:solidFill>
                  <a:srgbClr val="00B050"/>
                </a:solidFill>
              </a:rPr>
              <a:t>8 “Duties</a:t>
            </a:r>
            <a:r>
              <a:rPr lang="en-GB" dirty="0">
                <a:solidFill>
                  <a:srgbClr val="00B050"/>
                </a:solidFill>
              </a:rPr>
              <a:t>” are mentioned twice on page 45.  </a:t>
            </a:r>
          </a:p>
          <a:p>
            <a:pPr lvl="0"/>
            <a:r>
              <a:rPr lang="en-GB" dirty="0">
                <a:solidFill>
                  <a:srgbClr val="00B050"/>
                </a:solidFill>
              </a:rPr>
              <a:t>Why?  What significance does the repetition of the duties of a family member have to the rest of the novel?</a:t>
            </a:r>
          </a:p>
          <a:p>
            <a:pPr lvl="0"/>
            <a:endParaRPr lang="en-GB" dirty="0"/>
          </a:p>
          <a:p>
            <a:endParaRPr lang="en-GB" dirty="0"/>
          </a:p>
        </p:txBody>
      </p:sp>
    </p:spTree>
    <p:extLst>
      <p:ext uri="{BB962C8B-B14F-4D97-AF65-F5344CB8AC3E}">
        <p14:creationId xmlns:p14="http://schemas.microsoft.com/office/powerpoint/2010/main" val="3385354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1ADF00-3274-4A1C-AED7-5E6849948955}"/>
              </a:ext>
            </a:extLst>
          </p:cNvPr>
          <p:cNvSpPr>
            <a:spLocks noGrp="1"/>
          </p:cNvSpPr>
          <p:nvPr>
            <p:ph type="title"/>
          </p:nvPr>
        </p:nvSpPr>
        <p:spPr/>
        <p:txBody>
          <a:bodyPr/>
          <a:lstStyle/>
          <a:p>
            <a:r>
              <a:rPr lang="en-GB" dirty="0"/>
              <a:t>your thoughts….</a:t>
            </a:r>
          </a:p>
        </p:txBody>
      </p:sp>
      <p:sp>
        <p:nvSpPr>
          <p:cNvPr id="3" name="Content Placeholder 2">
            <a:extLst>
              <a:ext uri="{FF2B5EF4-FFF2-40B4-BE49-F238E27FC236}">
                <a16:creationId xmlns="" xmlns:a16="http://schemas.microsoft.com/office/drawing/2014/main" id="{E812594D-F580-4AAA-BE06-16ECE1819D1C}"/>
              </a:ext>
            </a:extLst>
          </p:cNvPr>
          <p:cNvSpPr>
            <a:spLocks noGrp="1"/>
          </p:cNvSpPr>
          <p:nvPr>
            <p:ph idx="1"/>
          </p:nvPr>
        </p:nvSpPr>
        <p:spPr/>
        <p:txBody>
          <a:bodyPr/>
          <a:lstStyle/>
          <a:p>
            <a:pPr lvl="0"/>
            <a:r>
              <a:rPr lang="en-GB" dirty="0" smtClean="0">
                <a:solidFill>
                  <a:srgbClr val="FFC000"/>
                </a:solidFill>
              </a:rPr>
              <a:t>9 Victor </a:t>
            </a:r>
            <a:r>
              <a:rPr lang="en-GB" dirty="0">
                <a:solidFill>
                  <a:srgbClr val="FFC000"/>
                </a:solidFill>
              </a:rPr>
              <a:t>describes his life hitherto as “remarkably secluded and domestic”, and how he was “cooped up” in one place in his youth. (p 46)  </a:t>
            </a:r>
          </a:p>
          <a:p>
            <a:pPr lvl="0"/>
            <a:r>
              <a:rPr lang="en-GB" dirty="0">
                <a:solidFill>
                  <a:srgbClr val="FFC000"/>
                </a:solidFill>
              </a:rPr>
              <a:t>Why is this significant to the rest of the novel?</a:t>
            </a:r>
          </a:p>
          <a:p>
            <a:pPr lvl="0"/>
            <a:endParaRPr lang="en-GB" dirty="0"/>
          </a:p>
          <a:p>
            <a:pPr lvl="0"/>
            <a:r>
              <a:rPr lang="en-GB" dirty="0" smtClean="0">
                <a:solidFill>
                  <a:srgbClr val="FFC000"/>
                </a:solidFill>
              </a:rPr>
              <a:t>10 “M </a:t>
            </a:r>
            <a:r>
              <a:rPr lang="en-GB" dirty="0" err="1">
                <a:solidFill>
                  <a:srgbClr val="FFC000"/>
                </a:solidFill>
              </a:rPr>
              <a:t>Krempe</a:t>
            </a:r>
            <a:r>
              <a:rPr lang="en-GB" dirty="0">
                <a:solidFill>
                  <a:srgbClr val="FFC000"/>
                </a:solidFill>
              </a:rPr>
              <a:t> was a squat little man, with a gruff voice and a repulsive countenance”  (p47) </a:t>
            </a:r>
          </a:p>
          <a:p>
            <a:pPr lvl="0"/>
            <a:r>
              <a:rPr lang="en-GB" dirty="0">
                <a:solidFill>
                  <a:srgbClr val="FFC000"/>
                </a:solidFill>
              </a:rPr>
              <a:t>Why is this observation important to the themes of this novel?</a:t>
            </a:r>
          </a:p>
          <a:p>
            <a:endParaRPr lang="en-GB" dirty="0"/>
          </a:p>
        </p:txBody>
      </p:sp>
    </p:spTree>
    <p:extLst>
      <p:ext uri="{BB962C8B-B14F-4D97-AF65-F5344CB8AC3E}">
        <p14:creationId xmlns:p14="http://schemas.microsoft.com/office/powerpoint/2010/main" val="21503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2D7E5E-EBA9-4D1B-8415-DFD843057E8C}"/>
              </a:ext>
            </a:extLst>
          </p:cNvPr>
          <p:cNvSpPr>
            <a:spLocks noGrp="1"/>
          </p:cNvSpPr>
          <p:nvPr>
            <p:ph type="title"/>
          </p:nvPr>
        </p:nvSpPr>
        <p:spPr/>
        <p:txBody>
          <a:bodyPr/>
          <a:lstStyle/>
          <a:p>
            <a:r>
              <a:rPr lang="en-GB" dirty="0"/>
              <a:t>your thoughts</a:t>
            </a:r>
          </a:p>
        </p:txBody>
      </p:sp>
      <p:sp>
        <p:nvSpPr>
          <p:cNvPr id="3" name="Content Placeholder 2">
            <a:extLst>
              <a:ext uri="{FF2B5EF4-FFF2-40B4-BE49-F238E27FC236}">
                <a16:creationId xmlns="" xmlns:a16="http://schemas.microsoft.com/office/drawing/2014/main" id="{230B565A-D824-4DF5-AF93-373F5A21D423}"/>
              </a:ext>
            </a:extLst>
          </p:cNvPr>
          <p:cNvSpPr>
            <a:spLocks noGrp="1"/>
          </p:cNvSpPr>
          <p:nvPr>
            <p:ph idx="1"/>
          </p:nvPr>
        </p:nvSpPr>
        <p:spPr/>
        <p:txBody>
          <a:bodyPr/>
          <a:lstStyle/>
          <a:p>
            <a:pPr lvl="0"/>
            <a:r>
              <a:rPr lang="en-GB" dirty="0" smtClean="0">
                <a:solidFill>
                  <a:srgbClr val="FF0000"/>
                </a:solidFill>
              </a:rPr>
              <a:t>11 “The </a:t>
            </a:r>
            <a:r>
              <a:rPr lang="en-GB" dirty="0">
                <a:solidFill>
                  <a:srgbClr val="FF0000"/>
                </a:solidFill>
              </a:rPr>
              <a:t>labours of men of genius, however erroneously directed, scarcely ever fail in ultimately turning to the solid advantages of mankind”  (p 50)  claims M </a:t>
            </a:r>
            <a:r>
              <a:rPr lang="en-GB" dirty="0" err="1">
                <a:solidFill>
                  <a:srgbClr val="FF0000"/>
                </a:solidFill>
              </a:rPr>
              <a:t>Krempe</a:t>
            </a:r>
            <a:r>
              <a:rPr lang="en-GB" dirty="0">
                <a:solidFill>
                  <a:srgbClr val="FF0000"/>
                </a:solidFill>
              </a:rPr>
              <a:t>.  </a:t>
            </a:r>
          </a:p>
          <a:p>
            <a:pPr lvl="0"/>
            <a:r>
              <a:rPr lang="en-GB" dirty="0">
                <a:solidFill>
                  <a:srgbClr val="FF0000"/>
                </a:solidFill>
              </a:rPr>
              <a:t>Do you think that this novel supports this statement?</a:t>
            </a:r>
          </a:p>
          <a:p>
            <a:endParaRPr lang="en-GB" dirty="0"/>
          </a:p>
        </p:txBody>
      </p:sp>
    </p:spTree>
    <p:extLst>
      <p:ext uri="{BB962C8B-B14F-4D97-AF65-F5344CB8AC3E}">
        <p14:creationId xmlns:p14="http://schemas.microsoft.com/office/powerpoint/2010/main" val="266288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Feedback….</a:t>
            </a:r>
            <a:endParaRPr lang="en-GB" dirty="0"/>
          </a:p>
        </p:txBody>
      </p:sp>
      <p:sp>
        <p:nvSpPr>
          <p:cNvPr id="3" name="Content Placeholder 2"/>
          <p:cNvSpPr>
            <a:spLocks noGrp="1"/>
          </p:cNvSpPr>
          <p:nvPr>
            <p:ph idx="1"/>
          </p:nvPr>
        </p:nvSpPr>
        <p:spPr/>
        <p:txBody>
          <a:bodyPr/>
          <a:lstStyle/>
          <a:p>
            <a:endParaRPr lang="en-GB"/>
          </a:p>
        </p:txBody>
      </p:sp>
      <p:sp>
        <p:nvSpPr>
          <p:cNvPr id="4" name="Rectangle 3"/>
          <p:cNvSpPr/>
          <p:nvPr/>
        </p:nvSpPr>
        <p:spPr>
          <a:xfrm>
            <a:off x="1011611" y="1825625"/>
            <a:ext cx="9687208" cy="4247317"/>
          </a:xfrm>
          <a:prstGeom prst="rect">
            <a:avLst/>
          </a:prstGeom>
        </p:spPr>
        <p:txBody>
          <a:bodyPr wrap="square">
            <a:spAutoFit/>
          </a:bodyPr>
          <a:lstStyle/>
          <a:p>
            <a:r>
              <a:rPr lang="en-GB" dirty="0"/>
              <a:t> </a:t>
            </a:r>
          </a:p>
          <a:p>
            <a:pPr lvl="0"/>
            <a:r>
              <a:rPr lang="en-GB" dirty="0">
                <a:solidFill>
                  <a:srgbClr val="FFC000"/>
                </a:solidFill>
              </a:rPr>
              <a:t>1</a:t>
            </a:r>
            <a:r>
              <a:rPr lang="en-GB" dirty="0" smtClean="0">
                <a:solidFill>
                  <a:srgbClr val="FFC000"/>
                </a:solidFill>
              </a:rPr>
              <a:t> My </a:t>
            </a:r>
            <a:r>
              <a:rPr lang="en-GB" dirty="0">
                <a:solidFill>
                  <a:srgbClr val="FFC000"/>
                </a:solidFill>
              </a:rPr>
              <a:t>parents were possessed by the very spirit of kindness and indulgence. We felt that they were not the tyrants to rule our lot according to their caprice, but the agents and creators of all the many delights which we enjoyed. When I mingled with other families I distinctly discerned how peculiarly fortunate my lot was, and gratitude assisted the development of filial love.</a:t>
            </a:r>
          </a:p>
          <a:p>
            <a:pPr lvl="0"/>
            <a:r>
              <a:rPr lang="en-GB" dirty="0">
                <a:solidFill>
                  <a:srgbClr val="FFC000"/>
                </a:solidFill>
              </a:rPr>
              <a:t>Why are the adjectives “kindness and indulgence” significant in the consideration of Victor’s character? (p 39)</a:t>
            </a:r>
          </a:p>
          <a:p>
            <a:pPr lvl="0"/>
            <a:r>
              <a:rPr lang="en-GB" dirty="0"/>
              <a:t> These are not qualities that Victor will demonstrate in his relationship with the creature.  They are model parents (agents and creators of all the many delights) – but Victor does not emulate them</a:t>
            </a:r>
            <a:r>
              <a:rPr lang="en-GB" dirty="0" smtClean="0"/>
              <a:t>.</a:t>
            </a:r>
            <a:r>
              <a:rPr lang="en-GB" dirty="0">
                <a:solidFill>
                  <a:srgbClr val="00B050"/>
                </a:solidFill>
              </a:rPr>
              <a:t> </a:t>
            </a:r>
            <a:endParaRPr lang="en-GB" dirty="0" smtClean="0">
              <a:solidFill>
                <a:srgbClr val="00B050"/>
              </a:solidFill>
            </a:endParaRPr>
          </a:p>
          <a:p>
            <a:pPr lvl="0"/>
            <a:endParaRPr lang="en-GB" dirty="0">
              <a:solidFill>
                <a:srgbClr val="00B050"/>
              </a:solidFill>
            </a:endParaRPr>
          </a:p>
          <a:p>
            <a:pPr lvl="0"/>
            <a:r>
              <a:rPr lang="en-GB" dirty="0" smtClean="0">
                <a:solidFill>
                  <a:srgbClr val="00B050"/>
                </a:solidFill>
              </a:rPr>
              <a:t>2 </a:t>
            </a:r>
            <a:r>
              <a:rPr lang="en-GB" dirty="0">
                <a:solidFill>
                  <a:srgbClr val="00B050"/>
                </a:solidFill>
              </a:rPr>
              <a:t>“The saintly soul of Elizabeth shone like a shrine-dedicated lamp in our peaceful home.” p 39 </a:t>
            </a:r>
          </a:p>
          <a:p>
            <a:pPr lvl="0"/>
            <a:r>
              <a:rPr lang="en-GB" dirty="0">
                <a:solidFill>
                  <a:srgbClr val="00B050"/>
                </a:solidFill>
              </a:rPr>
              <a:t>What is the significance of the figurative language used in this description of Elizabeth?</a:t>
            </a:r>
          </a:p>
          <a:p>
            <a:pPr lvl="0"/>
            <a:r>
              <a:rPr lang="en-GB" dirty="0"/>
              <a:t>Elizabeth is often described with spiritual language:  representing her innocence.  Light is often associated with moral goodness in this text.</a:t>
            </a:r>
          </a:p>
          <a:p>
            <a:endParaRPr lang="en-GB" dirty="0"/>
          </a:p>
        </p:txBody>
      </p:sp>
    </p:spTree>
    <p:extLst>
      <p:ext uri="{BB962C8B-B14F-4D97-AF65-F5344CB8AC3E}">
        <p14:creationId xmlns:p14="http://schemas.microsoft.com/office/powerpoint/2010/main" val="1158869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fade">
                                      <p:cBhvr>
                                        <p:cTn id="30"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1348</TotalTime>
  <Words>3924</Words>
  <Application>Microsoft Office PowerPoint</Application>
  <PresentationFormat>Widescreen</PresentationFormat>
  <Paragraphs>184</Paragraphs>
  <Slides>30</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Frankenstein</vt:lpstr>
      <vt:lpstr>What’s happening in these chapters?</vt:lpstr>
      <vt:lpstr>Your thoughts…</vt:lpstr>
      <vt:lpstr>Your thoughts…</vt:lpstr>
      <vt:lpstr>Your thoughts:</vt:lpstr>
      <vt:lpstr>your thoughts….</vt:lpstr>
      <vt:lpstr>your thoughts….</vt:lpstr>
      <vt:lpstr>your thoughts</vt:lpstr>
      <vt:lpstr>Feedback….</vt:lpstr>
      <vt:lpstr>PowerPoint Presentation</vt:lpstr>
      <vt:lpstr>PowerPoint Presentation</vt:lpstr>
      <vt:lpstr>PowerPoint Presentation</vt:lpstr>
      <vt:lpstr>PowerPoint Presentation</vt:lpstr>
      <vt:lpstr>PowerPoint Presentation</vt:lpstr>
      <vt:lpstr>Some Grammar Revision:  a simple Sentence</vt:lpstr>
      <vt:lpstr>Compound Sentence</vt:lpstr>
      <vt:lpstr>Complex Sentence</vt:lpstr>
      <vt:lpstr>What mood is this piece of text?</vt:lpstr>
      <vt:lpstr>And this one?</vt:lpstr>
      <vt:lpstr>Compare these two.  Comment on sentence length and patterns of punctuation.</vt:lpstr>
      <vt:lpstr>Some Characteristics of Shelley’s writing style </vt:lpstr>
      <vt:lpstr>What connections do you notice?</vt:lpstr>
      <vt:lpstr>Oppositions</vt:lpstr>
      <vt:lpstr>Your task:  analyse this passage in terms of setting, character, narrator, writing style, theme, use of figurative language</vt:lpstr>
      <vt:lpstr>PowerPoint Presentation</vt:lpstr>
      <vt:lpstr>Your task:  analyse this passage in terms of setting, character, narrator, writing style, theme, use of figurative language</vt:lpstr>
      <vt:lpstr>Your task:  analyse this passage in terms of setting, character, narrator, writing style, theme, use of figurative language</vt:lpstr>
      <vt:lpstr>Your task:  analyse this passage in terms of setting, character, narrator, writing style, theme, use of figurative language</vt:lpstr>
      <vt:lpstr>Your task:  analyse this passage in terms of setting, character, narrator, writing style, theme, use of figurative language</vt:lpstr>
      <vt:lpstr>Your task:  analyse this passage in terms of setting, character, narrator, writing style, theme, use of figurative language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Frankenstein</dc:title>
  <dc:creator>David Kinder</dc:creator>
  <cp:lastModifiedBy>David Kinder</cp:lastModifiedBy>
  <cp:revision>30</cp:revision>
  <cp:lastPrinted>2019-01-07T16:54:31Z</cp:lastPrinted>
  <dcterms:created xsi:type="dcterms:W3CDTF">2015-12-07T20:20:33Z</dcterms:created>
  <dcterms:modified xsi:type="dcterms:W3CDTF">2021-01-04T22:44:07Z</dcterms:modified>
</cp:coreProperties>
</file>