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notesMasterIdLst>
    <p:notesMasterId r:id="rId21"/>
  </p:notesMasterIdLst>
  <p:sldIdLst>
    <p:sldId id="256" r:id="rId2"/>
    <p:sldId id="258" r:id="rId3"/>
    <p:sldId id="264" r:id="rId4"/>
    <p:sldId id="259" r:id="rId5"/>
    <p:sldId id="260" r:id="rId6"/>
    <p:sldId id="261" r:id="rId7"/>
    <p:sldId id="262" r:id="rId8"/>
    <p:sldId id="267" r:id="rId9"/>
    <p:sldId id="268" r:id="rId10"/>
    <p:sldId id="269" r:id="rId11"/>
    <p:sldId id="270" r:id="rId12"/>
    <p:sldId id="271" r:id="rId13"/>
    <p:sldId id="272" r:id="rId14"/>
    <p:sldId id="273" r:id="rId15"/>
    <p:sldId id="274" r:id="rId16"/>
    <p:sldId id="275" r:id="rId17"/>
    <p:sldId id="276" r:id="rId18"/>
    <p:sldId id="263" r:id="rId19"/>
    <p:sldId id="2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3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482E69-05AE-4493-A94F-42BEEEBC3859}" type="datetimeFigureOut">
              <a:rPr lang="en-GB" smtClean="0"/>
              <a:t>07/01/2021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D6F485-157C-4BA4-9315-C1BF25C348C1}" type="slidenum">
              <a:rPr lang="en-GB" smtClean="0"/>
              <a:t>‹#›</a:t>
            </a:fld>
            <a:endParaRPr lang="en-GB"/>
          </a:p>
        </p:txBody>
      </p:sp>
    </p:spTree>
    <p:extLst>
      <p:ext uri="{BB962C8B-B14F-4D97-AF65-F5344CB8AC3E}">
        <p14:creationId xmlns:p14="http://schemas.microsoft.com/office/powerpoint/2010/main" val="915638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mins</a:t>
            </a:r>
          </a:p>
        </p:txBody>
      </p:sp>
      <p:sp>
        <p:nvSpPr>
          <p:cNvPr id="4" name="Slide Number Placeholder 3"/>
          <p:cNvSpPr>
            <a:spLocks noGrp="1"/>
          </p:cNvSpPr>
          <p:nvPr>
            <p:ph type="sldNum" sz="quarter" idx="10"/>
          </p:nvPr>
        </p:nvSpPr>
        <p:spPr/>
        <p:txBody>
          <a:bodyPr/>
          <a:lstStyle/>
          <a:p>
            <a:fld id="{EC7767D1-A0F1-4B7E-AC23-326E23ACA4B6}" type="slidenum">
              <a:rPr lang="en-GB" smtClean="0"/>
              <a:t>2</a:t>
            </a:fld>
            <a:endParaRPr lang="en-GB"/>
          </a:p>
        </p:txBody>
      </p:sp>
    </p:spTree>
    <p:extLst>
      <p:ext uri="{BB962C8B-B14F-4D97-AF65-F5344CB8AC3E}">
        <p14:creationId xmlns:p14="http://schemas.microsoft.com/office/powerpoint/2010/main" val="1223165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are the weightings?  </a:t>
            </a:r>
          </a:p>
        </p:txBody>
      </p:sp>
      <p:sp>
        <p:nvSpPr>
          <p:cNvPr id="4" name="Slide Number Placeholder 3"/>
          <p:cNvSpPr>
            <a:spLocks noGrp="1"/>
          </p:cNvSpPr>
          <p:nvPr>
            <p:ph type="sldNum" sz="quarter" idx="10"/>
          </p:nvPr>
        </p:nvSpPr>
        <p:spPr/>
        <p:txBody>
          <a:bodyPr/>
          <a:lstStyle/>
          <a:p>
            <a:fld id="{EC7767D1-A0F1-4B7E-AC23-326E23ACA4B6}" type="slidenum">
              <a:rPr lang="en-GB" smtClean="0"/>
              <a:t>4</a:t>
            </a:fld>
            <a:endParaRPr lang="en-GB"/>
          </a:p>
        </p:txBody>
      </p:sp>
    </p:spTree>
    <p:extLst>
      <p:ext uri="{BB962C8B-B14F-4D97-AF65-F5344CB8AC3E}">
        <p14:creationId xmlns:p14="http://schemas.microsoft.com/office/powerpoint/2010/main" val="1269525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With this slide for reference – students are asked to look into their essays, and find examples of when they have done this particular aspect of the question particularly well 5 mins</a:t>
            </a:r>
          </a:p>
        </p:txBody>
      </p:sp>
      <p:sp>
        <p:nvSpPr>
          <p:cNvPr id="4" name="Slide Number Placeholder 3"/>
          <p:cNvSpPr>
            <a:spLocks noGrp="1"/>
          </p:cNvSpPr>
          <p:nvPr>
            <p:ph type="sldNum" sz="quarter" idx="10"/>
          </p:nvPr>
        </p:nvSpPr>
        <p:spPr/>
        <p:txBody>
          <a:bodyPr/>
          <a:lstStyle/>
          <a:p>
            <a:fld id="{EC7767D1-A0F1-4B7E-AC23-326E23ACA4B6}" type="slidenum">
              <a:rPr lang="en-GB" smtClean="0"/>
              <a:t>5</a:t>
            </a:fld>
            <a:endParaRPr lang="en-GB"/>
          </a:p>
        </p:txBody>
      </p:sp>
    </p:spTree>
    <p:extLst>
      <p:ext uri="{BB962C8B-B14F-4D97-AF65-F5344CB8AC3E}">
        <p14:creationId xmlns:p14="http://schemas.microsoft.com/office/powerpoint/2010/main" val="748330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Repeat with poetic 5 mins</a:t>
            </a:r>
          </a:p>
        </p:txBody>
      </p:sp>
      <p:sp>
        <p:nvSpPr>
          <p:cNvPr id="4" name="Slide Number Placeholder 3"/>
          <p:cNvSpPr>
            <a:spLocks noGrp="1"/>
          </p:cNvSpPr>
          <p:nvPr>
            <p:ph type="sldNum" sz="quarter" idx="10"/>
          </p:nvPr>
        </p:nvSpPr>
        <p:spPr/>
        <p:txBody>
          <a:bodyPr/>
          <a:lstStyle/>
          <a:p>
            <a:fld id="{EC7767D1-A0F1-4B7E-AC23-326E23ACA4B6}" type="slidenum">
              <a:rPr lang="en-GB" smtClean="0"/>
              <a:t>6</a:t>
            </a:fld>
            <a:endParaRPr lang="en-GB"/>
          </a:p>
        </p:txBody>
      </p:sp>
    </p:spTree>
    <p:extLst>
      <p:ext uri="{BB962C8B-B14F-4D97-AF65-F5344CB8AC3E}">
        <p14:creationId xmlns:p14="http://schemas.microsoft.com/office/powerpoint/2010/main" val="1430766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Repeat with context 5 mins</a:t>
            </a:r>
          </a:p>
        </p:txBody>
      </p:sp>
      <p:sp>
        <p:nvSpPr>
          <p:cNvPr id="4" name="Slide Number Placeholder 3"/>
          <p:cNvSpPr>
            <a:spLocks noGrp="1"/>
          </p:cNvSpPr>
          <p:nvPr>
            <p:ph type="sldNum" sz="quarter" idx="10"/>
          </p:nvPr>
        </p:nvSpPr>
        <p:spPr/>
        <p:txBody>
          <a:bodyPr/>
          <a:lstStyle/>
          <a:p>
            <a:fld id="{EC7767D1-A0F1-4B7E-AC23-326E23ACA4B6}" type="slidenum">
              <a:rPr lang="en-GB" smtClean="0"/>
              <a:t>7</a:t>
            </a:fld>
            <a:endParaRPr lang="en-GB"/>
          </a:p>
        </p:txBody>
      </p:sp>
    </p:spTree>
    <p:extLst>
      <p:ext uri="{BB962C8B-B14F-4D97-AF65-F5344CB8AC3E}">
        <p14:creationId xmlns:p14="http://schemas.microsoft.com/office/powerpoint/2010/main" val="2481297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FCE02C-6EC6-4E09-BC2C-9FDED4DE236E}"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80786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075A7A-4A9A-410F-B848-AB998ACC9419}" type="datetimeFigureOut">
              <a:rPr lang="en-US" smtClean="0"/>
              <a:pPr/>
              <a:t>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22147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5F3E88-2D66-4D17-B0FA-EA13CB20B2FF}" type="datetimeFigureOut">
              <a:rPr lang="en-US" smtClean="0"/>
              <a:pPr/>
              <a:t>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5332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8F36E1-9596-4E98-8786-4A17C5D29C65}" type="datetimeFigureOut">
              <a:rPr lang="en-US" smtClean="0"/>
              <a:pPr/>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19246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4D1A55-63BC-4BA2-9538-7DDEADA10621}"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05810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66D01ABB-8821-4BF5-97A9-E1A66ACAEAA9}" type="datetimeFigureOut">
              <a:rPr lang="en-US" smtClean="0"/>
              <a:pPr/>
              <a:t>1/7/2021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70747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20C37B1C-D4A1-4A4F-A470-80868146AFC5}" type="datetimeFigureOut">
              <a:rPr lang="en-US" smtClean="0"/>
              <a:pPr/>
              <a:t>1/7/2021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58927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6D31D1B9-F39E-471E-80A9-595CAA5664AD}" type="datetimeFigureOut">
              <a:rPr lang="en-US" smtClean="0"/>
              <a:pPr/>
              <a:t>1/7/2021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07762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3FCEABC-E2B9-4606-A74F-CB06AF596887}" type="datetimeFigureOut">
              <a:rPr lang="en-US" smtClean="0"/>
              <a:pPr/>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72914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A8850A0-01A3-4F4E-AA52-F716A9BFD4EB}" type="datetimeFigureOut">
              <a:rPr lang="en-US" smtClean="0"/>
              <a:pPr/>
              <a:t>1/7/2021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48987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5811CCA-BB49-46C7-A0E2-F42339750F9A}" type="datetimeFigureOut">
              <a:rPr lang="en-US" smtClean="0"/>
              <a:t>1/7/2021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93649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17205CAA-4E5A-4223-BD55-C5D2841AC9EF}" type="datetimeFigureOut">
              <a:rPr lang="en-US" smtClean="0"/>
              <a:t>1/7/2021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509934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Blake Revision and vision</a:t>
            </a:r>
            <a:endParaRPr lang="en-GB" dirty="0"/>
          </a:p>
        </p:txBody>
      </p:sp>
      <p:sp>
        <p:nvSpPr>
          <p:cNvPr id="3" name="Subtitle 2"/>
          <p:cNvSpPr>
            <a:spLocks noGrp="1"/>
          </p:cNvSpPr>
          <p:nvPr>
            <p:ph type="subTitle" idx="1"/>
          </p:nvPr>
        </p:nvSpPr>
        <p:spPr/>
        <p:txBody>
          <a:bodyPr/>
          <a:lstStyle/>
          <a:p>
            <a:r>
              <a:rPr lang="en-GB" dirty="0" smtClean="0"/>
              <a:t>Question Revision and Analysis of "The Lamb"</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4336" y="1800837"/>
            <a:ext cx="4976025" cy="3321497"/>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556893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7FEA47-9D8E-45D2-AE77-B95683EF3A4C}"/>
              </a:ext>
            </a:extLst>
          </p:cNvPr>
          <p:cNvSpPr>
            <a:spLocks noGrp="1"/>
          </p:cNvSpPr>
          <p:nvPr>
            <p:ph type="title"/>
          </p:nvPr>
        </p:nvSpPr>
        <p:spPr/>
        <p:txBody>
          <a:bodyPr>
            <a:normAutofit fontScale="90000"/>
          </a:bodyPr>
          <a:lstStyle/>
          <a:p>
            <a:r>
              <a:rPr lang="en-GB" sz="2200" b="1" dirty="0">
                <a:solidFill>
                  <a:schemeClr val="bg1"/>
                </a:solidFill>
              </a:rPr>
              <a:t>Lexis:  </a:t>
            </a:r>
            <a:r>
              <a:rPr lang="en-GB" sz="2200" dirty="0">
                <a:solidFill>
                  <a:schemeClr val="bg1"/>
                </a:solidFill>
              </a:rPr>
              <a:t>repetitions of words, contrasts of words, low frequency, high frequency etc.  Stylistic analysis:  patterns made and broken – using your tabulation data.  </a:t>
            </a:r>
            <a:r>
              <a:rPr lang="en-GB" sz="2200" b="1" dirty="0">
                <a:solidFill>
                  <a:schemeClr val="bg1"/>
                </a:solidFill>
              </a:rPr>
              <a:t>Syntax:  </a:t>
            </a:r>
            <a:r>
              <a:rPr lang="en-GB" sz="2200" dirty="0">
                <a:solidFill>
                  <a:schemeClr val="bg1"/>
                </a:solidFill>
              </a:rPr>
              <a:t>interrogative, declarative, exclamatory sentences, complex or simple sentences.  Repetition of syntactical constructions – syntactical parallelism or deviation</a:t>
            </a:r>
            <a:r>
              <a:rPr lang="en-GB" dirty="0"/>
              <a:t/>
            </a:r>
            <a:br>
              <a:rPr lang="en-GB" dirty="0"/>
            </a:br>
            <a:endParaRPr lang="en-GB" dirty="0"/>
          </a:p>
        </p:txBody>
      </p:sp>
      <p:sp>
        <p:nvSpPr>
          <p:cNvPr id="9" name="Content Placeholder 8">
            <a:extLst>
              <a:ext uri="{FF2B5EF4-FFF2-40B4-BE49-F238E27FC236}">
                <a16:creationId xmlns:a16="http://schemas.microsoft.com/office/drawing/2014/main" xmlns="" id="{B841C711-9D13-48F3-8D5B-AF5C753E181B}"/>
              </a:ext>
            </a:extLst>
          </p:cNvPr>
          <p:cNvSpPr txBox="1">
            <a:spLocks noGrp="1"/>
          </p:cNvSpPr>
          <p:nvPr>
            <p:ph idx="1"/>
          </p:nvPr>
        </p:nvSpPr>
        <p:spPr>
          <a:xfrm>
            <a:off x="3869268" y="836027"/>
            <a:ext cx="2679314" cy="5176802"/>
          </a:xfrm>
          <a:prstGeom prst="rect">
            <a:avLst/>
          </a:prstGeom>
          <a:noFill/>
        </p:spPr>
        <p:txBody>
          <a:bodyPr wrap="square" rtlCol="0">
            <a:spAutoFit/>
          </a:bodyPr>
          <a:lstStyle/>
          <a:p>
            <a:pPr marL="36000" indent="0" fontAlgn="base">
              <a:lnSpc>
                <a:spcPct val="120000"/>
              </a:lnSpc>
              <a:spcBef>
                <a:spcPts val="0"/>
              </a:spcBef>
              <a:buNone/>
            </a:pPr>
            <a:r>
              <a:rPr lang="en-GB" sz="1200" dirty="0"/>
              <a:t>Little Lamb who made </a:t>
            </a:r>
            <a:r>
              <a:rPr lang="en-GB" sz="1200" dirty="0">
                <a:highlight>
                  <a:srgbClr val="00FFFF"/>
                </a:highlight>
              </a:rPr>
              <a:t>thee</a:t>
            </a:r>
          </a:p>
          <a:p>
            <a:pPr marL="36000" indent="0" fontAlgn="base">
              <a:lnSpc>
                <a:spcPct val="120000"/>
              </a:lnSpc>
              <a:spcBef>
                <a:spcPts val="0"/>
              </a:spcBef>
              <a:buNone/>
            </a:pPr>
            <a:r>
              <a:rPr lang="en-GB" sz="1200" dirty="0"/>
              <a:t>         Dost thou know who made </a:t>
            </a:r>
            <a:r>
              <a:rPr lang="en-GB" sz="1200" dirty="0">
                <a:highlight>
                  <a:srgbClr val="00FFFF"/>
                </a:highlight>
              </a:rPr>
              <a:t>thee </a:t>
            </a:r>
          </a:p>
          <a:p>
            <a:pPr marL="36000" indent="0" fontAlgn="base">
              <a:lnSpc>
                <a:spcPct val="120000"/>
              </a:lnSpc>
              <a:spcBef>
                <a:spcPts val="0"/>
              </a:spcBef>
              <a:buNone/>
            </a:pPr>
            <a:r>
              <a:rPr lang="en-GB" sz="1200" dirty="0"/>
              <a:t>Gave thee life &amp; bid </a:t>
            </a:r>
            <a:r>
              <a:rPr lang="en-GB" sz="1200" dirty="0">
                <a:highlight>
                  <a:srgbClr val="00FFFF"/>
                </a:highlight>
              </a:rPr>
              <a:t>thee</a:t>
            </a:r>
            <a:r>
              <a:rPr lang="en-GB" sz="1200" dirty="0"/>
              <a:t> feed. </a:t>
            </a:r>
          </a:p>
          <a:p>
            <a:pPr marL="36000" indent="0" fontAlgn="base">
              <a:lnSpc>
                <a:spcPct val="120000"/>
              </a:lnSpc>
              <a:spcBef>
                <a:spcPts val="0"/>
              </a:spcBef>
              <a:buNone/>
            </a:pPr>
            <a:r>
              <a:rPr lang="en-GB" sz="1200" dirty="0"/>
              <a:t>By the</a:t>
            </a:r>
            <a:r>
              <a:rPr lang="en-GB" sz="1200" dirty="0">
                <a:highlight>
                  <a:srgbClr val="00FFFF"/>
                </a:highlight>
              </a:rPr>
              <a:t> </a:t>
            </a:r>
            <a:r>
              <a:rPr lang="en-GB" sz="1200" dirty="0">
                <a:highlight>
                  <a:srgbClr val="FF00FF"/>
                </a:highlight>
              </a:rPr>
              <a:t>stream &amp; </a:t>
            </a:r>
            <a:r>
              <a:rPr lang="en-GB" sz="1200" dirty="0"/>
              <a:t>o'er the </a:t>
            </a:r>
            <a:r>
              <a:rPr lang="en-GB" sz="1200" dirty="0">
                <a:highlight>
                  <a:srgbClr val="FF00FF"/>
                </a:highlight>
              </a:rPr>
              <a:t>mead; </a:t>
            </a:r>
          </a:p>
          <a:p>
            <a:pPr marL="36000" indent="0" fontAlgn="base">
              <a:lnSpc>
                <a:spcPct val="120000"/>
              </a:lnSpc>
              <a:spcBef>
                <a:spcPts val="0"/>
              </a:spcBef>
              <a:buNone/>
            </a:pPr>
            <a:r>
              <a:rPr lang="en-GB" sz="1200" dirty="0"/>
              <a:t>Gave thee clothing of </a:t>
            </a:r>
            <a:r>
              <a:rPr lang="en-GB" sz="1200" dirty="0">
                <a:highlight>
                  <a:srgbClr val="FF00FF"/>
                </a:highlight>
              </a:rPr>
              <a:t>delight,</a:t>
            </a:r>
          </a:p>
          <a:p>
            <a:pPr marL="36000" indent="0" fontAlgn="base">
              <a:lnSpc>
                <a:spcPct val="120000"/>
              </a:lnSpc>
              <a:spcBef>
                <a:spcPts val="0"/>
              </a:spcBef>
              <a:buNone/>
            </a:pPr>
            <a:r>
              <a:rPr lang="en-GB" sz="1200" dirty="0"/>
              <a:t>Softest clothing </a:t>
            </a:r>
            <a:r>
              <a:rPr lang="en-GB" sz="1200" dirty="0" err="1"/>
              <a:t>wooly</a:t>
            </a:r>
            <a:r>
              <a:rPr lang="en-GB" sz="1200" dirty="0"/>
              <a:t> </a:t>
            </a:r>
            <a:r>
              <a:rPr lang="en-GB" sz="1200" dirty="0">
                <a:highlight>
                  <a:srgbClr val="FF00FF"/>
                </a:highlight>
              </a:rPr>
              <a:t>bright; </a:t>
            </a:r>
          </a:p>
          <a:p>
            <a:pPr marL="36000" indent="0" fontAlgn="base">
              <a:lnSpc>
                <a:spcPct val="120000"/>
              </a:lnSpc>
              <a:spcBef>
                <a:spcPts val="0"/>
              </a:spcBef>
              <a:buNone/>
            </a:pPr>
            <a:r>
              <a:rPr lang="en-GB" sz="1200" dirty="0"/>
              <a:t>Gave </a:t>
            </a:r>
            <a:r>
              <a:rPr lang="en-GB" sz="1200" dirty="0">
                <a:highlight>
                  <a:srgbClr val="00FFFF"/>
                </a:highlight>
              </a:rPr>
              <a:t>thee</a:t>
            </a:r>
            <a:r>
              <a:rPr lang="en-GB" sz="1200" dirty="0"/>
              <a:t> such a tender voice, </a:t>
            </a:r>
          </a:p>
          <a:p>
            <a:pPr marL="36000" indent="0" fontAlgn="base">
              <a:lnSpc>
                <a:spcPct val="120000"/>
              </a:lnSpc>
              <a:spcBef>
                <a:spcPts val="0"/>
              </a:spcBef>
              <a:buNone/>
            </a:pPr>
            <a:r>
              <a:rPr lang="en-GB" sz="1200" dirty="0"/>
              <a:t>Making all the </a:t>
            </a:r>
            <a:r>
              <a:rPr lang="en-GB" sz="1200" dirty="0">
                <a:highlight>
                  <a:srgbClr val="FF00FF"/>
                </a:highlight>
              </a:rPr>
              <a:t>vales</a:t>
            </a:r>
            <a:r>
              <a:rPr lang="en-GB" sz="1200" dirty="0"/>
              <a:t> rejoice! </a:t>
            </a:r>
          </a:p>
          <a:p>
            <a:pPr marL="36000" indent="0" fontAlgn="base">
              <a:lnSpc>
                <a:spcPct val="120000"/>
              </a:lnSpc>
              <a:spcBef>
                <a:spcPts val="0"/>
              </a:spcBef>
              <a:buNone/>
            </a:pPr>
            <a:r>
              <a:rPr lang="en-GB" sz="1200" dirty="0"/>
              <a:t>         Little Lamb who made thee </a:t>
            </a:r>
          </a:p>
          <a:p>
            <a:pPr marL="36000" indent="0" fontAlgn="base">
              <a:lnSpc>
                <a:spcPct val="120000"/>
              </a:lnSpc>
              <a:spcBef>
                <a:spcPts val="0"/>
              </a:spcBef>
              <a:buNone/>
            </a:pPr>
            <a:r>
              <a:rPr lang="en-GB" sz="1200" dirty="0"/>
              <a:t>         Dost thou know who made thee </a:t>
            </a:r>
            <a:br>
              <a:rPr lang="en-GB" sz="1200" dirty="0"/>
            </a:br>
            <a:endParaRPr lang="en-GB" sz="1200" dirty="0"/>
          </a:p>
          <a:p>
            <a:pPr marL="36000" indent="0" fontAlgn="base">
              <a:lnSpc>
                <a:spcPct val="120000"/>
              </a:lnSpc>
              <a:spcBef>
                <a:spcPts val="0"/>
              </a:spcBef>
              <a:buNone/>
            </a:pPr>
            <a:r>
              <a:rPr lang="en-GB" sz="1200" dirty="0"/>
              <a:t>         Little Lamb I'll tell </a:t>
            </a:r>
            <a:r>
              <a:rPr lang="en-GB" sz="1200" dirty="0">
                <a:highlight>
                  <a:srgbClr val="00FFFF"/>
                </a:highlight>
              </a:rPr>
              <a:t>thee,</a:t>
            </a:r>
            <a:r>
              <a:rPr lang="en-GB" sz="1200" dirty="0"/>
              <a:t> </a:t>
            </a:r>
          </a:p>
          <a:p>
            <a:pPr marL="36000" indent="0" fontAlgn="base">
              <a:lnSpc>
                <a:spcPct val="120000"/>
              </a:lnSpc>
              <a:spcBef>
                <a:spcPts val="0"/>
              </a:spcBef>
              <a:buNone/>
            </a:pPr>
            <a:r>
              <a:rPr lang="en-GB" sz="1200" dirty="0"/>
              <a:t>         Little Lamb I'll tell </a:t>
            </a:r>
            <a:r>
              <a:rPr lang="en-GB" sz="1200" dirty="0">
                <a:highlight>
                  <a:srgbClr val="00FFFF"/>
                </a:highlight>
              </a:rPr>
              <a:t>thee!</a:t>
            </a:r>
          </a:p>
          <a:p>
            <a:pPr marL="36000" indent="0" fontAlgn="base">
              <a:lnSpc>
                <a:spcPct val="120000"/>
              </a:lnSpc>
              <a:spcBef>
                <a:spcPts val="0"/>
              </a:spcBef>
              <a:buNone/>
            </a:pPr>
            <a:r>
              <a:rPr lang="en-GB" sz="1200" dirty="0">
                <a:highlight>
                  <a:srgbClr val="FFFF00"/>
                </a:highlight>
              </a:rPr>
              <a:t>He is </a:t>
            </a:r>
            <a:r>
              <a:rPr lang="en-GB" sz="1200" dirty="0"/>
              <a:t>called by thy name, </a:t>
            </a:r>
          </a:p>
          <a:p>
            <a:pPr marL="36000" indent="0" fontAlgn="base">
              <a:lnSpc>
                <a:spcPct val="120000"/>
              </a:lnSpc>
              <a:spcBef>
                <a:spcPts val="0"/>
              </a:spcBef>
              <a:buNone/>
            </a:pPr>
            <a:r>
              <a:rPr lang="en-GB" sz="1200" dirty="0"/>
              <a:t>For he calls himself a Lamb: </a:t>
            </a:r>
          </a:p>
          <a:p>
            <a:pPr marL="36000" indent="0" fontAlgn="base">
              <a:lnSpc>
                <a:spcPct val="120000"/>
              </a:lnSpc>
              <a:spcBef>
                <a:spcPts val="0"/>
              </a:spcBef>
              <a:buNone/>
            </a:pPr>
            <a:r>
              <a:rPr lang="en-GB" sz="1200" dirty="0"/>
              <a:t>He is </a:t>
            </a:r>
            <a:r>
              <a:rPr lang="en-GB" sz="1200" dirty="0">
                <a:highlight>
                  <a:srgbClr val="00FF00"/>
                </a:highlight>
              </a:rPr>
              <a:t>meek &amp; he is mild, </a:t>
            </a:r>
          </a:p>
          <a:p>
            <a:pPr marL="36000" indent="0" fontAlgn="base">
              <a:lnSpc>
                <a:spcPct val="120000"/>
              </a:lnSpc>
              <a:spcBef>
                <a:spcPts val="0"/>
              </a:spcBef>
              <a:buNone/>
            </a:pPr>
            <a:r>
              <a:rPr lang="en-GB" sz="1200" dirty="0"/>
              <a:t>He became a little child: </a:t>
            </a:r>
          </a:p>
          <a:p>
            <a:pPr marL="36000" indent="0" fontAlgn="base">
              <a:lnSpc>
                <a:spcPct val="120000"/>
              </a:lnSpc>
              <a:spcBef>
                <a:spcPts val="0"/>
              </a:spcBef>
              <a:buNone/>
            </a:pPr>
            <a:r>
              <a:rPr lang="en-GB" sz="1200" dirty="0">
                <a:highlight>
                  <a:srgbClr val="00FFFF"/>
                </a:highlight>
              </a:rPr>
              <a:t>I</a:t>
            </a:r>
            <a:r>
              <a:rPr lang="en-GB" sz="1200" dirty="0"/>
              <a:t> a child &amp; thou a lamb, </a:t>
            </a:r>
          </a:p>
          <a:p>
            <a:pPr marL="36000" indent="0" fontAlgn="base">
              <a:lnSpc>
                <a:spcPct val="120000"/>
              </a:lnSpc>
              <a:spcBef>
                <a:spcPts val="0"/>
              </a:spcBef>
              <a:buNone/>
            </a:pPr>
            <a:r>
              <a:rPr lang="en-GB" sz="1200" dirty="0">
                <a:highlight>
                  <a:srgbClr val="00FFFF"/>
                </a:highlight>
              </a:rPr>
              <a:t>We </a:t>
            </a:r>
            <a:r>
              <a:rPr lang="en-GB" sz="1200" dirty="0"/>
              <a:t>are called by his name. </a:t>
            </a:r>
          </a:p>
          <a:p>
            <a:pPr marL="36000" indent="0" fontAlgn="base">
              <a:lnSpc>
                <a:spcPct val="120000"/>
              </a:lnSpc>
              <a:spcBef>
                <a:spcPts val="0"/>
              </a:spcBef>
              <a:buNone/>
            </a:pPr>
            <a:r>
              <a:rPr lang="en-GB" sz="1200" dirty="0"/>
              <a:t>         Little Lamb God bless thee. </a:t>
            </a:r>
          </a:p>
          <a:p>
            <a:pPr marL="36000" indent="0" fontAlgn="base">
              <a:lnSpc>
                <a:spcPct val="120000"/>
              </a:lnSpc>
              <a:spcBef>
                <a:spcPts val="0"/>
              </a:spcBef>
              <a:buNone/>
            </a:pPr>
            <a:r>
              <a:rPr lang="en-GB" sz="1200" dirty="0"/>
              <a:t>         Little Lamb God bless thee.</a:t>
            </a:r>
          </a:p>
          <a:p>
            <a:endParaRPr lang="en-GB" dirty="0"/>
          </a:p>
        </p:txBody>
      </p:sp>
      <p:sp>
        <p:nvSpPr>
          <p:cNvPr id="11" name="TextBox 10">
            <a:extLst>
              <a:ext uri="{FF2B5EF4-FFF2-40B4-BE49-F238E27FC236}">
                <a16:creationId xmlns:a16="http://schemas.microsoft.com/office/drawing/2014/main" xmlns="" id="{811E49F0-E08F-49DD-B6CF-FDAEFF5801F7}"/>
              </a:ext>
            </a:extLst>
          </p:cNvPr>
          <p:cNvSpPr txBox="1"/>
          <p:nvPr/>
        </p:nvSpPr>
        <p:spPr>
          <a:xfrm>
            <a:off x="9781310" y="2516487"/>
            <a:ext cx="1644072" cy="1815882"/>
          </a:xfrm>
          <a:prstGeom prst="rect">
            <a:avLst/>
          </a:prstGeom>
          <a:noFill/>
        </p:spPr>
        <p:txBody>
          <a:bodyPr wrap="square" rtlCol="0">
            <a:spAutoFit/>
          </a:bodyPr>
          <a:lstStyle/>
          <a:p>
            <a:r>
              <a:rPr lang="en-GB" sz="1400" dirty="0"/>
              <a:t>Cataphoric reference to the creator of the lamb, implied in the second person pronoun in line 13, and confirmed in line 14. </a:t>
            </a:r>
          </a:p>
        </p:txBody>
      </p:sp>
      <p:sp>
        <p:nvSpPr>
          <p:cNvPr id="12" name="TextBox 11">
            <a:extLst>
              <a:ext uri="{FF2B5EF4-FFF2-40B4-BE49-F238E27FC236}">
                <a16:creationId xmlns:a16="http://schemas.microsoft.com/office/drawing/2014/main" xmlns="" id="{0A205939-CE89-4D8C-B1C5-FFB707857356}"/>
              </a:ext>
            </a:extLst>
          </p:cNvPr>
          <p:cNvSpPr txBox="1"/>
          <p:nvPr/>
        </p:nvSpPr>
        <p:spPr>
          <a:xfrm>
            <a:off x="6765636" y="4555469"/>
            <a:ext cx="2225964" cy="1600438"/>
          </a:xfrm>
          <a:prstGeom prst="rect">
            <a:avLst/>
          </a:prstGeom>
          <a:noFill/>
        </p:spPr>
        <p:txBody>
          <a:bodyPr wrap="square" rtlCol="0">
            <a:spAutoFit/>
          </a:bodyPr>
          <a:lstStyle/>
          <a:p>
            <a:r>
              <a:rPr lang="en-GB" sz="1400" dirty="0"/>
              <a:t>Biblical discourse of “he is meek and he is mild” (reference to Wesley’s hymn “Gentle Jesus, Meek and Mild”) – echoes of the catechism and religious teachings to children</a:t>
            </a:r>
          </a:p>
        </p:txBody>
      </p:sp>
      <p:sp>
        <p:nvSpPr>
          <p:cNvPr id="13" name="TextBox 12">
            <a:extLst>
              <a:ext uri="{FF2B5EF4-FFF2-40B4-BE49-F238E27FC236}">
                <a16:creationId xmlns:a16="http://schemas.microsoft.com/office/drawing/2014/main" xmlns="" id="{7139E546-E141-4FE6-9436-042103D0E4A1}"/>
              </a:ext>
            </a:extLst>
          </p:cNvPr>
          <p:cNvSpPr txBox="1"/>
          <p:nvPr/>
        </p:nvSpPr>
        <p:spPr>
          <a:xfrm>
            <a:off x="7435273" y="868218"/>
            <a:ext cx="3417454" cy="1415772"/>
          </a:xfrm>
          <a:prstGeom prst="rect">
            <a:avLst/>
          </a:prstGeom>
          <a:noFill/>
        </p:spPr>
        <p:txBody>
          <a:bodyPr wrap="square" rtlCol="0">
            <a:spAutoFit/>
          </a:bodyPr>
          <a:lstStyle/>
          <a:p>
            <a:r>
              <a:rPr lang="en-GB" sz="1400" dirty="0"/>
              <a:t>Pronoun shift from “thee” in the first verse, to the first person pronoun singular (“I’ll” (x2), “I”)  and plural (“we”) in the second verse, foregrounding the move from question to answer, and the link between lamb, child and Jesus</a:t>
            </a:r>
            <a:r>
              <a:rPr lang="en-GB" sz="1600" dirty="0"/>
              <a:t>. </a:t>
            </a:r>
          </a:p>
        </p:txBody>
      </p:sp>
      <p:sp>
        <p:nvSpPr>
          <p:cNvPr id="14" name="TextBox 13">
            <a:extLst>
              <a:ext uri="{FF2B5EF4-FFF2-40B4-BE49-F238E27FC236}">
                <a16:creationId xmlns:a16="http://schemas.microsoft.com/office/drawing/2014/main" xmlns="" id="{0622AFF9-9900-4856-8721-67B7129FACD1}"/>
              </a:ext>
            </a:extLst>
          </p:cNvPr>
          <p:cNvSpPr txBox="1"/>
          <p:nvPr/>
        </p:nvSpPr>
        <p:spPr>
          <a:xfrm>
            <a:off x="6991927" y="2511788"/>
            <a:ext cx="2087418" cy="1815882"/>
          </a:xfrm>
          <a:prstGeom prst="rect">
            <a:avLst/>
          </a:prstGeom>
          <a:noFill/>
        </p:spPr>
        <p:txBody>
          <a:bodyPr wrap="square" rtlCol="0">
            <a:spAutoFit/>
          </a:bodyPr>
          <a:lstStyle/>
          <a:p>
            <a:r>
              <a:rPr lang="en-GB" sz="1400" dirty="0"/>
              <a:t>Lexical clusters of nature (“Lamb” “stream” “mead” etc), positive adjectives (“bright” “tender” “meek” etc) – the pre-industrialised, pre-institutionalised, pre-</a:t>
            </a:r>
            <a:r>
              <a:rPr lang="en-GB" sz="1400" dirty="0" err="1"/>
              <a:t>lapsarian</a:t>
            </a:r>
            <a:r>
              <a:rPr lang="en-GB" sz="1400" dirty="0"/>
              <a:t> vision of nature</a:t>
            </a:r>
          </a:p>
        </p:txBody>
      </p:sp>
    </p:spTree>
    <p:extLst>
      <p:ext uri="{BB962C8B-B14F-4D97-AF65-F5344CB8AC3E}">
        <p14:creationId xmlns:p14="http://schemas.microsoft.com/office/powerpoint/2010/main" val="1265318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fade">
                                      <p:cBhvr>
                                        <p:cTn id="12" dur="5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fade">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fade">
                                      <p:cBhvr>
                                        <p:cTn id="22"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F6EFAC-3C43-4FC5-8852-151083E83871}"/>
              </a:ext>
            </a:extLst>
          </p:cNvPr>
          <p:cNvSpPr>
            <a:spLocks noGrp="1"/>
          </p:cNvSpPr>
          <p:nvPr>
            <p:ph type="title"/>
          </p:nvPr>
        </p:nvSpPr>
        <p:spPr/>
        <p:txBody>
          <a:bodyPr>
            <a:normAutofit/>
          </a:bodyPr>
          <a:lstStyle/>
          <a:p>
            <a:r>
              <a:rPr lang="en-GB" sz="2400" b="1" dirty="0">
                <a:solidFill>
                  <a:schemeClr val="bg1"/>
                </a:solidFill>
              </a:rPr>
              <a:t>Syntax:  </a:t>
            </a:r>
            <a:r>
              <a:rPr lang="en-GB" sz="2400" dirty="0">
                <a:solidFill>
                  <a:schemeClr val="bg1"/>
                </a:solidFill>
              </a:rPr>
              <a:t>interrogative, declarative, exclamatory sentences, complex or simple sentences.  Repetition of syntactical constructions – syntactical parallelism or deviation</a:t>
            </a:r>
            <a:endParaRPr lang="en-GB" sz="2400" dirty="0"/>
          </a:p>
        </p:txBody>
      </p:sp>
      <p:sp>
        <p:nvSpPr>
          <p:cNvPr id="4" name="Content Placeholder 3">
            <a:extLst>
              <a:ext uri="{FF2B5EF4-FFF2-40B4-BE49-F238E27FC236}">
                <a16:creationId xmlns:a16="http://schemas.microsoft.com/office/drawing/2014/main" xmlns="" id="{5C7F2058-667B-45EC-B981-CAA9AB34DB26}"/>
              </a:ext>
            </a:extLst>
          </p:cNvPr>
          <p:cNvSpPr txBox="1">
            <a:spLocks noGrp="1"/>
          </p:cNvSpPr>
          <p:nvPr>
            <p:ph idx="1"/>
          </p:nvPr>
        </p:nvSpPr>
        <p:spPr>
          <a:xfrm>
            <a:off x="3869268" y="836027"/>
            <a:ext cx="2771677" cy="5176802"/>
          </a:xfrm>
          <a:prstGeom prst="rect">
            <a:avLst/>
          </a:prstGeom>
          <a:noFill/>
        </p:spPr>
        <p:txBody>
          <a:bodyPr wrap="square" rtlCol="0">
            <a:spAutoFit/>
          </a:bodyPr>
          <a:lstStyle/>
          <a:p>
            <a:pPr marL="36000" indent="0" fontAlgn="base">
              <a:lnSpc>
                <a:spcPct val="120000"/>
              </a:lnSpc>
              <a:spcBef>
                <a:spcPts val="0"/>
              </a:spcBef>
              <a:buNone/>
            </a:pPr>
            <a:r>
              <a:rPr lang="en-GB" sz="1200" dirty="0"/>
              <a:t>Little Lamb who </a:t>
            </a:r>
            <a:r>
              <a:rPr lang="en-GB" sz="1200" dirty="0">
                <a:highlight>
                  <a:srgbClr val="00FF00"/>
                </a:highlight>
              </a:rPr>
              <a:t>made</a:t>
            </a:r>
            <a:r>
              <a:rPr lang="en-GB" sz="1200" dirty="0"/>
              <a:t> thee</a:t>
            </a:r>
          </a:p>
          <a:p>
            <a:pPr marL="36000" indent="0" fontAlgn="base">
              <a:lnSpc>
                <a:spcPct val="120000"/>
              </a:lnSpc>
              <a:spcBef>
                <a:spcPts val="0"/>
              </a:spcBef>
              <a:buNone/>
            </a:pPr>
            <a:r>
              <a:rPr lang="en-GB" sz="1200" dirty="0"/>
              <a:t>         </a:t>
            </a:r>
            <a:r>
              <a:rPr lang="en-GB" sz="1200" dirty="0">
                <a:highlight>
                  <a:srgbClr val="FFFF00"/>
                </a:highlight>
              </a:rPr>
              <a:t>Dost thou know who made thee </a:t>
            </a:r>
          </a:p>
          <a:p>
            <a:pPr marL="36000" indent="0" fontAlgn="base">
              <a:lnSpc>
                <a:spcPct val="120000"/>
              </a:lnSpc>
              <a:spcBef>
                <a:spcPts val="0"/>
              </a:spcBef>
              <a:buNone/>
            </a:pPr>
            <a:r>
              <a:rPr lang="en-GB" sz="1200" dirty="0"/>
              <a:t>Gave thee life &amp; bid thee feed. </a:t>
            </a:r>
          </a:p>
          <a:p>
            <a:pPr marL="36000" indent="0" fontAlgn="base">
              <a:lnSpc>
                <a:spcPct val="120000"/>
              </a:lnSpc>
              <a:spcBef>
                <a:spcPts val="0"/>
              </a:spcBef>
              <a:buNone/>
            </a:pPr>
            <a:r>
              <a:rPr lang="en-GB" sz="1200" dirty="0"/>
              <a:t>By the stream &amp; o'er the mead; </a:t>
            </a:r>
          </a:p>
          <a:p>
            <a:pPr marL="36000" indent="0" fontAlgn="base">
              <a:lnSpc>
                <a:spcPct val="120000"/>
              </a:lnSpc>
              <a:spcBef>
                <a:spcPts val="0"/>
              </a:spcBef>
              <a:buNone/>
            </a:pPr>
            <a:r>
              <a:rPr lang="en-GB" sz="1200" dirty="0"/>
              <a:t>Gave thee clothing of delight,</a:t>
            </a:r>
          </a:p>
          <a:p>
            <a:pPr marL="36000" indent="0" fontAlgn="base">
              <a:lnSpc>
                <a:spcPct val="120000"/>
              </a:lnSpc>
              <a:spcBef>
                <a:spcPts val="0"/>
              </a:spcBef>
              <a:buNone/>
            </a:pPr>
            <a:r>
              <a:rPr lang="en-GB" sz="1200" dirty="0"/>
              <a:t>Softest clothing </a:t>
            </a:r>
            <a:r>
              <a:rPr lang="en-GB" sz="1200" dirty="0" err="1"/>
              <a:t>wooly</a:t>
            </a:r>
            <a:r>
              <a:rPr lang="en-GB" sz="1200" dirty="0"/>
              <a:t> bright; </a:t>
            </a:r>
          </a:p>
          <a:p>
            <a:pPr marL="36000" indent="0" fontAlgn="base">
              <a:lnSpc>
                <a:spcPct val="120000"/>
              </a:lnSpc>
              <a:spcBef>
                <a:spcPts val="0"/>
              </a:spcBef>
              <a:buNone/>
            </a:pPr>
            <a:r>
              <a:rPr lang="en-GB" sz="1200" dirty="0"/>
              <a:t>Gave thee such a tender voice, </a:t>
            </a:r>
          </a:p>
          <a:p>
            <a:pPr marL="36000" indent="0" fontAlgn="base">
              <a:lnSpc>
                <a:spcPct val="120000"/>
              </a:lnSpc>
              <a:spcBef>
                <a:spcPts val="0"/>
              </a:spcBef>
              <a:buNone/>
            </a:pPr>
            <a:r>
              <a:rPr lang="en-GB" sz="1200" dirty="0"/>
              <a:t>Making all the vales rejoice! </a:t>
            </a:r>
          </a:p>
          <a:p>
            <a:pPr marL="36000" indent="0" fontAlgn="base">
              <a:lnSpc>
                <a:spcPct val="120000"/>
              </a:lnSpc>
              <a:spcBef>
                <a:spcPts val="0"/>
              </a:spcBef>
              <a:buNone/>
            </a:pPr>
            <a:r>
              <a:rPr lang="en-GB" sz="1200" dirty="0"/>
              <a:t>         Little Lamb who made thee </a:t>
            </a:r>
          </a:p>
          <a:p>
            <a:pPr marL="36000" indent="0" fontAlgn="base">
              <a:lnSpc>
                <a:spcPct val="120000"/>
              </a:lnSpc>
              <a:spcBef>
                <a:spcPts val="0"/>
              </a:spcBef>
              <a:buNone/>
            </a:pPr>
            <a:r>
              <a:rPr lang="en-GB" sz="1200" dirty="0"/>
              <a:t>         Dost thou know who made thee </a:t>
            </a:r>
            <a:br>
              <a:rPr lang="en-GB" sz="1200" dirty="0"/>
            </a:br>
            <a:endParaRPr lang="en-GB" sz="1200" dirty="0"/>
          </a:p>
          <a:p>
            <a:pPr marL="36000" indent="0" fontAlgn="base">
              <a:lnSpc>
                <a:spcPct val="120000"/>
              </a:lnSpc>
              <a:spcBef>
                <a:spcPts val="0"/>
              </a:spcBef>
              <a:buNone/>
            </a:pPr>
            <a:r>
              <a:rPr lang="en-GB" sz="1200" dirty="0"/>
              <a:t>         </a:t>
            </a:r>
            <a:r>
              <a:rPr lang="en-GB" sz="1200" dirty="0">
                <a:highlight>
                  <a:srgbClr val="FFFF00"/>
                </a:highlight>
              </a:rPr>
              <a:t>Little Lamb I'll tell thee, </a:t>
            </a:r>
          </a:p>
          <a:p>
            <a:pPr marL="36000" indent="0" fontAlgn="base">
              <a:lnSpc>
                <a:spcPct val="120000"/>
              </a:lnSpc>
              <a:spcBef>
                <a:spcPts val="0"/>
              </a:spcBef>
              <a:buNone/>
            </a:pPr>
            <a:r>
              <a:rPr lang="en-GB" sz="1200" dirty="0"/>
              <a:t>         Little Lamb I'll tell thee!</a:t>
            </a:r>
          </a:p>
          <a:p>
            <a:pPr marL="36000" indent="0" fontAlgn="base">
              <a:lnSpc>
                <a:spcPct val="120000"/>
              </a:lnSpc>
              <a:spcBef>
                <a:spcPts val="0"/>
              </a:spcBef>
              <a:buNone/>
            </a:pPr>
            <a:r>
              <a:rPr lang="en-GB" sz="1200" dirty="0">
                <a:highlight>
                  <a:srgbClr val="00FF00"/>
                </a:highlight>
              </a:rPr>
              <a:t>He is </a:t>
            </a:r>
            <a:r>
              <a:rPr lang="en-GB" sz="1200" dirty="0"/>
              <a:t>called by thy name, </a:t>
            </a:r>
          </a:p>
          <a:p>
            <a:pPr marL="36000" indent="0" fontAlgn="base">
              <a:lnSpc>
                <a:spcPct val="120000"/>
              </a:lnSpc>
              <a:spcBef>
                <a:spcPts val="0"/>
              </a:spcBef>
              <a:buNone/>
            </a:pPr>
            <a:r>
              <a:rPr lang="en-GB" sz="1200" dirty="0"/>
              <a:t>For he calls himself a Lamb: </a:t>
            </a:r>
          </a:p>
          <a:p>
            <a:pPr marL="36000" indent="0" fontAlgn="base">
              <a:lnSpc>
                <a:spcPct val="120000"/>
              </a:lnSpc>
              <a:spcBef>
                <a:spcPts val="0"/>
              </a:spcBef>
              <a:buNone/>
            </a:pPr>
            <a:r>
              <a:rPr lang="en-GB" sz="1200" dirty="0"/>
              <a:t>He is meek &amp; he is mild, </a:t>
            </a:r>
          </a:p>
          <a:p>
            <a:pPr marL="36000" indent="0" fontAlgn="base">
              <a:lnSpc>
                <a:spcPct val="120000"/>
              </a:lnSpc>
              <a:spcBef>
                <a:spcPts val="0"/>
              </a:spcBef>
              <a:buNone/>
            </a:pPr>
            <a:r>
              <a:rPr lang="en-GB" sz="1200" dirty="0"/>
              <a:t>He became a little child: </a:t>
            </a:r>
          </a:p>
          <a:p>
            <a:pPr marL="36000" indent="0" fontAlgn="base">
              <a:lnSpc>
                <a:spcPct val="120000"/>
              </a:lnSpc>
              <a:spcBef>
                <a:spcPts val="0"/>
              </a:spcBef>
              <a:buNone/>
            </a:pPr>
            <a:r>
              <a:rPr lang="en-GB" sz="1200" dirty="0"/>
              <a:t>I a child &amp; thou a lamb, </a:t>
            </a:r>
          </a:p>
          <a:p>
            <a:pPr marL="36000" indent="0" fontAlgn="base">
              <a:lnSpc>
                <a:spcPct val="120000"/>
              </a:lnSpc>
              <a:spcBef>
                <a:spcPts val="0"/>
              </a:spcBef>
              <a:buNone/>
            </a:pPr>
            <a:r>
              <a:rPr lang="en-GB" sz="1200" dirty="0"/>
              <a:t>We are called by his name. </a:t>
            </a:r>
          </a:p>
          <a:p>
            <a:pPr marL="36000" indent="0" fontAlgn="base">
              <a:lnSpc>
                <a:spcPct val="120000"/>
              </a:lnSpc>
              <a:spcBef>
                <a:spcPts val="0"/>
              </a:spcBef>
              <a:buNone/>
            </a:pPr>
            <a:r>
              <a:rPr lang="en-GB" sz="1200" dirty="0"/>
              <a:t>         Little Lamb God bless thee. </a:t>
            </a:r>
          </a:p>
          <a:p>
            <a:pPr marL="36000" indent="0" fontAlgn="base">
              <a:lnSpc>
                <a:spcPct val="120000"/>
              </a:lnSpc>
              <a:spcBef>
                <a:spcPts val="0"/>
              </a:spcBef>
              <a:buNone/>
            </a:pPr>
            <a:r>
              <a:rPr lang="en-GB" sz="1200" dirty="0"/>
              <a:t>         Little Lamb God bless thee.</a:t>
            </a:r>
          </a:p>
          <a:p>
            <a:endParaRPr lang="en-GB" dirty="0"/>
          </a:p>
        </p:txBody>
      </p:sp>
      <p:sp>
        <p:nvSpPr>
          <p:cNvPr id="5" name="TextBox 4">
            <a:extLst>
              <a:ext uri="{FF2B5EF4-FFF2-40B4-BE49-F238E27FC236}">
                <a16:creationId xmlns:a16="http://schemas.microsoft.com/office/drawing/2014/main" xmlns="" id="{2BD215F2-E53E-4F19-866C-C37F8D496F86}"/>
              </a:ext>
            </a:extLst>
          </p:cNvPr>
          <p:cNvSpPr txBox="1"/>
          <p:nvPr/>
        </p:nvSpPr>
        <p:spPr>
          <a:xfrm>
            <a:off x="8192655" y="1062182"/>
            <a:ext cx="2771677" cy="2031325"/>
          </a:xfrm>
          <a:prstGeom prst="rect">
            <a:avLst/>
          </a:prstGeom>
          <a:noFill/>
        </p:spPr>
        <p:txBody>
          <a:bodyPr wrap="square" rtlCol="0">
            <a:spAutoFit/>
          </a:bodyPr>
          <a:lstStyle/>
          <a:p>
            <a:r>
              <a:rPr lang="en-GB" b="1" dirty="0">
                <a:solidFill>
                  <a:schemeClr val="bg1"/>
                </a:solidFill>
              </a:rPr>
              <a:t>Syntax:  </a:t>
            </a:r>
            <a:r>
              <a:rPr lang="en-GB" dirty="0">
                <a:solidFill>
                  <a:schemeClr val="bg1"/>
                </a:solidFill>
              </a:rPr>
              <a:t>interrogative, declarative, exclamatory sentences, complex or simple sentences.  Repetition of syntactical constructions – syntactical parallelism or deviation</a:t>
            </a:r>
            <a:endParaRPr lang="en-GB" dirty="0"/>
          </a:p>
        </p:txBody>
      </p:sp>
      <p:sp>
        <p:nvSpPr>
          <p:cNvPr id="9" name="TextBox 8">
            <a:extLst>
              <a:ext uri="{FF2B5EF4-FFF2-40B4-BE49-F238E27FC236}">
                <a16:creationId xmlns:a16="http://schemas.microsoft.com/office/drawing/2014/main" xmlns="" id="{1996D3A1-038A-4584-9E6D-F30F427E136F}"/>
              </a:ext>
            </a:extLst>
          </p:cNvPr>
          <p:cNvSpPr txBox="1"/>
          <p:nvPr/>
        </p:nvSpPr>
        <p:spPr>
          <a:xfrm>
            <a:off x="8054108" y="655782"/>
            <a:ext cx="2419928" cy="3293209"/>
          </a:xfrm>
          <a:prstGeom prst="rect">
            <a:avLst/>
          </a:prstGeom>
          <a:noFill/>
        </p:spPr>
        <p:txBody>
          <a:bodyPr wrap="square" rtlCol="0">
            <a:spAutoFit/>
          </a:bodyPr>
          <a:lstStyle/>
          <a:p>
            <a:r>
              <a:rPr lang="en-GB" sz="1600" dirty="0"/>
              <a:t>The poem depends upon the repetition of the question and answer framework – interrogative and declarative.   This echoes what all children in the Church of England had to learn before confirmation, the question and answer structure of the catechism – the poem is associated with religious instruction.</a:t>
            </a:r>
          </a:p>
        </p:txBody>
      </p:sp>
      <p:sp>
        <p:nvSpPr>
          <p:cNvPr id="10" name="TextBox 9">
            <a:extLst>
              <a:ext uri="{FF2B5EF4-FFF2-40B4-BE49-F238E27FC236}">
                <a16:creationId xmlns:a16="http://schemas.microsoft.com/office/drawing/2014/main" xmlns="" id="{2FB89550-CA32-4D23-A60C-BE097267483E}"/>
              </a:ext>
            </a:extLst>
          </p:cNvPr>
          <p:cNvSpPr txBox="1"/>
          <p:nvPr/>
        </p:nvSpPr>
        <p:spPr>
          <a:xfrm>
            <a:off x="8054108" y="3970694"/>
            <a:ext cx="3057236" cy="1754326"/>
          </a:xfrm>
          <a:prstGeom prst="rect">
            <a:avLst/>
          </a:prstGeom>
          <a:noFill/>
        </p:spPr>
        <p:txBody>
          <a:bodyPr wrap="square" rtlCol="0">
            <a:spAutoFit/>
          </a:bodyPr>
          <a:lstStyle/>
          <a:p>
            <a:r>
              <a:rPr lang="en-GB" dirty="0"/>
              <a:t>Shift from past tense of creation in the first verse to the present tense of “He is called…” “he calls himself” etc, that suggests an ongoing state and an enduring truth.</a:t>
            </a:r>
          </a:p>
        </p:txBody>
      </p:sp>
    </p:spTree>
    <p:extLst>
      <p:ext uri="{BB962C8B-B14F-4D97-AF65-F5344CB8AC3E}">
        <p14:creationId xmlns:p14="http://schemas.microsoft.com/office/powerpoint/2010/main" val="1476020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7F3171-C2E0-4D91-BD09-F3B82FF550FE}"/>
              </a:ext>
            </a:extLst>
          </p:cNvPr>
          <p:cNvSpPr>
            <a:spLocks noGrp="1"/>
          </p:cNvSpPr>
          <p:nvPr>
            <p:ph type="title"/>
          </p:nvPr>
        </p:nvSpPr>
        <p:spPr/>
        <p:txBody>
          <a:bodyPr>
            <a:normAutofit fontScale="90000"/>
          </a:bodyPr>
          <a:lstStyle/>
          <a:p>
            <a:r>
              <a:rPr lang="en-GB" b="1" dirty="0">
                <a:solidFill>
                  <a:schemeClr val="bg1"/>
                </a:solidFill>
              </a:rPr>
              <a:t>Imagery and symbolism: </a:t>
            </a:r>
            <a:r>
              <a:rPr lang="en-GB" dirty="0">
                <a:solidFill>
                  <a:schemeClr val="bg1"/>
                </a:solidFill>
              </a:rPr>
              <a:t> metaphors, similes, symbols and motifs, personification, semantic fields, onomatopoeia etc.</a:t>
            </a:r>
            <a:r>
              <a:rPr lang="en-GB" dirty="0"/>
              <a:t/>
            </a:r>
            <a:br>
              <a:rPr lang="en-GB" dirty="0"/>
            </a:br>
            <a:endParaRPr lang="en-GB" dirty="0"/>
          </a:p>
        </p:txBody>
      </p:sp>
      <p:sp>
        <p:nvSpPr>
          <p:cNvPr id="4" name="Content Placeholder 3">
            <a:extLst>
              <a:ext uri="{FF2B5EF4-FFF2-40B4-BE49-F238E27FC236}">
                <a16:creationId xmlns:a16="http://schemas.microsoft.com/office/drawing/2014/main" xmlns="" id="{9CD05CAC-6285-40A0-9935-C5AE70778531}"/>
              </a:ext>
            </a:extLst>
          </p:cNvPr>
          <p:cNvSpPr txBox="1">
            <a:spLocks noGrp="1"/>
          </p:cNvSpPr>
          <p:nvPr>
            <p:ph idx="1"/>
          </p:nvPr>
        </p:nvSpPr>
        <p:spPr>
          <a:xfrm>
            <a:off x="3869268" y="836027"/>
            <a:ext cx="2808623" cy="5176802"/>
          </a:xfrm>
          <a:prstGeom prst="rect">
            <a:avLst/>
          </a:prstGeom>
          <a:noFill/>
        </p:spPr>
        <p:txBody>
          <a:bodyPr wrap="square" rtlCol="0">
            <a:spAutoFit/>
          </a:bodyPr>
          <a:lstStyle/>
          <a:p>
            <a:pPr marL="36000" indent="0" fontAlgn="base">
              <a:lnSpc>
                <a:spcPct val="120000"/>
              </a:lnSpc>
              <a:spcBef>
                <a:spcPts val="0"/>
              </a:spcBef>
              <a:buNone/>
            </a:pPr>
            <a:r>
              <a:rPr lang="en-GB" sz="1200" dirty="0"/>
              <a:t>Little Lamb who made thee</a:t>
            </a:r>
          </a:p>
          <a:p>
            <a:pPr marL="36000" indent="0" fontAlgn="base">
              <a:lnSpc>
                <a:spcPct val="120000"/>
              </a:lnSpc>
              <a:spcBef>
                <a:spcPts val="0"/>
              </a:spcBef>
              <a:buNone/>
            </a:pPr>
            <a:r>
              <a:rPr lang="en-GB" sz="1200" dirty="0"/>
              <a:t>         Dost thou know who made thee </a:t>
            </a:r>
          </a:p>
          <a:p>
            <a:pPr marL="36000" indent="0" fontAlgn="base">
              <a:lnSpc>
                <a:spcPct val="120000"/>
              </a:lnSpc>
              <a:spcBef>
                <a:spcPts val="0"/>
              </a:spcBef>
              <a:buNone/>
            </a:pPr>
            <a:r>
              <a:rPr lang="en-GB" sz="1200" dirty="0"/>
              <a:t>Gave thee life &amp; bid thee feed. </a:t>
            </a:r>
          </a:p>
          <a:p>
            <a:pPr marL="36000" indent="0" fontAlgn="base">
              <a:lnSpc>
                <a:spcPct val="120000"/>
              </a:lnSpc>
              <a:spcBef>
                <a:spcPts val="0"/>
              </a:spcBef>
              <a:buNone/>
            </a:pPr>
            <a:r>
              <a:rPr lang="en-GB" sz="1200" dirty="0"/>
              <a:t>By the stream &amp; o'er the mead; </a:t>
            </a:r>
          </a:p>
          <a:p>
            <a:pPr marL="36000" indent="0" fontAlgn="base">
              <a:lnSpc>
                <a:spcPct val="120000"/>
              </a:lnSpc>
              <a:spcBef>
                <a:spcPts val="0"/>
              </a:spcBef>
              <a:buNone/>
            </a:pPr>
            <a:r>
              <a:rPr lang="en-GB" sz="1200" dirty="0"/>
              <a:t>Gave thee clothing of delight,</a:t>
            </a:r>
          </a:p>
          <a:p>
            <a:pPr marL="36000" indent="0" fontAlgn="base">
              <a:lnSpc>
                <a:spcPct val="120000"/>
              </a:lnSpc>
              <a:spcBef>
                <a:spcPts val="0"/>
              </a:spcBef>
              <a:buNone/>
            </a:pPr>
            <a:r>
              <a:rPr lang="en-GB" sz="1200" dirty="0"/>
              <a:t>Softest clothing </a:t>
            </a:r>
            <a:r>
              <a:rPr lang="en-GB" sz="1200" dirty="0" err="1"/>
              <a:t>wooly</a:t>
            </a:r>
            <a:r>
              <a:rPr lang="en-GB" sz="1200" dirty="0"/>
              <a:t> bright; </a:t>
            </a:r>
          </a:p>
          <a:p>
            <a:pPr marL="36000" indent="0" fontAlgn="base">
              <a:lnSpc>
                <a:spcPct val="120000"/>
              </a:lnSpc>
              <a:spcBef>
                <a:spcPts val="0"/>
              </a:spcBef>
              <a:buNone/>
            </a:pPr>
            <a:r>
              <a:rPr lang="en-GB" sz="1200" dirty="0"/>
              <a:t>Gave thee such a tender voice, </a:t>
            </a:r>
          </a:p>
          <a:p>
            <a:pPr marL="36000" indent="0" fontAlgn="base">
              <a:lnSpc>
                <a:spcPct val="120000"/>
              </a:lnSpc>
              <a:spcBef>
                <a:spcPts val="0"/>
              </a:spcBef>
              <a:buNone/>
            </a:pPr>
            <a:r>
              <a:rPr lang="en-GB" sz="1200" dirty="0"/>
              <a:t>Making all the vales rejoice! </a:t>
            </a:r>
          </a:p>
          <a:p>
            <a:pPr marL="36000" indent="0" fontAlgn="base">
              <a:lnSpc>
                <a:spcPct val="120000"/>
              </a:lnSpc>
              <a:spcBef>
                <a:spcPts val="0"/>
              </a:spcBef>
              <a:buNone/>
            </a:pPr>
            <a:r>
              <a:rPr lang="en-GB" sz="1200" dirty="0"/>
              <a:t>         Little Lamb who made thee </a:t>
            </a:r>
          </a:p>
          <a:p>
            <a:pPr marL="36000" indent="0" fontAlgn="base">
              <a:lnSpc>
                <a:spcPct val="120000"/>
              </a:lnSpc>
              <a:spcBef>
                <a:spcPts val="0"/>
              </a:spcBef>
              <a:buNone/>
            </a:pPr>
            <a:r>
              <a:rPr lang="en-GB" sz="1200" dirty="0"/>
              <a:t>         Dost thou know who made thee </a:t>
            </a:r>
            <a:br>
              <a:rPr lang="en-GB" sz="1200" dirty="0"/>
            </a:br>
            <a:endParaRPr lang="en-GB" sz="1200" dirty="0"/>
          </a:p>
          <a:p>
            <a:pPr marL="36000" indent="0" fontAlgn="base">
              <a:lnSpc>
                <a:spcPct val="120000"/>
              </a:lnSpc>
              <a:spcBef>
                <a:spcPts val="0"/>
              </a:spcBef>
              <a:buNone/>
            </a:pPr>
            <a:r>
              <a:rPr lang="en-GB" sz="1200" dirty="0"/>
              <a:t>         Little Lamb I'll tell thee, </a:t>
            </a:r>
          </a:p>
          <a:p>
            <a:pPr marL="36000" indent="0" fontAlgn="base">
              <a:lnSpc>
                <a:spcPct val="120000"/>
              </a:lnSpc>
              <a:spcBef>
                <a:spcPts val="0"/>
              </a:spcBef>
              <a:buNone/>
            </a:pPr>
            <a:r>
              <a:rPr lang="en-GB" sz="1200" dirty="0"/>
              <a:t>         Little Lamb I'll tell thee!</a:t>
            </a:r>
          </a:p>
          <a:p>
            <a:pPr marL="36000" indent="0" fontAlgn="base">
              <a:lnSpc>
                <a:spcPct val="120000"/>
              </a:lnSpc>
              <a:spcBef>
                <a:spcPts val="0"/>
              </a:spcBef>
              <a:buNone/>
            </a:pPr>
            <a:r>
              <a:rPr lang="en-GB" sz="1200" dirty="0"/>
              <a:t>He is called by thy name, </a:t>
            </a:r>
          </a:p>
          <a:p>
            <a:pPr marL="36000" indent="0" fontAlgn="base">
              <a:lnSpc>
                <a:spcPct val="120000"/>
              </a:lnSpc>
              <a:spcBef>
                <a:spcPts val="0"/>
              </a:spcBef>
              <a:buNone/>
            </a:pPr>
            <a:r>
              <a:rPr lang="en-GB" sz="1200" dirty="0">
                <a:highlight>
                  <a:srgbClr val="FFFF00"/>
                </a:highlight>
              </a:rPr>
              <a:t>For he calls himself a Lamb: </a:t>
            </a:r>
          </a:p>
          <a:p>
            <a:pPr marL="36000" indent="0" fontAlgn="base">
              <a:lnSpc>
                <a:spcPct val="120000"/>
              </a:lnSpc>
              <a:spcBef>
                <a:spcPts val="0"/>
              </a:spcBef>
              <a:buNone/>
            </a:pPr>
            <a:r>
              <a:rPr lang="en-GB" sz="1200" dirty="0"/>
              <a:t>He is meek &amp; he is mild, </a:t>
            </a:r>
          </a:p>
          <a:p>
            <a:pPr marL="36000" indent="0" fontAlgn="base">
              <a:lnSpc>
                <a:spcPct val="120000"/>
              </a:lnSpc>
              <a:spcBef>
                <a:spcPts val="0"/>
              </a:spcBef>
              <a:buNone/>
            </a:pPr>
            <a:r>
              <a:rPr lang="en-GB" sz="1200" dirty="0">
                <a:highlight>
                  <a:srgbClr val="00FF00"/>
                </a:highlight>
              </a:rPr>
              <a:t>He became a little child: </a:t>
            </a:r>
          </a:p>
          <a:p>
            <a:pPr marL="36000" indent="0" fontAlgn="base">
              <a:lnSpc>
                <a:spcPct val="120000"/>
              </a:lnSpc>
              <a:spcBef>
                <a:spcPts val="0"/>
              </a:spcBef>
              <a:buNone/>
            </a:pPr>
            <a:r>
              <a:rPr lang="en-GB" sz="1200" dirty="0"/>
              <a:t>I a child &amp; thou a lamb, </a:t>
            </a:r>
          </a:p>
          <a:p>
            <a:pPr marL="36000" indent="0" fontAlgn="base">
              <a:lnSpc>
                <a:spcPct val="120000"/>
              </a:lnSpc>
              <a:spcBef>
                <a:spcPts val="0"/>
              </a:spcBef>
              <a:buNone/>
            </a:pPr>
            <a:r>
              <a:rPr lang="en-GB" sz="1200" dirty="0"/>
              <a:t>We are called by his name. </a:t>
            </a:r>
          </a:p>
          <a:p>
            <a:pPr marL="36000" indent="0" fontAlgn="base">
              <a:lnSpc>
                <a:spcPct val="120000"/>
              </a:lnSpc>
              <a:spcBef>
                <a:spcPts val="0"/>
              </a:spcBef>
              <a:buNone/>
            </a:pPr>
            <a:r>
              <a:rPr lang="en-GB" sz="1200" dirty="0"/>
              <a:t>         Little Lamb God bless thee. </a:t>
            </a:r>
          </a:p>
          <a:p>
            <a:pPr marL="36000" indent="0" fontAlgn="base">
              <a:lnSpc>
                <a:spcPct val="120000"/>
              </a:lnSpc>
              <a:spcBef>
                <a:spcPts val="0"/>
              </a:spcBef>
              <a:buNone/>
            </a:pPr>
            <a:r>
              <a:rPr lang="en-GB" sz="1200" dirty="0"/>
              <a:t>         Little Lamb God bless thee.</a:t>
            </a:r>
          </a:p>
          <a:p>
            <a:endParaRPr lang="en-GB" dirty="0"/>
          </a:p>
        </p:txBody>
      </p:sp>
      <p:sp>
        <p:nvSpPr>
          <p:cNvPr id="5" name="TextBox 4">
            <a:extLst>
              <a:ext uri="{FF2B5EF4-FFF2-40B4-BE49-F238E27FC236}">
                <a16:creationId xmlns:a16="http://schemas.microsoft.com/office/drawing/2014/main" xmlns="" id="{15EC33ED-A3B7-4182-BF14-B3DC6376D9B6}"/>
              </a:ext>
            </a:extLst>
          </p:cNvPr>
          <p:cNvSpPr txBox="1"/>
          <p:nvPr/>
        </p:nvSpPr>
        <p:spPr>
          <a:xfrm>
            <a:off x="7869382" y="960582"/>
            <a:ext cx="2808623" cy="3693319"/>
          </a:xfrm>
          <a:prstGeom prst="rect">
            <a:avLst/>
          </a:prstGeom>
          <a:noFill/>
        </p:spPr>
        <p:txBody>
          <a:bodyPr wrap="square" rtlCol="0">
            <a:spAutoFit/>
          </a:bodyPr>
          <a:lstStyle/>
          <a:p>
            <a:r>
              <a:rPr lang="en-GB" dirty="0"/>
              <a:t>According to </a:t>
            </a:r>
            <a:r>
              <a:rPr lang="en-GB" i="1" dirty="0"/>
              <a:t>The New Testament</a:t>
            </a:r>
            <a:r>
              <a:rPr lang="en-GB" dirty="0"/>
              <a:t>, Jesus came to Earth as a human child </a:t>
            </a:r>
            <a:r>
              <a:rPr lang="en-GB" dirty="0">
                <a:highlight>
                  <a:srgbClr val="00FF00"/>
                </a:highlight>
              </a:rPr>
              <a:t>(“he became a little child”), </a:t>
            </a:r>
            <a:r>
              <a:rPr lang="en-GB" dirty="0"/>
              <a:t>and is also referred to as a lamb – link of children and lambs in their innocence, vulnerability, meekness, and peace. Characteristic connection between the literal and the symbolic, the natural and the supernatural. </a:t>
            </a:r>
          </a:p>
        </p:txBody>
      </p:sp>
    </p:spTree>
    <p:extLst>
      <p:ext uri="{BB962C8B-B14F-4D97-AF65-F5344CB8AC3E}">
        <p14:creationId xmlns:p14="http://schemas.microsoft.com/office/powerpoint/2010/main" val="4236909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119785-1DB3-476A-885E-314EB268055C}"/>
              </a:ext>
            </a:extLst>
          </p:cNvPr>
          <p:cNvSpPr>
            <a:spLocks noGrp="1"/>
          </p:cNvSpPr>
          <p:nvPr>
            <p:ph type="title"/>
          </p:nvPr>
        </p:nvSpPr>
        <p:spPr/>
        <p:txBody>
          <a:bodyPr>
            <a:normAutofit/>
          </a:bodyPr>
          <a:lstStyle/>
          <a:p>
            <a:r>
              <a:rPr lang="en-GB" sz="2800" b="1" dirty="0">
                <a:solidFill>
                  <a:schemeClr val="bg1"/>
                </a:solidFill>
              </a:rPr>
              <a:t>Rhyme:  </a:t>
            </a:r>
            <a:r>
              <a:rPr lang="en-GB" sz="2800" dirty="0">
                <a:solidFill>
                  <a:schemeClr val="bg1"/>
                </a:solidFill>
              </a:rPr>
              <a:t>regular rhyme, half rhymes, repeated rhymes, break in rhymes.  </a:t>
            </a:r>
            <a:r>
              <a:rPr lang="en-GB" sz="2800" b="1" dirty="0">
                <a:solidFill>
                  <a:schemeClr val="bg1"/>
                </a:solidFill>
              </a:rPr>
              <a:t>Rhythm:  </a:t>
            </a:r>
            <a:r>
              <a:rPr lang="en-GB" sz="2800" dirty="0">
                <a:solidFill>
                  <a:schemeClr val="bg1"/>
                </a:solidFill>
              </a:rPr>
              <a:t>iambic, spondaic, dactylic, anapaestic, contrasts or break in rhythm.</a:t>
            </a:r>
            <a:br>
              <a:rPr lang="en-GB" sz="2800" dirty="0">
                <a:solidFill>
                  <a:schemeClr val="bg1"/>
                </a:solidFill>
              </a:rPr>
            </a:br>
            <a:endParaRPr lang="en-GB" sz="2800" dirty="0">
              <a:solidFill>
                <a:schemeClr val="bg1"/>
              </a:solidFill>
            </a:endParaRPr>
          </a:p>
        </p:txBody>
      </p:sp>
      <p:sp>
        <p:nvSpPr>
          <p:cNvPr id="4" name="Content Placeholder 3">
            <a:extLst>
              <a:ext uri="{FF2B5EF4-FFF2-40B4-BE49-F238E27FC236}">
                <a16:creationId xmlns:a16="http://schemas.microsoft.com/office/drawing/2014/main" xmlns="" id="{07F29D53-550A-4175-840D-52EA3D858A69}"/>
              </a:ext>
            </a:extLst>
          </p:cNvPr>
          <p:cNvSpPr txBox="1">
            <a:spLocks noGrp="1"/>
          </p:cNvSpPr>
          <p:nvPr>
            <p:ph idx="1"/>
          </p:nvPr>
        </p:nvSpPr>
        <p:spPr>
          <a:xfrm>
            <a:off x="3869268" y="836027"/>
            <a:ext cx="2780914" cy="5176802"/>
          </a:xfrm>
          <a:prstGeom prst="rect">
            <a:avLst/>
          </a:prstGeom>
          <a:noFill/>
        </p:spPr>
        <p:txBody>
          <a:bodyPr wrap="square" rtlCol="0">
            <a:spAutoFit/>
          </a:bodyPr>
          <a:lstStyle/>
          <a:p>
            <a:pPr marL="36000" indent="0" fontAlgn="base">
              <a:lnSpc>
                <a:spcPct val="120000"/>
              </a:lnSpc>
              <a:spcBef>
                <a:spcPts val="0"/>
              </a:spcBef>
              <a:buNone/>
            </a:pPr>
            <a:r>
              <a:rPr lang="en-GB" sz="1200" dirty="0">
                <a:highlight>
                  <a:srgbClr val="FFFF00"/>
                </a:highlight>
              </a:rPr>
              <a:t>Little Lamb who made thee</a:t>
            </a:r>
          </a:p>
          <a:p>
            <a:pPr marL="36000" indent="0" fontAlgn="base">
              <a:lnSpc>
                <a:spcPct val="120000"/>
              </a:lnSpc>
              <a:spcBef>
                <a:spcPts val="0"/>
              </a:spcBef>
              <a:buNone/>
            </a:pPr>
            <a:r>
              <a:rPr lang="en-GB" sz="1200" dirty="0">
                <a:highlight>
                  <a:srgbClr val="FFFF00"/>
                </a:highlight>
              </a:rPr>
              <a:t>         Dost thou know who made thee </a:t>
            </a:r>
          </a:p>
          <a:p>
            <a:pPr marL="36000" indent="0" fontAlgn="base">
              <a:lnSpc>
                <a:spcPct val="120000"/>
              </a:lnSpc>
              <a:spcBef>
                <a:spcPts val="0"/>
              </a:spcBef>
              <a:buNone/>
            </a:pPr>
            <a:r>
              <a:rPr lang="en-GB" sz="1200" dirty="0">
                <a:highlight>
                  <a:srgbClr val="00FFFF"/>
                </a:highlight>
              </a:rPr>
              <a:t>Gave thee life &amp; bid thee feed</a:t>
            </a:r>
            <a:r>
              <a:rPr lang="en-GB" sz="1200" dirty="0"/>
              <a:t>. </a:t>
            </a:r>
          </a:p>
          <a:p>
            <a:pPr marL="36000" indent="0" fontAlgn="base">
              <a:lnSpc>
                <a:spcPct val="120000"/>
              </a:lnSpc>
              <a:spcBef>
                <a:spcPts val="0"/>
              </a:spcBef>
              <a:buNone/>
            </a:pPr>
            <a:r>
              <a:rPr lang="en-GB" sz="1200" dirty="0"/>
              <a:t>By the stream &amp; o'er the mead; </a:t>
            </a:r>
          </a:p>
          <a:p>
            <a:pPr marL="36000" indent="0" fontAlgn="base">
              <a:lnSpc>
                <a:spcPct val="120000"/>
              </a:lnSpc>
              <a:spcBef>
                <a:spcPts val="0"/>
              </a:spcBef>
              <a:buNone/>
            </a:pPr>
            <a:r>
              <a:rPr lang="en-GB" sz="1200" dirty="0"/>
              <a:t>Gave thee clothing of delight,</a:t>
            </a:r>
          </a:p>
          <a:p>
            <a:pPr marL="36000" indent="0" fontAlgn="base">
              <a:lnSpc>
                <a:spcPct val="120000"/>
              </a:lnSpc>
              <a:spcBef>
                <a:spcPts val="0"/>
              </a:spcBef>
              <a:buNone/>
            </a:pPr>
            <a:r>
              <a:rPr lang="en-GB" sz="1200" dirty="0"/>
              <a:t>Softest clothing </a:t>
            </a:r>
            <a:r>
              <a:rPr lang="en-GB" sz="1200" dirty="0" err="1"/>
              <a:t>wooly</a:t>
            </a:r>
            <a:r>
              <a:rPr lang="en-GB" sz="1200" dirty="0"/>
              <a:t> bright; </a:t>
            </a:r>
          </a:p>
          <a:p>
            <a:pPr marL="36000" indent="0" fontAlgn="base">
              <a:lnSpc>
                <a:spcPct val="120000"/>
              </a:lnSpc>
              <a:spcBef>
                <a:spcPts val="0"/>
              </a:spcBef>
              <a:buNone/>
            </a:pPr>
            <a:r>
              <a:rPr lang="en-GB" sz="1200" dirty="0"/>
              <a:t>Gave thee such a tender voice, </a:t>
            </a:r>
          </a:p>
          <a:p>
            <a:pPr marL="36000" indent="0" fontAlgn="base">
              <a:lnSpc>
                <a:spcPct val="120000"/>
              </a:lnSpc>
              <a:spcBef>
                <a:spcPts val="0"/>
              </a:spcBef>
              <a:buNone/>
            </a:pPr>
            <a:r>
              <a:rPr lang="en-GB" sz="1200" dirty="0"/>
              <a:t>Making all the vales rejoice! </a:t>
            </a:r>
          </a:p>
          <a:p>
            <a:pPr marL="36000" indent="0" fontAlgn="base">
              <a:lnSpc>
                <a:spcPct val="120000"/>
              </a:lnSpc>
              <a:spcBef>
                <a:spcPts val="0"/>
              </a:spcBef>
              <a:buNone/>
            </a:pPr>
            <a:r>
              <a:rPr lang="en-GB" sz="1200" dirty="0"/>
              <a:t>         </a:t>
            </a:r>
            <a:r>
              <a:rPr lang="en-GB" sz="1200" dirty="0">
                <a:highlight>
                  <a:srgbClr val="FFFF00"/>
                </a:highlight>
              </a:rPr>
              <a:t>Little Lamb who </a:t>
            </a:r>
            <a:r>
              <a:rPr lang="en-GB" sz="1200" dirty="0">
                <a:highlight>
                  <a:srgbClr val="00FFFF"/>
                </a:highlight>
              </a:rPr>
              <a:t>made thee</a:t>
            </a:r>
            <a:r>
              <a:rPr lang="en-GB" sz="1200" dirty="0">
                <a:highlight>
                  <a:srgbClr val="FFFF00"/>
                </a:highlight>
              </a:rPr>
              <a:t> </a:t>
            </a:r>
          </a:p>
          <a:p>
            <a:pPr marL="36000" indent="0" fontAlgn="base">
              <a:lnSpc>
                <a:spcPct val="120000"/>
              </a:lnSpc>
              <a:spcBef>
                <a:spcPts val="0"/>
              </a:spcBef>
              <a:buNone/>
            </a:pPr>
            <a:r>
              <a:rPr lang="en-GB" sz="1200" dirty="0">
                <a:highlight>
                  <a:srgbClr val="FFFF00"/>
                </a:highlight>
              </a:rPr>
              <a:t>         Dost thou know who </a:t>
            </a:r>
            <a:r>
              <a:rPr lang="en-GB" sz="1200" dirty="0">
                <a:highlight>
                  <a:srgbClr val="00FFFF"/>
                </a:highlight>
              </a:rPr>
              <a:t>made thee</a:t>
            </a:r>
            <a:r>
              <a:rPr lang="en-GB" sz="1200" dirty="0"/>
              <a:t> </a:t>
            </a:r>
            <a:br>
              <a:rPr lang="en-GB" sz="1200" dirty="0"/>
            </a:br>
            <a:endParaRPr lang="en-GB" sz="1200" dirty="0"/>
          </a:p>
          <a:p>
            <a:pPr marL="36000" indent="0" fontAlgn="base">
              <a:lnSpc>
                <a:spcPct val="120000"/>
              </a:lnSpc>
              <a:spcBef>
                <a:spcPts val="0"/>
              </a:spcBef>
              <a:buNone/>
            </a:pPr>
            <a:r>
              <a:rPr lang="en-GB" sz="1200" dirty="0"/>
              <a:t>         </a:t>
            </a:r>
            <a:r>
              <a:rPr lang="en-GB" sz="1200" dirty="0">
                <a:highlight>
                  <a:srgbClr val="FFFF00"/>
                </a:highlight>
              </a:rPr>
              <a:t>Little Lamb I'll tell thee, </a:t>
            </a:r>
          </a:p>
          <a:p>
            <a:pPr marL="36000" indent="0" fontAlgn="base">
              <a:lnSpc>
                <a:spcPct val="120000"/>
              </a:lnSpc>
              <a:spcBef>
                <a:spcPts val="0"/>
              </a:spcBef>
              <a:buNone/>
            </a:pPr>
            <a:r>
              <a:rPr lang="en-GB" sz="1200" dirty="0">
                <a:highlight>
                  <a:srgbClr val="FFFF00"/>
                </a:highlight>
              </a:rPr>
              <a:t>         Little Lamb I'll tell thee!</a:t>
            </a:r>
          </a:p>
          <a:p>
            <a:pPr marL="36000" indent="0" fontAlgn="base">
              <a:lnSpc>
                <a:spcPct val="120000"/>
              </a:lnSpc>
              <a:spcBef>
                <a:spcPts val="0"/>
              </a:spcBef>
              <a:buNone/>
            </a:pPr>
            <a:r>
              <a:rPr lang="en-GB" sz="1200" dirty="0"/>
              <a:t>He is called by thy </a:t>
            </a:r>
            <a:r>
              <a:rPr lang="en-GB" sz="1200" dirty="0">
                <a:highlight>
                  <a:srgbClr val="00FF00"/>
                </a:highlight>
              </a:rPr>
              <a:t>name</a:t>
            </a:r>
            <a:r>
              <a:rPr lang="en-GB" sz="1200" dirty="0"/>
              <a:t>, </a:t>
            </a:r>
          </a:p>
          <a:p>
            <a:pPr marL="36000" indent="0" fontAlgn="base">
              <a:lnSpc>
                <a:spcPct val="120000"/>
              </a:lnSpc>
              <a:spcBef>
                <a:spcPts val="0"/>
              </a:spcBef>
              <a:buNone/>
            </a:pPr>
            <a:r>
              <a:rPr lang="en-GB" sz="1200" dirty="0"/>
              <a:t>For he calls himself a L</a:t>
            </a:r>
            <a:r>
              <a:rPr lang="en-GB" sz="1200" dirty="0">
                <a:highlight>
                  <a:srgbClr val="00FF00"/>
                </a:highlight>
              </a:rPr>
              <a:t>amb</a:t>
            </a:r>
            <a:r>
              <a:rPr lang="en-GB" sz="1200" dirty="0"/>
              <a:t>: </a:t>
            </a:r>
          </a:p>
          <a:p>
            <a:pPr marL="36000" indent="0" fontAlgn="base">
              <a:lnSpc>
                <a:spcPct val="120000"/>
              </a:lnSpc>
              <a:spcBef>
                <a:spcPts val="0"/>
              </a:spcBef>
              <a:buNone/>
            </a:pPr>
            <a:r>
              <a:rPr lang="en-GB" sz="1200" dirty="0"/>
              <a:t>He is meek &amp; he is mild, </a:t>
            </a:r>
          </a:p>
          <a:p>
            <a:pPr marL="36000" indent="0" fontAlgn="base">
              <a:lnSpc>
                <a:spcPct val="120000"/>
              </a:lnSpc>
              <a:spcBef>
                <a:spcPts val="0"/>
              </a:spcBef>
              <a:buNone/>
            </a:pPr>
            <a:r>
              <a:rPr lang="en-GB" sz="1200" dirty="0"/>
              <a:t>He became a little child: </a:t>
            </a:r>
          </a:p>
          <a:p>
            <a:pPr marL="36000" indent="0" fontAlgn="base">
              <a:lnSpc>
                <a:spcPct val="120000"/>
              </a:lnSpc>
              <a:spcBef>
                <a:spcPts val="0"/>
              </a:spcBef>
              <a:buNone/>
            </a:pPr>
            <a:r>
              <a:rPr lang="en-GB" sz="1200" dirty="0"/>
              <a:t>I a child &amp; thou a </a:t>
            </a:r>
            <a:r>
              <a:rPr lang="en-GB" sz="1200" dirty="0">
                <a:highlight>
                  <a:srgbClr val="00FF00"/>
                </a:highlight>
              </a:rPr>
              <a:t>lamb, </a:t>
            </a:r>
          </a:p>
          <a:p>
            <a:pPr marL="36000" indent="0" fontAlgn="base">
              <a:lnSpc>
                <a:spcPct val="120000"/>
              </a:lnSpc>
              <a:spcBef>
                <a:spcPts val="0"/>
              </a:spcBef>
              <a:buNone/>
            </a:pPr>
            <a:r>
              <a:rPr lang="en-GB" sz="1200" dirty="0"/>
              <a:t>We are called by his </a:t>
            </a:r>
            <a:r>
              <a:rPr lang="en-GB" sz="1200" dirty="0">
                <a:highlight>
                  <a:srgbClr val="00FF00"/>
                </a:highlight>
              </a:rPr>
              <a:t>name. </a:t>
            </a:r>
          </a:p>
          <a:p>
            <a:pPr marL="36000" indent="0" fontAlgn="base">
              <a:lnSpc>
                <a:spcPct val="120000"/>
              </a:lnSpc>
              <a:spcBef>
                <a:spcPts val="0"/>
              </a:spcBef>
              <a:buNone/>
            </a:pPr>
            <a:r>
              <a:rPr lang="en-GB" sz="1200" dirty="0"/>
              <a:t>         </a:t>
            </a:r>
            <a:r>
              <a:rPr lang="en-GB" sz="1200" dirty="0">
                <a:highlight>
                  <a:srgbClr val="FFFF00"/>
                </a:highlight>
              </a:rPr>
              <a:t>Little Lamb God bless thee. </a:t>
            </a:r>
          </a:p>
          <a:p>
            <a:pPr marL="36000" indent="0" fontAlgn="base">
              <a:lnSpc>
                <a:spcPct val="120000"/>
              </a:lnSpc>
              <a:spcBef>
                <a:spcPts val="0"/>
              </a:spcBef>
              <a:buNone/>
            </a:pPr>
            <a:r>
              <a:rPr lang="en-GB" sz="1200" dirty="0">
                <a:highlight>
                  <a:srgbClr val="FFFF00"/>
                </a:highlight>
              </a:rPr>
              <a:t>         Little Lamb God bless thee.</a:t>
            </a:r>
          </a:p>
          <a:p>
            <a:endParaRPr lang="en-GB" dirty="0"/>
          </a:p>
        </p:txBody>
      </p:sp>
      <p:sp>
        <p:nvSpPr>
          <p:cNvPr id="5" name="TextBox 4">
            <a:extLst>
              <a:ext uri="{FF2B5EF4-FFF2-40B4-BE49-F238E27FC236}">
                <a16:creationId xmlns:a16="http://schemas.microsoft.com/office/drawing/2014/main" xmlns="" id="{0AC49B4E-78AD-4627-96AF-9EA252675D0F}"/>
              </a:ext>
            </a:extLst>
          </p:cNvPr>
          <p:cNvSpPr txBox="1"/>
          <p:nvPr/>
        </p:nvSpPr>
        <p:spPr>
          <a:xfrm>
            <a:off x="7319049" y="849745"/>
            <a:ext cx="3459787" cy="1477328"/>
          </a:xfrm>
          <a:prstGeom prst="rect">
            <a:avLst/>
          </a:prstGeom>
          <a:noFill/>
        </p:spPr>
        <p:txBody>
          <a:bodyPr wrap="square" rtlCol="0">
            <a:spAutoFit/>
          </a:bodyPr>
          <a:lstStyle/>
          <a:p>
            <a:r>
              <a:rPr lang="en-GB" dirty="0"/>
              <a:t>Use of rhymed couplets, with an exact rhyme repetition in the first two and last two lines of each poem – sense of refrain, and rehearsal. </a:t>
            </a:r>
          </a:p>
        </p:txBody>
      </p:sp>
      <p:sp>
        <p:nvSpPr>
          <p:cNvPr id="6" name="TextBox 5">
            <a:extLst>
              <a:ext uri="{FF2B5EF4-FFF2-40B4-BE49-F238E27FC236}">
                <a16:creationId xmlns:a16="http://schemas.microsoft.com/office/drawing/2014/main" xmlns="" id="{FAED5A18-1EE5-4DB3-BBAB-0F1299416E56}"/>
              </a:ext>
            </a:extLst>
          </p:cNvPr>
          <p:cNvSpPr txBox="1"/>
          <p:nvPr/>
        </p:nvSpPr>
        <p:spPr>
          <a:xfrm>
            <a:off x="8386618" y="3200706"/>
            <a:ext cx="2392218" cy="2031325"/>
          </a:xfrm>
          <a:prstGeom prst="rect">
            <a:avLst/>
          </a:prstGeom>
          <a:noFill/>
        </p:spPr>
        <p:txBody>
          <a:bodyPr wrap="square" rtlCol="0">
            <a:spAutoFit/>
          </a:bodyPr>
          <a:lstStyle/>
          <a:p>
            <a:r>
              <a:rPr lang="en-GB" dirty="0"/>
              <a:t>Half rhyme of “name” and “lamb” – phonologically linked in the repeated bilabial nasal m – linking both earthly representations of Jesus. </a:t>
            </a:r>
          </a:p>
        </p:txBody>
      </p:sp>
      <p:sp>
        <p:nvSpPr>
          <p:cNvPr id="7" name="TextBox 6">
            <a:extLst>
              <a:ext uri="{FF2B5EF4-FFF2-40B4-BE49-F238E27FC236}">
                <a16:creationId xmlns:a16="http://schemas.microsoft.com/office/drawing/2014/main" xmlns="" id="{BEDF7B2A-EE64-4099-B99E-D0C38B4ECEDD}"/>
              </a:ext>
            </a:extLst>
          </p:cNvPr>
          <p:cNvSpPr txBox="1"/>
          <p:nvPr/>
        </p:nvSpPr>
        <p:spPr>
          <a:xfrm>
            <a:off x="6832215" y="2277376"/>
            <a:ext cx="4433454" cy="923330"/>
          </a:xfrm>
          <a:prstGeom prst="rect">
            <a:avLst/>
          </a:prstGeom>
          <a:noFill/>
        </p:spPr>
        <p:txBody>
          <a:bodyPr wrap="square" rtlCol="0">
            <a:spAutoFit/>
          </a:bodyPr>
          <a:lstStyle/>
          <a:p>
            <a:r>
              <a:rPr lang="en-GB" dirty="0"/>
              <a:t>It follows a trochaic tetrameter, which is characteristic of children's verse, and which creates an impression of simplicity. </a:t>
            </a:r>
          </a:p>
        </p:txBody>
      </p:sp>
      <p:sp>
        <p:nvSpPr>
          <p:cNvPr id="8" name="TextBox 7">
            <a:extLst>
              <a:ext uri="{FF2B5EF4-FFF2-40B4-BE49-F238E27FC236}">
                <a16:creationId xmlns:a16="http://schemas.microsoft.com/office/drawing/2014/main" xmlns="" id="{66F765EE-4F09-45CD-AE7C-01F880344519}"/>
              </a:ext>
            </a:extLst>
          </p:cNvPr>
          <p:cNvSpPr txBox="1"/>
          <p:nvPr/>
        </p:nvSpPr>
        <p:spPr>
          <a:xfrm>
            <a:off x="6832215" y="5310909"/>
            <a:ext cx="3798840" cy="1354217"/>
          </a:xfrm>
          <a:prstGeom prst="rect">
            <a:avLst/>
          </a:prstGeom>
          <a:noFill/>
        </p:spPr>
        <p:txBody>
          <a:bodyPr wrap="square" rtlCol="0">
            <a:spAutoFit/>
          </a:bodyPr>
          <a:lstStyle/>
          <a:p>
            <a:r>
              <a:rPr lang="en-GB" sz="1600" dirty="0"/>
              <a:t>The opening and closing couplets of each stanza change by employing a spondee ‘made thee', slowing the pace and emphasising the words.</a:t>
            </a:r>
          </a:p>
          <a:p>
            <a:endParaRPr lang="en-GB" dirty="0"/>
          </a:p>
        </p:txBody>
      </p:sp>
    </p:spTree>
    <p:extLst>
      <p:ext uri="{BB962C8B-B14F-4D97-AF65-F5344CB8AC3E}">
        <p14:creationId xmlns:p14="http://schemas.microsoft.com/office/powerpoint/2010/main" val="3614017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7A1E6F-74E7-4222-8285-271D2AE3DB9B}"/>
              </a:ext>
            </a:extLst>
          </p:cNvPr>
          <p:cNvSpPr>
            <a:spLocks noGrp="1"/>
          </p:cNvSpPr>
          <p:nvPr>
            <p:ph type="title"/>
          </p:nvPr>
        </p:nvSpPr>
        <p:spPr/>
        <p:txBody>
          <a:bodyPr>
            <a:normAutofit fontScale="90000"/>
          </a:bodyPr>
          <a:lstStyle/>
          <a:p>
            <a:r>
              <a:rPr lang="en-GB" b="1" dirty="0">
                <a:solidFill>
                  <a:schemeClr val="bg1"/>
                </a:solidFill>
              </a:rPr>
              <a:t>Tone and voice:  </a:t>
            </a:r>
            <a:r>
              <a:rPr lang="en-GB" dirty="0">
                <a:solidFill>
                  <a:schemeClr val="bg1"/>
                </a:solidFill>
              </a:rPr>
              <a:t>elements of the spoken voice seen in idiomatic expressions, for example, use of the first person narrator, repeated traits of the language etc.</a:t>
            </a:r>
            <a:r>
              <a:rPr lang="en-GB" dirty="0"/>
              <a:t/>
            </a:r>
            <a:br>
              <a:rPr lang="en-GB" dirty="0"/>
            </a:br>
            <a:endParaRPr lang="en-GB" dirty="0"/>
          </a:p>
        </p:txBody>
      </p:sp>
      <p:sp>
        <p:nvSpPr>
          <p:cNvPr id="4" name="Content Placeholder 3">
            <a:extLst>
              <a:ext uri="{FF2B5EF4-FFF2-40B4-BE49-F238E27FC236}">
                <a16:creationId xmlns:a16="http://schemas.microsoft.com/office/drawing/2014/main" xmlns="" id="{FCF8C584-55AB-4BE3-A81F-9045E3A268BA}"/>
              </a:ext>
            </a:extLst>
          </p:cNvPr>
          <p:cNvSpPr txBox="1">
            <a:spLocks noGrp="1"/>
          </p:cNvSpPr>
          <p:nvPr>
            <p:ph idx="1"/>
          </p:nvPr>
        </p:nvSpPr>
        <p:spPr>
          <a:xfrm>
            <a:off x="3869268" y="836027"/>
            <a:ext cx="2540768" cy="5176802"/>
          </a:xfrm>
          <a:prstGeom prst="rect">
            <a:avLst/>
          </a:prstGeom>
          <a:noFill/>
        </p:spPr>
        <p:txBody>
          <a:bodyPr wrap="square" rtlCol="0">
            <a:spAutoFit/>
          </a:bodyPr>
          <a:lstStyle/>
          <a:p>
            <a:pPr marL="36000" indent="0" fontAlgn="base">
              <a:lnSpc>
                <a:spcPct val="120000"/>
              </a:lnSpc>
              <a:spcBef>
                <a:spcPts val="0"/>
              </a:spcBef>
              <a:buNone/>
            </a:pPr>
            <a:r>
              <a:rPr lang="en-GB" sz="1200" dirty="0">
                <a:highlight>
                  <a:srgbClr val="00FF00"/>
                </a:highlight>
              </a:rPr>
              <a:t>L</a:t>
            </a:r>
            <a:r>
              <a:rPr lang="en-GB" sz="1200" dirty="0">
                <a:highlight>
                  <a:srgbClr val="FFFF00"/>
                </a:highlight>
              </a:rPr>
              <a:t>ittle </a:t>
            </a:r>
            <a:r>
              <a:rPr lang="en-GB" sz="1200" dirty="0">
                <a:highlight>
                  <a:srgbClr val="00FF00"/>
                </a:highlight>
              </a:rPr>
              <a:t>L</a:t>
            </a:r>
            <a:r>
              <a:rPr lang="en-GB" sz="1200" dirty="0">
                <a:highlight>
                  <a:srgbClr val="FFFF00"/>
                </a:highlight>
              </a:rPr>
              <a:t>amb who </a:t>
            </a:r>
            <a:r>
              <a:rPr lang="en-GB" sz="1200" dirty="0">
                <a:highlight>
                  <a:srgbClr val="00FF00"/>
                </a:highlight>
              </a:rPr>
              <a:t>m</a:t>
            </a:r>
            <a:r>
              <a:rPr lang="en-GB" sz="1200" dirty="0">
                <a:highlight>
                  <a:srgbClr val="FFFF00"/>
                </a:highlight>
              </a:rPr>
              <a:t>ade thee</a:t>
            </a:r>
          </a:p>
          <a:p>
            <a:pPr marL="36000" indent="0" fontAlgn="base">
              <a:lnSpc>
                <a:spcPct val="120000"/>
              </a:lnSpc>
              <a:spcBef>
                <a:spcPts val="0"/>
              </a:spcBef>
              <a:buNone/>
            </a:pPr>
            <a:r>
              <a:rPr lang="en-GB" sz="1200" dirty="0">
                <a:highlight>
                  <a:srgbClr val="FFFF00"/>
                </a:highlight>
              </a:rPr>
              <a:t>         Dost thou know who </a:t>
            </a:r>
            <a:r>
              <a:rPr lang="en-GB" sz="1200" dirty="0">
                <a:highlight>
                  <a:srgbClr val="00FF00"/>
                </a:highlight>
              </a:rPr>
              <a:t>m</a:t>
            </a:r>
            <a:r>
              <a:rPr lang="en-GB" sz="1200" dirty="0">
                <a:highlight>
                  <a:srgbClr val="FFFF00"/>
                </a:highlight>
              </a:rPr>
              <a:t>ade thee </a:t>
            </a:r>
          </a:p>
          <a:p>
            <a:pPr marL="36000" indent="0" fontAlgn="base">
              <a:lnSpc>
                <a:spcPct val="120000"/>
              </a:lnSpc>
              <a:spcBef>
                <a:spcPts val="0"/>
              </a:spcBef>
              <a:buNone/>
            </a:pPr>
            <a:r>
              <a:rPr lang="en-GB" sz="1200" dirty="0"/>
              <a:t>Gave</a:t>
            </a:r>
            <a:r>
              <a:rPr lang="en-GB" sz="1200" dirty="0">
                <a:highlight>
                  <a:srgbClr val="FF00FF"/>
                </a:highlight>
              </a:rPr>
              <a:t> thee </a:t>
            </a:r>
            <a:r>
              <a:rPr lang="en-GB" sz="1200" dirty="0"/>
              <a:t>life &amp; bid thee feed. </a:t>
            </a:r>
          </a:p>
          <a:p>
            <a:pPr marL="36000" indent="0" fontAlgn="base">
              <a:lnSpc>
                <a:spcPct val="120000"/>
              </a:lnSpc>
              <a:spcBef>
                <a:spcPts val="0"/>
              </a:spcBef>
              <a:buNone/>
            </a:pPr>
            <a:r>
              <a:rPr lang="en-GB" sz="1200" dirty="0"/>
              <a:t>By the strea</a:t>
            </a:r>
            <a:r>
              <a:rPr lang="en-GB" sz="1200" dirty="0">
                <a:highlight>
                  <a:srgbClr val="00FF00"/>
                </a:highlight>
              </a:rPr>
              <a:t>m</a:t>
            </a:r>
            <a:r>
              <a:rPr lang="en-GB" sz="1200" dirty="0"/>
              <a:t> &amp; o'er the </a:t>
            </a:r>
            <a:r>
              <a:rPr lang="en-GB" sz="1200" dirty="0">
                <a:highlight>
                  <a:srgbClr val="00FF00"/>
                </a:highlight>
              </a:rPr>
              <a:t>m</a:t>
            </a:r>
            <a:r>
              <a:rPr lang="en-GB" sz="1200" dirty="0"/>
              <a:t>ead; </a:t>
            </a:r>
          </a:p>
          <a:p>
            <a:pPr marL="36000" indent="0" fontAlgn="base">
              <a:lnSpc>
                <a:spcPct val="120000"/>
              </a:lnSpc>
              <a:spcBef>
                <a:spcPts val="0"/>
              </a:spcBef>
              <a:buNone/>
            </a:pPr>
            <a:r>
              <a:rPr lang="en-GB" sz="1200" dirty="0"/>
              <a:t>Gave thee clothing of delight,</a:t>
            </a:r>
          </a:p>
          <a:p>
            <a:pPr marL="36000" indent="0" fontAlgn="base">
              <a:lnSpc>
                <a:spcPct val="120000"/>
              </a:lnSpc>
              <a:spcBef>
                <a:spcPts val="0"/>
              </a:spcBef>
              <a:buNone/>
            </a:pPr>
            <a:r>
              <a:rPr lang="en-GB" sz="1200" dirty="0">
                <a:highlight>
                  <a:srgbClr val="00FFFF"/>
                </a:highlight>
              </a:rPr>
              <a:t>Softest </a:t>
            </a:r>
            <a:r>
              <a:rPr lang="en-GB" sz="1200" dirty="0"/>
              <a:t>clothing </a:t>
            </a:r>
            <a:r>
              <a:rPr lang="en-GB" sz="1200" dirty="0" err="1">
                <a:highlight>
                  <a:srgbClr val="00FFFF"/>
                </a:highlight>
              </a:rPr>
              <a:t>wooly</a:t>
            </a:r>
            <a:r>
              <a:rPr lang="en-GB" sz="1200" dirty="0">
                <a:highlight>
                  <a:srgbClr val="00FFFF"/>
                </a:highlight>
              </a:rPr>
              <a:t> bright</a:t>
            </a:r>
            <a:r>
              <a:rPr lang="en-GB" sz="1200" dirty="0"/>
              <a:t>; </a:t>
            </a:r>
          </a:p>
          <a:p>
            <a:pPr marL="36000" indent="0" fontAlgn="base">
              <a:lnSpc>
                <a:spcPct val="120000"/>
              </a:lnSpc>
              <a:spcBef>
                <a:spcPts val="0"/>
              </a:spcBef>
              <a:buNone/>
            </a:pPr>
            <a:r>
              <a:rPr lang="en-GB" sz="1200" dirty="0"/>
              <a:t>Gave thee such a </a:t>
            </a:r>
            <a:r>
              <a:rPr lang="en-GB" sz="1200" dirty="0">
                <a:highlight>
                  <a:srgbClr val="00FFFF"/>
                </a:highlight>
              </a:rPr>
              <a:t>tender </a:t>
            </a:r>
            <a:r>
              <a:rPr lang="en-GB" sz="1200" dirty="0"/>
              <a:t>voice, </a:t>
            </a:r>
          </a:p>
          <a:p>
            <a:pPr marL="36000" indent="0" fontAlgn="base">
              <a:lnSpc>
                <a:spcPct val="120000"/>
              </a:lnSpc>
              <a:spcBef>
                <a:spcPts val="0"/>
              </a:spcBef>
              <a:buNone/>
            </a:pPr>
            <a:r>
              <a:rPr lang="en-GB" sz="1200" dirty="0"/>
              <a:t>Making all the vales rejoice! </a:t>
            </a:r>
          </a:p>
          <a:p>
            <a:pPr marL="36000" indent="0" fontAlgn="base">
              <a:lnSpc>
                <a:spcPct val="120000"/>
              </a:lnSpc>
              <a:spcBef>
                <a:spcPts val="0"/>
              </a:spcBef>
              <a:buNone/>
            </a:pPr>
            <a:r>
              <a:rPr lang="en-GB" sz="1200" dirty="0"/>
              <a:t>         Little Lamb who made thee </a:t>
            </a:r>
          </a:p>
          <a:p>
            <a:pPr marL="36000" indent="0" fontAlgn="base">
              <a:lnSpc>
                <a:spcPct val="120000"/>
              </a:lnSpc>
              <a:spcBef>
                <a:spcPts val="0"/>
              </a:spcBef>
              <a:buNone/>
            </a:pPr>
            <a:r>
              <a:rPr lang="en-GB" sz="1200" dirty="0"/>
              <a:t>         Dost thou know who made thee </a:t>
            </a:r>
            <a:br>
              <a:rPr lang="en-GB" sz="1200" dirty="0"/>
            </a:br>
            <a:endParaRPr lang="en-GB" sz="1200" dirty="0"/>
          </a:p>
          <a:p>
            <a:pPr marL="36000" indent="0" fontAlgn="base">
              <a:lnSpc>
                <a:spcPct val="120000"/>
              </a:lnSpc>
              <a:spcBef>
                <a:spcPts val="0"/>
              </a:spcBef>
              <a:buNone/>
            </a:pPr>
            <a:r>
              <a:rPr lang="en-GB" sz="1200" dirty="0"/>
              <a:t>         </a:t>
            </a:r>
            <a:r>
              <a:rPr lang="en-GB" sz="1200" dirty="0">
                <a:highlight>
                  <a:srgbClr val="FF00FF"/>
                </a:highlight>
              </a:rPr>
              <a:t>Little</a:t>
            </a:r>
            <a:r>
              <a:rPr lang="en-GB" sz="1200" dirty="0"/>
              <a:t> Lamb I'll tell thee, </a:t>
            </a:r>
          </a:p>
          <a:p>
            <a:pPr marL="36000" indent="0" fontAlgn="base">
              <a:lnSpc>
                <a:spcPct val="120000"/>
              </a:lnSpc>
              <a:spcBef>
                <a:spcPts val="0"/>
              </a:spcBef>
              <a:buNone/>
            </a:pPr>
            <a:r>
              <a:rPr lang="en-GB" sz="1200" dirty="0"/>
              <a:t>         Little Lamb I'll tell thee!</a:t>
            </a:r>
          </a:p>
          <a:p>
            <a:pPr marL="36000" indent="0" fontAlgn="base">
              <a:lnSpc>
                <a:spcPct val="120000"/>
              </a:lnSpc>
              <a:spcBef>
                <a:spcPts val="0"/>
              </a:spcBef>
              <a:buNone/>
            </a:pPr>
            <a:r>
              <a:rPr lang="en-GB" sz="1200" dirty="0"/>
              <a:t>He is called by thy name, </a:t>
            </a:r>
          </a:p>
          <a:p>
            <a:pPr marL="36000" indent="0" fontAlgn="base">
              <a:lnSpc>
                <a:spcPct val="120000"/>
              </a:lnSpc>
              <a:spcBef>
                <a:spcPts val="0"/>
              </a:spcBef>
              <a:buNone/>
            </a:pPr>
            <a:r>
              <a:rPr lang="en-GB" sz="1200" dirty="0"/>
              <a:t>For he calls himself a Lamb: </a:t>
            </a:r>
          </a:p>
          <a:p>
            <a:pPr marL="36000" indent="0" fontAlgn="base">
              <a:lnSpc>
                <a:spcPct val="120000"/>
              </a:lnSpc>
              <a:spcBef>
                <a:spcPts val="0"/>
              </a:spcBef>
              <a:buNone/>
            </a:pPr>
            <a:r>
              <a:rPr lang="en-GB" sz="1200" dirty="0"/>
              <a:t>He is meek &amp; he is mild, </a:t>
            </a:r>
          </a:p>
          <a:p>
            <a:pPr marL="36000" indent="0" fontAlgn="base">
              <a:lnSpc>
                <a:spcPct val="120000"/>
              </a:lnSpc>
              <a:spcBef>
                <a:spcPts val="0"/>
              </a:spcBef>
              <a:buNone/>
            </a:pPr>
            <a:r>
              <a:rPr lang="en-GB" sz="1200" dirty="0"/>
              <a:t>He became a little child: </a:t>
            </a:r>
          </a:p>
          <a:p>
            <a:pPr marL="36000" indent="0" fontAlgn="base">
              <a:lnSpc>
                <a:spcPct val="120000"/>
              </a:lnSpc>
              <a:spcBef>
                <a:spcPts val="0"/>
              </a:spcBef>
              <a:buNone/>
            </a:pPr>
            <a:r>
              <a:rPr lang="en-GB" sz="1200" dirty="0"/>
              <a:t>I a child &amp; thou a lamb, </a:t>
            </a:r>
          </a:p>
          <a:p>
            <a:pPr marL="36000" indent="0" fontAlgn="base">
              <a:lnSpc>
                <a:spcPct val="120000"/>
              </a:lnSpc>
              <a:spcBef>
                <a:spcPts val="0"/>
              </a:spcBef>
              <a:buNone/>
            </a:pPr>
            <a:r>
              <a:rPr lang="en-GB" sz="1200" dirty="0"/>
              <a:t>We are called by his name. </a:t>
            </a:r>
          </a:p>
          <a:p>
            <a:pPr marL="36000" indent="0" fontAlgn="base">
              <a:lnSpc>
                <a:spcPct val="120000"/>
              </a:lnSpc>
              <a:spcBef>
                <a:spcPts val="0"/>
              </a:spcBef>
              <a:buNone/>
            </a:pPr>
            <a:r>
              <a:rPr lang="en-GB" sz="1200" dirty="0"/>
              <a:t>         Little Lamb God bless thee. </a:t>
            </a:r>
          </a:p>
          <a:p>
            <a:pPr marL="36000" indent="0" fontAlgn="base">
              <a:lnSpc>
                <a:spcPct val="120000"/>
              </a:lnSpc>
              <a:spcBef>
                <a:spcPts val="0"/>
              </a:spcBef>
              <a:buNone/>
            </a:pPr>
            <a:r>
              <a:rPr lang="en-GB" sz="1200" dirty="0"/>
              <a:t>         Little Lamb God bless thee.</a:t>
            </a:r>
          </a:p>
          <a:p>
            <a:endParaRPr lang="en-GB" dirty="0"/>
          </a:p>
        </p:txBody>
      </p:sp>
      <p:sp>
        <p:nvSpPr>
          <p:cNvPr id="6" name="TextBox 5">
            <a:extLst>
              <a:ext uri="{FF2B5EF4-FFF2-40B4-BE49-F238E27FC236}">
                <a16:creationId xmlns:a16="http://schemas.microsoft.com/office/drawing/2014/main" xmlns="" id="{CE8E16A1-6B69-474C-AD5D-86D84E6F8558}"/>
              </a:ext>
            </a:extLst>
          </p:cNvPr>
          <p:cNvSpPr txBox="1"/>
          <p:nvPr/>
        </p:nvSpPr>
        <p:spPr>
          <a:xfrm>
            <a:off x="7970982" y="748145"/>
            <a:ext cx="2678546" cy="646331"/>
          </a:xfrm>
          <a:prstGeom prst="rect">
            <a:avLst/>
          </a:prstGeom>
          <a:noFill/>
        </p:spPr>
        <p:txBody>
          <a:bodyPr wrap="square" rtlCol="0">
            <a:spAutoFit/>
          </a:bodyPr>
          <a:lstStyle/>
          <a:p>
            <a:r>
              <a:rPr lang="en-GB" dirty="0"/>
              <a:t>First person narrator, addressing the lamb. </a:t>
            </a:r>
          </a:p>
        </p:txBody>
      </p:sp>
      <p:sp>
        <p:nvSpPr>
          <p:cNvPr id="7" name="TextBox 6">
            <a:extLst>
              <a:ext uri="{FF2B5EF4-FFF2-40B4-BE49-F238E27FC236}">
                <a16:creationId xmlns:a16="http://schemas.microsoft.com/office/drawing/2014/main" xmlns="" id="{1B33FA13-3EA0-4A7E-8C5B-2A62FA2D8406}"/>
              </a:ext>
            </a:extLst>
          </p:cNvPr>
          <p:cNvSpPr txBox="1"/>
          <p:nvPr/>
        </p:nvSpPr>
        <p:spPr>
          <a:xfrm>
            <a:off x="7970982" y="1727200"/>
            <a:ext cx="2844800" cy="2585323"/>
          </a:xfrm>
          <a:prstGeom prst="rect">
            <a:avLst/>
          </a:prstGeom>
          <a:noFill/>
        </p:spPr>
        <p:txBody>
          <a:bodyPr wrap="square" rtlCol="0">
            <a:spAutoFit/>
          </a:bodyPr>
          <a:lstStyle/>
          <a:p>
            <a:r>
              <a:rPr lang="en-GB" dirty="0"/>
              <a:t>Lexical clusters of gentleness (‘mead (a lush meadow)', ‘delight', ‘softest', ‘woolly', ‘tender', ‘meek', ‘mild') and the phonological repetitions of  L and M sounds reinforces the impression of the softness of a child's voice. </a:t>
            </a:r>
          </a:p>
        </p:txBody>
      </p:sp>
      <p:sp>
        <p:nvSpPr>
          <p:cNvPr id="8" name="TextBox 7">
            <a:extLst>
              <a:ext uri="{FF2B5EF4-FFF2-40B4-BE49-F238E27FC236}">
                <a16:creationId xmlns:a16="http://schemas.microsoft.com/office/drawing/2014/main" xmlns="" id="{30CAC9C7-AE69-4C30-A0A5-BE03A66C0083}"/>
              </a:ext>
            </a:extLst>
          </p:cNvPr>
          <p:cNvSpPr txBox="1"/>
          <p:nvPr/>
        </p:nvSpPr>
        <p:spPr>
          <a:xfrm>
            <a:off x="8109527" y="4516582"/>
            <a:ext cx="2540001" cy="1477328"/>
          </a:xfrm>
          <a:prstGeom prst="rect">
            <a:avLst/>
          </a:prstGeom>
          <a:noFill/>
        </p:spPr>
        <p:txBody>
          <a:bodyPr wrap="square" rtlCol="0">
            <a:spAutoFit/>
          </a:bodyPr>
          <a:lstStyle/>
          <a:p>
            <a:r>
              <a:rPr lang="en-GB" dirty="0"/>
              <a:t>“Thou” suggests informality and fondness of connection, as does the adjective “little” in the term of address.</a:t>
            </a:r>
          </a:p>
        </p:txBody>
      </p:sp>
    </p:spTree>
    <p:extLst>
      <p:ext uri="{BB962C8B-B14F-4D97-AF65-F5344CB8AC3E}">
        <p14:creationId xmlns:p14="http://schemas.microsoft.com/office/powerpoint/2010/main" val="535619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FCDD63-7206-431C-A2F0-EFE6593575F2}"/>
              </a:ext>
            </a:extLst>
          </p:cNvPr>
          <p:cNvSpPr>
            <a:spLocks noGrp="1"/>
          </p:cNvSpPr>
          <p:nvPr>
            <p:ph type="title"/>
          </p:nvPr>
        </p:nvSpPr>
        <p:spPr/>
        <p:txBody>
          <a:bodyPr>
            <a:normAutofit/>
          </a:bodyPr>
          <a:lstStyle/>
          <a:p>
            <a:r>
              <a:rPr lang="en-GB" sz="2400" b="1" dirty="0"/>
              <a:t>Context:  </a:t>
            </a:r>
            <a:r>
              <a:rPr lang="en-GB" sz="2400" dirty="0"/>
              <a:t>use of a particular form;  intertextual reference to another text; characteristic use of imagery/rhyme/</a:t>
            </a:r>
            <a:br>
              <a:rPr lang="en-GB" sz="2400" dirty="0"/>
            </a:br>
            <a:r>
              <a:rPr lang="en-GB" sz="2400" dirty="0"/>
              <a:t>rhythm etc; connections to other poems; connections to the engraving</a:t>
            </a:r>
          </a:p>
        </p:txBody>
      </p:sp>
      <p:sp>
        <p:nvSpPr>
          <p:cNvPr id="4" name="Content Placeholder 3">
            <a:extLst>
              <a:ext uri="{FF2B5EF4-FFF2-40B4-BE49-F238E27FC236}">
                <a16:creationId xmlns:a16="http://schemas.microsoft.com/office/drawing/2014/main" xmlns="" id="{18D1F7E1-3CEC-4F14-8BA2-992857408C6D}"/>
              </a:ext>
            </a:extLst>
          </p:cNvPr>
          <p:cNvSpPr txBox="1">
            <a:spLocks noGrp="1"/>
          </p:cNvSpPr>
          <p:nvPr>
            <p:ph idx="1"/>
          </p:nvPr>
        </p:nvSpPr>
        <p:spPr>
          <a:xfrm>
            <a:off x="3869268" y="836027"/>
            <a:ext cx="2947482" cy="5176802"/>
          </a:xfrm>
          <a:prstGeom prst="rect">
            <a:avLst/>
          </a:prstGeom>
          <a:noFill/>
        </p:spPr>
        <p:txBody>
          <a:bodyPr wrap="square" rtlCol="0">
            <a:spAutoFit/>
          </a:bodyPr>
          <a:lstStyle/>
          <a:p>
            <a:pPr marL="36000" indent="0" fontAlgn="base">
              <a:lnSpc>
                <a:spcPct val="120000"/>
              </a:lnSpc>
              <a:spcBef>
                <a:spcPts val="0"/>
              </a:spcBef>
              <a:buNone/>
            </a:pPr>
            <a:r>
              <a:rPr lang="en-GB" sz="1200" dirty="0"/>
              <a:t>Little </a:t>
            </a:r>
            <a:r>
              <a:rPr lang="en-GB" sz="1200" dirty="0">
                <a:highlight>
                  <a:srgbClr val="FFFF00"/>
                </a:highlight>
              </a:rPr>
              <a:t>Lamb </a:t>
            </a:r>
            <a:r>
              <a:rPr lang="en-GB" sz="1200" dirty="0"/>
              <a:t>who made thee</a:t>
            </a:r>
          </a:p>
          <a:p>
            <a:pPr marL="36000" indent="0" fontAlgn="base">
              <a:lnSpc>
                <a:spcPct val="120000"/>
              </a:lnSpc>
              <a:spcBef>
                <a:spcPts val="0"/>
              </a:spcBef>
              <a:buNone/>
            </a:pPr>
            <a:r>
              <a:rPr lang="en-GB" sz="1200" dirty="0"/>
              <a:t>         Dost thou know who made thee </a:t>
            </a:r>
          </a:p>
          <a:p>
            <a:pPr marL="36000" indent="0" fontAlgn="base">
              <a:lnSpc>
                <a:spcPct val="120000"/>
              </a:lnSpc>
              <a:spcBef>
                <a:spcPts val="0"/>
              </a:spcBef>
              <a:buNone/>
            </a:pPr>
            <a:r>
              <a:rPr lang="en-GB" sz="1200" dirty="0"/>
              <a:t>Gave thee life &amp; bid thee feed. </a:t>
            </a:r>
          </a:p>
          <a:p>
            <a:pPr marL="36000" indent="0" fontAlgn="base">
              <a:lnSpc>
                <a:spcPct val="120000"/>
              </a:lnSpc>
              <a:spcBef>
                <a:spcPts val="0"/>
              </a:spcBef>
              <a:buNone/>
            </a:pPr>
            <a:r>
              <a:rPr lang="en-GB" sz="1200" dirty="0"/>
              <a:t>By the </a:t>
            </a:r>
            <a:r>
              <a:rPr lang="en-GB" sz="1200" dirty="0">
                <a:highlight>
                  <a:srgbClr val="FFFF00"/>
                </a:highlight>
              </a:rPr>
              <a:t>stream</a:t>
            </a:r>
            <a:r>
              <a:rPr lang="en-GB" sz="1200" dirty="0"/>
              <a:t> &amp; o'er the </a:t>
            </a:r>
            <a:r>
              <a:rPr lang="en-GB" sz="1200" dirty="0">
                <a:highlight>
                  <a:srgbClr val="FFFF00"/>
                </a:highlight>
              </a:rPr>
              <a:t>mead</a:t>
            </a:r>
            <a:r>
              <a:rPr lang="en-GB" sz="1200" dirty="0"/>
              <a:t>; </a:t>
            </a:r>
          </a:p>
          <a:p>
            <a:pPr marL="36000" indent="0" fontAlgn="base">
              <a:lnSpc>
                <a:spcPct val="120000"/>
              </a:lnSpc>
              <a:spcBef>
                <a:spcPts val="0"/>
              </a:spcBef>
              <a:buNone/>
            </a:pPr>
            <a:r>
              <a:rPr lang="en-GB" sz="1200" dirty="0"/>
              <a:t>Gave thee clothing of delight,</a:t>
            </a:r>
          </a:p>
          <a:p>
            <a:pPr marL="36000" indent="0" fontAlgn="base">
              <a:lnSpc>
                <a:spcPct val="120000"/>
              </a:lnSpc>
              <a:spcBef>
                <a:spcPts val="0"/>
              </a:spcBef>
              <a:buNone/>
            </a:pPr>
            <a:r>
              <a:rPr lang="en-GB" sz="1200" dirty="0"/>
              <a:t>Softest clothing </a:t>
            </a:r>
            <a:r>
              <a:rPr lang="en-GB" sz="1200" dirty="0" err="1"/>
              <a:t>wooly</a:t>
            </a:r>
            <a:r>
              <a:rPr lang="en-GB" sz="1200" dirty="0"/>
              <a:t> bright; </a:t>
            </a:r>
          </a:p>
          <a:p>
            <a:pPr marL="36000" indent="0" fontAlgn="base">
              <a:lnSpc>
                <a:spcPct val="120000"/>
              </a:lnSpc>
              <a:spcBef>
                <a:spcPts val="0"/>
              </a:spcBef>
              <a:buNone/>
            </a:pPr>
            <a:r>
              <a:rPr lang="en-GB" sz="1200" dirty="0"/>
              <a:t>Gave thee such a tender voice, </a:t>
            </a:r>
          </a:p>
          <a:p>
            <a:pPr marL="36000" indent="0" fontAlgn="base">
              <a:lnSpc>
                <a:spcPct val="120000"/>
              </a:lnSpc>
              <a:spcBef>
                <a:spcPts val="0"/>
              </a:spcBef>
              <a:buNone/>
            </a:pPr>
            <a:r>
              <a:rPr lang="en-GB" sz="1200" dirty="0"/>
              <a:t>Making all the vales rejoice! </a:t>
            </a:r>
          </a:p>
          <a:p>
            <a:pPr marL="36000" indent="0" fontAlgn="base">
              <a:lnSpc>
                <a:spcPct val="120000"/>
              </a:lnSpc>
              <a:spcBef>
                <a:spcPts val="0"/>
              </a:spcBef>
              <a:buNone/>
            </a:pPr>
            <a:r>
              <a:rPr lang="en-GB" sz="1200" dirty="0"/>
              <a:t>         Little Lamb who made thee </a:t>
            </a:r>
          </a:p>
          <a:p>
            <a:pPr marL="36000" indent="0" fontAlgn="base">
              <a:lnSpc>
                <a:spcPct val="120000"/>
              </a:lnSpc>
              <a:spcBef>
                <a:spcPts val="0"/>
              </a:spcBef>
              <a:buNone/>
            </a:pPr>
            <a:r>
              <a:rPr lang="en-GB" sz="1200" dirty="0"/>
              <a:t>         Dost thou know who made thee </a:t>
            </a:r>
            <a:br>
              <a:rPr lang="en-GB" sz="1200" dirty="0"/>
            </a:br>
            <a:endParaRPr lang="en-GB" sz="1200" dirty="0"/>
          </a:p>
          <a:p>
            <a:pPr marL="36000" indent="0" fontAlgn="base">
              <a:lnSpc>
                <a:spcPct val="120000"/>
              </a:lnSpc>
              <a:spcBef>
                <a:spcPts val="0"/>
              </a:spcBef>
              <a:buNone/>
            </a:pPr>
            <a:r>
              <a:rPr lang="en-GB" sz="1200" dirty="0"/>
              <a:t>         Little Lamb I'll tell thee, </a:t>
            </a:r>
          </a:p>
          <a:p>
            <a:pPr marL="36000" indent="0" fontAlgn="base">
              <a:lnSpc>
                <a:spcPct val="120000"/>
              </a:lnSpc>
              <a:spcBef>
                <a:spcPts val="0"/>
              </a:spcBef>
              <a:buNone/>
            </a:pPr>
            <a:r>
              <a:rPr lang="en-GB" sz="1200" dirty="0"/>
              <a:t>         Little Lamb I'll tell thee!</a:t>
            </a:r>
          </a:p>
          <a:p>
            <a:pPr marL="36000" indent="0" fontAlgn="base">
              <a:lnSpc>
                <a:spcPct val="120000"/>
              </a:lnSpc>
              <a:spcBef>
                <a:spcPts val="0"/>
              </a:spcBef>
              <a:buNone/>
            </a:pPr>
            <a:r>
              <a:rPr lang="en-GB" sz="1200" dirty="0"/>
              <a:t>He is called by thy name, </a:t>
            </a:r>
          </a:p>
          <a:p>
            <a:pPr marL="36000" indent="0" fontAlgn="base">
              <a:lnSpc>
                <a:spcPct val="120000"/>
              </a:lnSpc>
              <a:spcBef>
                <a:spcPts val="0"/>
              </a:spcBef>
              <a:buNone/>
            </a:pPr>
            <a:r>
              <a:rPr lang="en-GB" sz="1200" dirty="0"/>
              <a:t>For he calls himself a Lamb: </a:t>
            </a:r>
          </a:p>
          <a:p>
            <a:pPr marL="36000" indent="0" fontAlgn="base">
              <a:lnSpc>
                <a:spcPct val="120000"/>
              </a:lnSpc>
              <a:spcBef>
                <a:spcPts val="0"/>
              </a:spcBef>
              <a:buNone/>
            </a:pPr>
            <a:r>
              <a:rPr lang="en-GB" sz="1200" dirty="0"/>
              <a:t>He is meek &amp; he is mild, </a:t>
            </a:r>
          </a:p>
          <a:p>
            <a:pPr marL="36000" indent="0" fontAlgn="base">
              <a:lnSpc>
                <a:spcPct val="120000"/>
              </a:lnSpc>
              <a:spcBef>
                <a:spcPts val="0"/>
              </a:spcBef>
              <a:buNone/>
            </a:pPr>
            <a:r>
              <a:rPr lang="en-GB" sz="1200" dirty="0"/>
              <a:t>He became a little child: </a:t>
            </a:r>
          </a:p>
          <a:p>
            <a:pPr marL="36000" indent="0" fontAlgn="base">
              <a:lnSpc>
                <a:spcPct val="120000"/>
              </a:lnSpc>
              <a:spcBef>
                <a:spcPts val="0"/>
              </a:spcBef>
              <a:buNone/>
            </a:pPr>
            <a:r>
              <a:rPr lang="en-GB" sz="1200" dirty="0"/>
              <a:t>I a child &amp; thou a lamb, </a:t>
            </a:r>
          </a:p>
          <a:p>
            <a:pPr marL="36000" indent="0" fontAlgn="base">
              <a:lnSpc>
                <a:spcPct val="120000"/>
              </a:lnSpc>
              <a:spcBef>
                <a:spcPts val="0"/>
              </a:spcBef>
              <a:buNone/>
            </a:pPr>
            <a:r>
              <a:rPr lang="en-GB" sz="1200" dirty="0"/>
              <a:t>We are called by his name. </a:t>
            </a:r>
          </a:p>
          <a:p>
            <a:pPr marL="36000" indent="0" fontAlgn="base">
              <a:lnSpc>
                <a:spcPct val="120000"/>
              </a:lnSpc>
              <a:spcBef>
                <a:spcPts val="0"/>
              </a:spcBef>
              <a:buNone/>
            </a:pPr>
            <a:r>
              <a:rPr lang="en-GB" sz="1200" dirty="0"/>
              <a:t>         Little Lamb God bless thee. </a:t>
            </a:r>
          </a:p>
          <a:p>
            <a:pPr marL="36000" indent="0" fontAlgn="base">
              <a:lnSpc>
                <a:spcPct val="120000"/>
              </a:lnSpc>
              <a:spcBef>
                <a:spcPts val="0"/>
              </a:spcBef>
              <a:buNone/>
            </a:pPr>
            <a:r>
              <a:rPr lang="en-GB" sz="1200" dirty="0"/>
              <a:t>         Little Lamb God bless thee.</a:t>
            </a:r>
          </a:p>
          <a:p>
            <a:endParaRPr lang="en-GB" dirty="0"/>
          </a:p>
        </p:txBody>
      </p:sp>
      <p:sp>
        <p:nvSpPr>
          <p:cNvPr id="5" name="TextBox 4">
            <a:extLst>
              <a:ext uri="{FF2B5EF4-FFF2-40B4-BE49-F238E27FC236}">
                <a16:creationId xmlns:a16="http://schemas.microsoft.com/office/drawing/2014/main" xmlns="" id="{441E63C4-05DF-411D-AEDD-E744DFAB6620}"/>
              </a:ext>
            </a:extLst>
          </p:cNvPr>
          <p:cNvSpPr txBox="1"/>
          <p:nvPr/>
        </p:nvSpPr>
        <p:spPr>
          <a:xfrm>
            <a:off x="7934036" y="849745"/>
            <a:ext cx="2947482" cy="3970318"/>
          </a:xfrm>
          <a:prstGeom prst="rect">
            <a:avLst/>
          </a:prstGeom>
          <a:noFill/>
        </p:spPr>
        <p:txBody>
          <a:bodyPr wrap="square" rtlCol="0">
            <a:spAutoFit/>
          </a:bodyPr>
          <a:lstStyle/>
          <a:p>
            <a:r>
              <a:rPr lang="en-GB" dirty="0"/>
              <a:t>Recurrent symbolism of shepherd, sheep and lambs; pastoral scene of stream and mead; image of pre-industrialisation  -  a central image and preoccupation in the whole sequence of </a:t>
            </a:r>
            <a:r>
              <a:rPr lang="en-GB" i="1" dirty="0"/>
              <a:t>Songs of Innocence. </a:t>
            </a:r>
            <a:r>
              <a:rPr lang="en-GB" dirty="0"/>
              <a:t> Also represented here are the more positive aspects of conventional Christian belief – untainted by the suffering and evil present in </a:t>
            </a:r>
            <a:r>
              <a:rPr lang="en-GB" i="1" dirty="0"/>
              <a:t>The Songs of Experience.</a:t>
            </a:r>
            <a:r>
              <a:rPr lang="en-GB" dirty="0"/>
              <a:t>  </a:t>
            </a:r>
          </a:p>
        </p:txBody>
      </p:sp>
    </p:spTree>
    <p:extLst>
      <p:ext uri="{BB962C8B-B14F-4D97-AF65-F5344CB8AC3E}">
        <p14:creationId xmlns:p14="http://schemas.microsoft.com/office/powerpoint/2010/main" val="263496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3">
            <a:extLst>
              <a:ext uri="{FF2B5EF4-FFF2-40B4-BE49-F238E27FC236}">
                <a16:creationId xmlns:a16="http://schemas.microsoft.com/office/drawing/2014/main" xmlns="" id="{737A46DE-D038-46B2-BFBD-9098AD96E661}"/>
              </a:ext>
            </a:extLst>
          </p:cNvPr>
          <p:cNvPicPr>
            <a:picLocks noChangeAspect="1"/>
          </p:cNvPicPr>
          <p:nvPr/>
        </p:nvPicPr>
        <p:blipFill rotWithShape="1">
          <a:blip r:embed="rId2"/>
          <a:srcRect t="3474"/>
          <a:stretch/>
        </p:blipFill>
        <p:spPr>
          <a:xfrm>
            <a:off x="7818120" y="758952"/>
            <a:ext cx="3617432" cy="5330952"/>
          </a:xfrm>
          <a:prstGeom prst="rect">
            <a:avLst/>
          </a:prstGeom>
        </p:spPr>
      </p:pic>
      <p:sp>
        <p:nvSpPr>
          <p:cNvPr id="2" name="Title 1">
            <a:extLst>
              <a:ext uri="{FF2B5EF4-FFF2-40B4-BE49-F238E27FC236}">
                <a16:creationId xmlns:a16="http://schemas.microsoft.com/office/drawing/2014/main" xmlns="" id="{618D429D-BF77-4087-88DA-D2BB1A53461A}"/>
              </a:ext>
            </a:extLst>
          </p:cNvPr>
          <p:cNvSpPr>
            <a:spLocks noGrp="1"/>
          </p:cNvSpPr>
          <p:nvPr>
            <p:ph type="title"/>
          </p:nvPr>
        </p:nvSpPr>
        <p:spPr>
          <a:xfrm>
            <a:off x="252919" y="1123837"/>
            <a:ext cx="2947482" cy="4601183"/>
          </a:xfrm>
        </p:spPr>
        <p:txBody>
          <a:bodyPr>
            <a:normAutofit/>
          </a:bodyPr>
          <a:lstStyle/>
          <a:p>
            <a:r>
              <a:rPr lang="en-GB" dirty="0"/>
              <a:t>The engraving… </a:t>
            </a:r>
          </a:p>
        </p:txBody>
      </p:sp>
      <p:sp>
        <p:nvSpPr>
          <p:cNvPr id="9" name="Content Placeholder 8"/>
          <p:cNvSpPr>
            <a:spLocks noGrp="1"/>
          </p:cNvSpPr>
          <p:nvPr>
            <p:ph idx="1"/>
          </p:nvPr>
        </p:nvSpPr>
        <p:spPr>
          <a:xfrm>
            <a:off x="3869267" y="864108"/>
            <a:ext cx="3585891" cy="5120640"/>
          </a:xfrm>
        </p:spPr>
        <p:txBody>
          <a:bodyPr>
            <a:normAutofit/>
          </a:bodyPr>
          <a:lstStyle/>
          <a:p>
            <a:r>
              <a:rPr lang="en-GB" dirty="0"/>
              <a:t>Reference to plate – cottage representing security, the oak representing stability, the trees encircling the words – an idealistic view of nature and childhood and individualised religion.</a:t>
            </a:r>
          </a:p>
          <a:p>
            <a:r>
              <a:rPr lang="en-GB" dirty="0"/>
              <a:t> Reference to contrary/companion poem “The Tyger”</a:t>
            </a:r>
            <a:endParaRPr lang="en-US" dirty="0"/>
          </a:p>
        </p:txBody>
      </p:sp>
    </p:spTree>
    <p:extLst>
      <p:ext uri="{BB962C8B-B14F-4D97-AF65-F5344CB8AC3E}">
        <p14:creationId xmlns:p14="http://schemas.microsoft.com/office/powerpoint/2010/main" val="102889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C1CA73-02B9-4ED1-AC8D-F0D3E4F33409}"/>
              </a:ext>
            </a:extLst>
          </p:cNvPr>
          <p:cNvSpPr>
            <a:spLocks noGrp="1"/>
          </p:cNvSpPr>
          <p:nvPr>
            <p:ph type="title"/>
          </p:nvPr>
        </p:nvSpPr>
        <p:spPr/>
        <p:txBody>
          <a:bodyPr>
            <a:noAutofit/>
          </a:bodyPr>
          <a:lstStyle/>
          <a:p>
            <a:r>
              <a:rPr lang="en-GB" sz="2400" b="1" dirty="0"/>
              <a:t>The format of your question: </a:t>
            </a:r>
            <a:r>
              <a:rPr lang="en-GB" sz="2400" dirty="0"/>
              <a:t> Explore how William Blake presents creation in “The Lamb” and make connections with one or two other poems from your collection. You should consider Blake's use of poetic and stylistic techniques and significant literary or other relevant contexts</a:t>
            </a:r>
          </a:p>
        </p:txBody>
      </p:sp>
      <p:sp>
        <p:nvSpPr>
          <p:cNvPr id="3" name="Content Placeholder 2">
            <a:extLst>
              <a:ext uri="{FF2B5EF4-FFF2-40B4-BE49-F238E27FC236}">
                <a16:creationId xmlns:a16="http://schemas.microsoft.com/office/drawing/2014/main" xmlns="" id="{13760D95-4E63-4F67-AD73-263DB055A0B1}"/>
              </a:ext>
            </a:extLst>
          </p:cNvPr>
          <p:cNvSpPr>
            <a:spLocks noGrp="1"/>
          </p:cNvSpPr>
          <p:nvPr>
            <p:ph idx="1"/>
          </p:nvPr>
        </p:nvSpPr>
        <p:spPr/>
        <p:txBody>
          <a:bodyPr/>
          <a:lstStyle/>
          <a:p>
            <a:r>
              <a:rPr lang="en-GB" dirty="0"/>
              <a:t>To which poems would you connect “The Lamb”?</a:t>
            </a:r>
          </a:p>
          <a:p>
            <a:r>
              <a:rPr lang="en-GB" dirty="0"/>
              <a:t>Give three reasons for your choice.</a:t>
            </a:r>
          </a:p>
          <a:p>
            <a:r>
              <a:rPr lang="en-GB" dirty="0"/>
              <a:t>Remember to think about lexis, syntax, form, structure, imagery, rhyme, rhythm as well as theme.</a:t>
            </a:r>
          </a:p>
          <a:p>
            <a:endParaRPr lang="en-GB" dirty="0"/>
          </a:p>
        </p:txBody>
      </p:sp>
    </p:spTree>
    <p:extLst>
      <p:ext uri="{BB962C8B-B14F-4D97-AF65-F5344CB8AC3E}">
        <p14:creationId xmlns:p14="http://schemas.microsoft.com/office/powerpoint/2010/main" val="4160349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An Introduction: </a:t>
            </a:r>
            <a:r>
              <a:rPr lang="en-GB" sz="2200" dirty="0" smtClean="0"/>
              <a:t> </a:t>
            </a:r>
            <a:r>
              <a:rPr lang="en-GB" sz="2200" dirty="0"/>
              <a:t> </a:t>
            </a:r>
            <a:r>
              <a:rPr lang="en-GB" sz="2200" dirty="0" smtClean="0"/>
              <a:t/>
            </a:r>
            <a:br>
              <a:rPr lang="en-GB" sz="2200" dirty="0" smtClean="0"/>
            </a:br>
            <a:r>
              <a:rPr lang="en-GB" sz="2200" dirty="0" smtClean="0"/>
              <a:t>Explore </a:t>
            </a:r>
            <a:r>
              <a:rPr lang="en-GB" sz="2200" dirty="0"/>
              <a:t>how William Blake presents creation in “The Lamb” and make connections with one or two other poems from your collection. You should consider Blake's use of poetic and stylistic techniques and significant literary or other relevant contexts</a:t>
            </a:r>
            <a:endParaRPr lang="en-GB" sz="2200" dirty="0"/>
          </a:p>
        </p:txBody>
      </p:sp>
      <p:sp>
        <p:nvSpPr>
          <p:cNvPr id="3" name="Content Placeholder 2"/>
          <p:cNvSpPr>
            <a:spLocks noGrp="1"/>
          </p:cNvSpPr>
          <p:nvPr>
            <p:ph idx="1"/>
          </p:nvPr>
        </p:nvSpPr>
        <p:spPr/>
        <p:txBody>
          <a:bodyPr>
            <a:normAutofit lnSpcReduction="10000"/>
          </a:bodyPr>
          <a:lstStyle/>
          <a:p>
            <a:r>
              <a:rPr lang="en-GB" sz="3200" dirty="0"/>
              <a:t>An introduction should explain the interpretation of the key word in the question</a:t>
            </a:r>
          </a:p>
          <a:p>
            <a:r>
              <a:rPr lang="en-GB" sz="3200" dirty="0"/>
              <a:t>It should set up a line of argument. Consider establishing a binary opposition</a:t>
            </a:r>
          </a:p>
          <a:p>
            <a:r>
              <a:rPr lang="en-GB" sz="3200" dirty="0"/>
              <a:t>Ideas?   </a:t>
            </a:r>
          </a:p>
          <a:p>
            <a:endParaRPr lang="en-GB" dirty="0"/>
          </a:p>
          <a:p>
            <a:r>
              <a:rPr lang="en-GB" dirty="0"/>
              <a:t>E.g. divine creation in "The Lamb", the creation of Blake/the poet in "Introduction", man's creation v divine creation in "The Tiger", man's creation in the form of industrialisation in "The Garden of Love"</a:t>
            </a:r>
          </a:p>
          <a:p>
            <a:r>
              <a:rPr lang="en-GB" b="1" dirty="0"/>
              <a:t>Now write your own:  </a:t>
            </a:r>
          </a:p>
          <a:p>
            <a:endParaRPr lang="en-GB" b="1" dirty="0"/>
          </a:p>
          <a:p>
            <a:endParaRPr lang="en-GB" dirty="0"/>
          </a:p>
        </p:txBody>
      </p:sp>
    </p:spTree>
    <p:extLst>
      <p:ext uri="{BB962C8B-B14F-4D97-AF65-F5344CB8AC3E}">
        <p14:creationId xmlns:p14="http://schemas.microsoft.com/office/powerpoint/2010/main" val="320440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Themes:  what could come up?</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Creation</a:t>
            </a:r>
          </a:p>
          <a:p>
            <a:r>
              <a:rPr lang="en-GB" dirty="0" smtClean="0"/>
              <a:t>Love</a:t>
            </a:r>
          </a:p>
          <a:p>
            <a:r>
              <a:rPr lang="en-GB" dirty="0" smtClean="0"/>
              <a:t>Divinity</a:t>
            </a:r>
          </a:p>
          <a:p>
            <a:r>
              <a:rPr lang="en-GB" dirty="0" smtClean="0"/>
              <a:t>Nurture</a:t>
            </a:r>
          </a:p>
          <a:p>
            <a:r>
              <a:rPr lang="en-GB" dirty="0" smtClean="0"/>
              <a:t>Childhood</a:t>
            </a:r>
          </a:p>
          <a:p>
            <a:r>
              <a:rPr lang="en-GB" dirty="0" smtClean="0"/>
              <a:t>Industrialisation</a:t>
            </a:r>
          </a:p>
          <a:p>
            <a:r>
              <a:rPr lang="en-GB" dirty="0" smtClean="0"/>
              <a:t>Repression</a:t>
            </a:r>
          </a:p>
          <a:p>
            <a:r>
              <a:rPr lang="en-GB" dirty="0"/>
              <a:t>F</a:t>
            </a:r>
            <a:r>
              <a:rPr lang="en-GB" dirty="0" smtClean="0"/>
              <a:t>aith and hope</a:t>
            </a:r>
          </a:p>
          <a:p>
            <a:r>
              <a:rPr lang="en-GB" dirty="0"/>
              <a:t>N</a:t>
            </a:r>
            <a:r>
              <a:rPr lang="en-GB" dirty="0" smtClean="0"/>
              <a:t>atural world</a:t>
            </a:r>
          </a:p>
          <a:p>
            <a:r>
              <a:rPr lang="en-GB" dirty="0"/>
              <a:t>C</a:t>
            </a:r>
            <a:r>
              <a:rPr lang="en-GB" dirty="0" smtClean="0"/>
              <a:t>ity</a:t>
            </a:r>
          </a:p>
          <a:p>
            <a:r>
              <a:rPr lang="en-GB" dirty="0"/>
              <a:t>F</a:t>
            </a:r>
            <a:r>
              <a:rPr lang="en-GB" dirty="0" smtClean="0"/>
              <a:t>reedom and control</a:t>
            </a:r>
          </a:p>
          <a:p>
            <a:r>
              <a:rPr lang="en-GB" dirty="0"/>
              <a:t>W</a:t>
            </a:r>
            <a:r>
              <a:rPr lang="en-GB" dirty="0" smtClean="0"/>
              <a:t>orship and the church</a:t>
            </a:r>
          </a:p>
          <a:p>
            <a:r>
              <a:rPr lang="en-GB" dirty="0"/>
              <a:t>H</a:t>
            </a:r>
            <a:r>
              <a:rPr lang="en-GB" dirty="0" smtClean="0"/>
              <a:t>appiness  </a:t>
            </a:r>
          </a:p>
        </p:txBody>
      </p:sp>
    </p:spTree>
    <p:extLst>
      <p:ext uri="{BB962C8B-B14F-4D97-AF65-F5344CB8AC3E}">
        <p14:creationId xmlns:p14="http://schemas.microsoft.com/office/powerpoint/2010/main" val="239219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5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fade">
                                      <p:cBhvr>
                                        <p:cTn id="67" dur="500"/>
                                        <p:tgtEl>
                                          <p:spTgt spid="3">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fade">
                                      <p:cBhvr>
                                        <p:cTn id="7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What does The Question Look Like?</a:t>
            </a:r>
            <a:endParaRPr lang="en-GB" dirty="0"/>
          </a:p>
        </p:txBody>
      </p:sp>
      <p:sp>
        <p:nvSpPr>
          <p:cNvPr id="3" name="Content Placeholder 2"/>
          <p:cNvSpPr>
            <a:spLocks noGrp="1"/>
          </p:cNvSpPr>
          <p:nvPr>
            <p:ph idx="1"/>
          </p:nvPr>
        </p:nvSpPr>
        <p:spPr/>
        <p:txBody>
          <a:bodyPr>
            <a:normAutofit/>
          </a:bodyPr>
          <a:lstStyle/>
          <a:p>
            <a:r>
              <a:rPr lang="en-GB" dirty="0"/>
              <a:t>Explore how William Blake presents </a:t>
            </a:r>
            <a:r>
              <a:rPr lang="en-GB" dirty="0" smtClean="0">
                <a:solidFill>
                  <a:srgbClr val="00B0F0"/>
                </a:solidFill>
              </a:rPr>
              <a:t>named theme </a:t>
            </a:r>
            <a:r>
              <a:rPr lang="en-GB" dirty="0" smtClean="0"/>
              <a:t>in </a:t>
            </a:r>
            <a:r>
              <a:rPr lang="en-GB" dirty="0" smtClean="0">
                <a:solidFill>
                  <a:srgbClr val="00B0F0"/>
                </a:solidFill>
              </a:rPr>
              <a:t>named poem </a:t>
            </a:r>
            <a:r>
              <a:rPr lang="en-GB" dirty="0" smtClean="0"/>
              <a:t>and </a:t>
            </a:r>
            <a:r>
              <a:rPr lang="en-GB" dirty="0"/>
              <a:t>make connections with one or two other poems from your collection. </a:t>
            </a:r>
          </a:p>
          <a:p>
            <a:r>
              <a:rPr lang="en-GB" dirty="0"/>
              <a:t>You should consider Blake’s use of </a:t>
            </a:r>
            <a:r>
              <a:rPr lang="en-GB" dirty="0">
                <a:solidFill>
                  <a:srgbClr val="FF0000"/>
                </a:solidFill>
              </a:rPr>
              <a:t>poetic </a:t>
            </a:r>
            <a:r>
              <a:rPr lang="en-GB" dirty="0"/>
              <a:t>and </a:t>
            </a:r>
            <a:r>
              <a:rPr lang="en-GB" dirty="0">
                <a:solidFill>
                  <a:srgbClr val="FF0000"/>
                </a:solidFill>
              </a:rPr>
              <a:t>stylistic </a:t>
            </a:r>
            <a:r>
              <a:rPr lang="en-GB" dirty="0"/>
              <a:t>techniques and significant literary or other relevant </a:t>
            </a:r>
            <a:r>
              <a:rPr lang="en-GB" dirty="0">
                <a:solidFill>
                  <a:srgbClr val="FF0000"/>
                </a:solidFill>
              </a:rPr>
              <a:t>contexts. </a:t>
            </a:r>
          </a:p>
          <a:p>
            <a:r>
              <a:rPr lang="en-GB" dirty="0"/>
              <a:t>[32 marks]  </a:t>
            </a:r>
          </a:p>
          <a:p>
            <a:endParaRPr lang="en-GB" dirty="0"/>
          </a:p>
          <a:p>
            <a:r>
              <a:rPr lang="en-GB" dirty="0"/>
              <a:t>1 Hour</a:t>
            </a:r>
          </a:p>
        </p:txBody>
      </p:sp>
    </p:spTree>
    <p:extLst>
      <p:ext uri="{BB962C8B-B14F-4D97-AF65-F5344CB8AC3E}">
        <p14:creationId xmlns:p14="http://schemas.microsoft.com/office/powerpoint/2010/main" val="1404816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example….</a:t>
            </a:r>
            <a:endParaRPr lang="en-GB" dirty="0"/>
          </a:p>
        </p:txBody>
      </p:sp>
      <p:sp>
        <p:nvSpPr>
          <p:cNvPr id="3" name="Content Placeholder 2"/>
          <p:cNvSpPr>
            <a:spLocks noGrp="1"/>
          </p:cNvSpPr>
          <p:nvPr>
            <p:ph idx="1"/>
          </p:nvPr>
        </p:nvSpPr>
        <p:spPr/>
        <p:txBody>
          <a:bodyPr/>
          <a:lstStyle/>
          <a:p>
            <a:endParaRPr lang="en-GB" dirty="0"/>
          </a:p>
        </p:txBody>
      </p:sp>
      <p:sp>
        <p:nvSpPr>
          <p:cNvPr id="4" name="Rectangle 3"/>
          <p:cNvSpPr/>
          <p:nvPr/>
        </p:nvSpPr>
        <p:spPr>
          <a:xfrm>
            <a:off x="4445001" y="1721472"/>
            <a:ext cx="5740400" cy="2862322"/>
          </a:xfrm>
          <a:prstGeom prst="rect">
            <a:avLst/>
          </a:prstGeom>
        </p:spPr>
        <p:txBody>
          <a:bodyPr wrap="square">
            <a:spAutoFit/>
          </a:bodyPr>
          <a:lstStyle/>
          <a:p>
            <a:r>
              <a:rPr lang="en-GB" dirty="0"/>
              <a:t>Explore how William Blake presents love in “The Clod and the Pebble” and make connections with one or two other poems from your collection. </a:t>
            </a:r>
            <a:endParaRPr lang="en-GB" dirty="0" smtClean="0"/>
          </a:p>
          <a:p>
            <a:endParaRPr lang="en-GB" dirty="0"/>
          </a:p>
          <a:p>
            <a:r>
              <a:rPr lang="en-GB" dirty="0"/>
              <a:t>You should consider Blake’s use of </a:t>
            </a:r>
            <a:r>
              <a:rPr lang="en-GB" dirty="0">
                <a:solidFill>
                  <a:srgbClr val="FF0000"/>
                </a:solidFill>
              </a:rPr>
              <a:t>poetic </a:t>
            </a:r>
            <a:r>
              <a:rPr lang="en-GB" dirty="0"/>
              <a:t>and </a:t>
            </a:r>
            <a:r>
              <a:rPr lang="en-GB" dirty="0">
                <a:solidFill>
                  <a:srgbClr val="FF0000"/>
                </a:solidFill>
              </a:rPr>
              <a:t>stylistic </a:t>
            </a:r>
            <a:r>
              <a:rPr lang="en-GB" dirty="0"/>
              <a:t>techniques and significant literary or other relevant </a:t>
            </a:r>
            <a:r>
              <a:rPr lang="en-GB" dirty="0">
                <a:solidFill>
                  <a:srgbClr val="FF0000"/>
                </a:solidFill>
              </a:rPr>
              <a:t>contexts. </a:t>
            </a:r>
          </a:p>
          <a:p>
            <a:r>
              <a:rPr lang="en-GB" dirty="0"/>
              <a:t>[32 marks]  </a:t>
            </a:r>
          </a:p>
          <a:p>
            <a:endParaRPr lang="en-GB" dirty="0"/>
          </a:p>
          <a:p>
            <a:r>
              <a:rPr lang="en-GB" dirty="0"/>
              <a:t>1 Hour</a:t>
            </a:r>
            <a:endParaRPr lang="en-GB" dirty="0"/>
          </a:p>
        </p:txBody>
      </p:sp>
    </p:spTree>
    <p:extLst>
      <p:ext uri="{BB962C8B-B14F-4D97-AF65-F5344CB8AC3E}">
        <p14:creationId xmlns:p14="http://schemas.microsoft.com/office/powerpoint/2010/main" val="3961668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AO Weighting</a:t>
            </a:r>
          </a:p>
        </p:txBody>
      </p:sp>
      <p:sp>
        <p:nvSpPr>
          <p:cNvPr id="3" name="Content Placeholder 2"/>
          <p:cNvSpPr>
            <a:spLocks noGrp="1"/>
          </p:cNvSpPr>
          <p:nvPr>
            <p:ph idx="1"/>
          </p:nvPr>
        </p:nvSpPr>
        <p:spPr/>
        <p:txBody>
          <a:bodyPr/>
          <a:lstStyle/>
          <a:p>
            <a:r>
              <a:rPr lang="pt-BR" dirty="0">
                <a:solidFill>
                  <a:srgbClr val="FF0000"/>
                </a:solidFill>
              </a:rPr>
              <a:t>AO2 6.0% </a:t>
            </a:r>
            <a:r>
              <a:rPr lang="en-GB" dirty="0"/>
              <a:t>Analyse ways in which meanings are shaped in texts. </a:t>
            </a:r>
          </a:p>
          <a:p>
            <a:r>
              <a:rPr lang="en-GB" dirty="0">
                <a:solidFill>
                  <a:srgbClr val="FF0000"/>
                </a:solidFill>
              </a:rPr>
              <a:t>AO1 </a:t>
            </a:r>
            <a:r>
              <a:rPr lang="pt-BR" dirty="0">
                <a:solidFill>
                  <a:srgbClr val="FF0000"/>
                </a:solidFill>
              </a:rPr>
              <a:t>4.0% </a:t>
            </a:r>
            <a:r>
              <a:rPr lang="en-GB" dirty="0"/>
              <a:t>Apply concepts and methods from integrated linguistic and literary study as appropriate, using associated terminology and coherent written expression. </a:t>
            </a:r>
          </a:p>
          <a:p>
            <a:r>
              <a:rPr lang="en-GB" dirty="0">
                <a:solidFill>
                  <a:srgbClr val="FF0000"/>
                </a:solidFill>
              </a:rPr>
              <a:t>AO3 </a:t>
            </a:r>
            <a:r>
              <a:rPr lang="pt-BR" dirty="0">
                <a:solidFill>
                  <a:srgbClr val="FF0000"/>
                </a:solidFill>
              </a:rPr>
              <a:t>3.5% </a:t>
            </a:r>
            <a:r>
              <a:rPr lang="en-GB" dirty="0"/>
              <a:t>Demonstrate understanding of the significance and influence of contexts in which texts are produced and received. </a:t>
            </a:r>
          </a:p>
          <a:p>
            <a:r>
              <a:rPr lang="pt-BR" dirty="0">
                <a:solidFill>
                  <a:srgbClr val="FF0000"/>
                </a:solidFill>
              </a:rPr>
              <a:t>AO4 2.5% </a:t>
            </a:r>
            <a:r>
              <a:rPr lang="en-GB" dirty="0"/>
              <a:t>Explore connections across texts informed by linguistic and literary concepts and methods.</a:t>
            </a:r>
            <a:r>
              <a:rPr lang="pt-BR" dirty="0"/>
              <a:t> </a:t>
            </a:r>
            <a:endParaRPr lang="en-GB" dirty="0"/>
          </a:p>
          <a:p>
            <a:endParaRPr lang="en-GB" dirty="0"/>
          </a:p>
        </p:txBody>
      </p:sp>
    </p:spTree>
    <p:extLst>
      <p:ext uri="{BB962C8B-B14F-4D97-AF65-F5344CB8AC3E}">
        <p14:creationId xmlns:p14="http://schemas.microsoft.com/office/powerpoint/2010/main" val="28955747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Stylistics – Guidance given by OCR</a:t>
            </a:r>
          </a:p>
        </p:txBody>
      </p:sp>
      <p:sp>
        <p:nvSpPr>
          <p:cNvPr id="3" name="Content Placeholder 2"/>
          <p:cNvSpPr>
            <a:spLocks noGrp="1"/>
          </p:cNvSpPr>
          <p:nvPr>
            <p:ph idx="1"/>
          </p:nvPr>
        </p:nvSpPr>
        <p:spPr/>
        <p:txBody>
          <a:bodyPr>
            <a:normAutofit fontScale="92500" lnSpcReduction="10000"/>
          </a:bodyPr>
          <a:lstStyle/>
          <a:p>
            <a:r>
              <a:rPr lang="en-GB" dirty="0"/>
              <a:t>In exploring the ways in which the poet or playwright uses poetic and stylistic techniques to present ideas candidates will pay attention to aspects of the poem or extract foregrounded through the use of </a:t>
            </a:r>
            <a:r>
              <a:rPr lang="en-GB" b="1" dirty="0">
                <a:solidFill>
                  <a:srgbClr val="FF0000"/>
                </a:solidFill>
              </a:rPr>
              <a:t>REPETITION, PATTERN-MAKING, PATTERN-BREAKING AND DEVIATION. </a:t>
            </a:r>
          </a:p>
          <a:p>
            <a:r>
              <a:rPr lang="en-GB" dirty="0"/>
              <a:t>Candidates are required to show awareness of </a:t>
            </a:r>
            <a:r>
              <a:rPr lang="en-GB" dirty="0">
                <a:solidFill>
                  <a:srgbClr val="FF0000"/>
                </a:solidFill>
              </a:rPr>
              <a:t>some </a:t>
            </a:r>
            <a:r>
              <a:rPr lang="en-GB" dirty="0"/>
              <a:t>of the language levels as appropriate, drawn from:- </a:t>
            </a:r>
          </a:p>
          <a:p>
            <a:r>
              <a:rPr lang="en-GB" dirty="0"/>
              <a:t>• Phonology and Prosodics. </a:t>
            </a:r>
          </a:p>
          <a:p>
            <a:r>
              <a:rPr lang="en-GB" dirty="0"/>
              <a:t>• Lexis and Semantics. </a:t>
            </a:r>
          </a:p>
          <a:p>
            <a:r>
              <a:rPr lang="en-GB" dirty="0"/>
              <a:t>• Grammar and Morphology. </a:t>
            </a:r>
          </a:p>
          <a:p>
            <a:r>
              <a:rPr lang="en-GB" dirty="0"/>
              <a:t>• Pragmatics. </a:t>
            </a:r>
          </a:p>
          <a:p>
            <a:r>
              <a:rPr lang="en-GB" dirty="0"/>
              <a:t>• Discourse. </a:t>
            </a:r>
          </a:p>
          <a:p>
            <a:r>
              <a:rPr lang="en-GB" dirty="0"/>
              <a:t>Candidates are required to make connections with one or two additional poems from their collection. Candidates can be rewarded in the higher levels for whichever option they choose; that is </a:t>
            </a:r>
            <a:r>
              <a:rPr lang="en-GB" dirty="0">
                <a:solidFill>
                  <a:srgbClr val="FF0000"/>
                </a:solidFill>
              </a:rPr>
              <a:t>writing about two additional poems is not necessarily a better response than one which makes detailed connections with one other poem.</a:t>
            </a:r>
          </a:p>
        </p:txBody>
      </p:sp>
    </p:spTree>
    <p:extLst>
      <p:ext uri="{BB962C8B-B14F-4D97-AF65-F5344CB8AC3E}">
        <p14:creationId xmlns:p14="http://schemas.microsoft.com/office/powerpoint/2010/main" val="217909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Poetic Techniques</a:t>
            </a:r>
          </a:p>
        </p:txBody>
      </p:sp>
      <p:sp>
        <p:nvSpPr>
          <p:cNvPr id="3" name="Content Placeholder 2"/>
          <p:cNvSpPr>
            <a:spLocks noGrp="1"/>
          </p:cNvSpPr>
          <p:nvPr>
            <p:ph idx="1"/>
          </p:nvPr>
        </p:nvSpPr>
        <p:spPr/>
        <p:txBody>
          <a:bodyPr/>
          <a:lstStyle/>
          <a:p>
            <a:r>
              <a:rPr lang="en-GB" dirty="0">
                <a:solidFill>
                  <a:srgbClr val="FF0000"/>
                </a:solidFill>
              </a:rPr>
              <a:t>Form:  </a:t>
            </a:r>
            <a:r>
              <a:rPr lang="en-GB" dirty="0"/>
              <a:t>following a particular form?  (sonnet, villanelle, ballad, ode etc.) Stanza form (tercet, quatrain, couplet etc.)  </a:t>
            </a:r>
          </a:p>
          <a:p>
            <a:r>
              <a:rPr lang="en-GB" dirty="0">
                <a:solidFill>
                  <a:srgbClr val="FF0000"/>
                </a:solidFill>
              </a:rPr>
              <a:t>Structure:  </a:t>
            </a:r>
            <a:r>
              <a:rPr lang="en-GB" dirty="0"/>
              <a:t>the development of the poem.  The turning point.  Repetitions.  Contrasts.  </a:t>
            </a:r>
          </a:p>
          <a:p>
            <a:r>
              <a:rPr lang="en-GB" dirty="0">
                <a:solidFill>
                  <a:srgbClr val="FF0000"/>
                </a:solidFill>
              </a:rPr>
              <a:t>Imagery and symbolism</a:t>
            </a:r>
            <a:r>
              <a:rPr lang="en-GB" dirty="0"/>
              <a:t>:  metaphors, similes, symbols and motifs, personification, semantic fields, onomatopoeia etc.</a:t>
            </a:r>
          </a:p>
          <a:p>
            <a:r>
              <a:rPr lang="en-GB" dirty="0">
                <a:solidFill>
                  <a:srgbClr val="FF0000"/>
                </a:solidFill>
              </a:rPr>
              <a:t>Rhyme</a:t>
            </a:r>
            <a:r>
              <a:rPr lang="en-GB" dirty="0"/>
              <a:t>:  regular rhyme, half rhymes, repeated rhymes, break in rhymes. </a:t>
            </a:r>
            <a:r>
              <a:rPr lang="en-GB" dirty="0">
                <a:solidFill>
                  <a:srgbClr val="FF0000"/>
                </a:solidFill>
              </a:rPr>
              <a:t>Phonological features:  </a:t>
            </a:r>
            <a:r>
              <a:rPr lang="en-GB" dirty="0"/>
              <a:t>sibilance, alliteration, assonance, consonance. </a:t>
            </a:r>
            <a:r>
              <a:rPr lang="en-GB" dirty="0">
                <a:solidFill>
                  <a:srgbClr val="FF0000"/>
                </a:solidFill>
              </a:rPr>
              <a:t> Rhythm</a:t>
            </a:r>
            <a:r>
              <a:rPr lang="en-GB" dirty="0"/>
              <a:t>:  iambic, spondaic, dactylic, anapaestic, contrasts or break in rhythm.</a:t>
            </a:r>
          </a:p>
          <a:p>
            <a:endParaRPr lang="en-GB" dirty="0"/>
          </a:p>
        </p:txBody>
      </p:sp>
    </p:spTree>
    <p:extLst>
      <p:ext uri="{BB962C8B-B14F-4D97-AF65-F5344CB8AC3E}">
        <p14:creationId xmlns:p14="http://schemas.microsoft.com/office/powerpoint/2010/main" val="6362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Cultural, literary or other relevant contexts (AO3) </a:t>
            </a:r>
          </a:p>
        </p:txBody>
      </p:sp>
      <p:sp>
        <p:nvSpPr>
          <p:cNvPr id="3" name="Content Placeholder 2"/>
          <p:cNvSpPr>
            <a:spLocks noGrp="1"/>
          </p:cNvSpPr>
          <p:nvPr>
            <p:ph idx="1"/>
          </p:nvPr>
        </p:nvSpPr>
        <p:spPr/>
        <p:txBody>
          <a:bodyPr/>
          <a:lstStyle/>
          <a:p>
            <a:r>
              <a:rPr lang="en-GB" dirty="0">
                <a:solidFill>
                  <a:srgbClr val="FF0000"/>
                </a:solidFill>
              </a:rPr>
              <a:t>Of the poems:  </a:t>
            </a:r>
            <a:r>
              <a:rPr lang="en-GB" dirty="0"/>
              <a:t>from either </a:t>
            </a:r>
            <a:r>
              <a:rPr lang="en-GB" i="1" dirty="0"/>
              <a:t>Experience</a:t>
            </a:r>
            <a:r>
              <a:rPr lang="en-GB" dirty="0"/>
              <a:t> or </a:t>
            </a:r>
            <a:r>
              <a:rPr lang="en-GB" i="1" dirty="0"/>
              <a:t>Innocence  </a:t>
            </a:r>
            <a:r>
              <a:rPr lang="en-GB" dirty="0"/>
              <a:t>(illustrating overarching themes/preoccupations of each, for example)</a:t>
            </a:r>
            <a:endParaRPr lang="en-GB" i="1" dirty="0"/>
          </a:p>
          <a:p>
            <a:r>
              <a:rPr lang="en-GB" dirty="0">
                <a:solidFill>
                  <a:srgbClr val="FF0000"/>
                </a:solidFill>
              </a:rPr>
              <a:t>Engravings: </a:t>
            </a:r>
            <a:r>
              <a:rPr lang="en-GB" dirty="0"/>
              <a:t>connections to text</a:t>
            </a:r>
          </a:p>
          <a:p>
            <a:r>
              <a:rPr lang="en-GB" dirty="0">
                <a:solidFill>
                  <a:srgbClr val="FF0000"/>
                </a:solidFill>
              </a:rPr>
              <a:t>Of the wider literary/cultural</a:t>
            </a:r>
            <a:r>
              <a:rPr lang="en-GB" dirty="0"/>
              <a:t>: for example, Isaac Watts’ hymn forms, distorted to criticise religion; Biblical allusions  </a:t>
            </a:r>
          </a:p>
          <a:p>
            <a:r>
              <a:rPr lang="en-GB" dirty="0">
                <a:solidFill>
                  <a:srgbClr val="FF0000"/>
                </a:solidFill>
              </a:rPr>
              <a:t>Wider social/economic/historical climate </a:t>
            </a:r>
            <a:r>
              <a:rPr lang="en-GB" dirty="0"/>
              <a:t>of repression, for example – industrial, political, religious. </a:t>
            </a:r>
          </a:p>
          <a:p>
            <a:endParaRPr lang="en-GB" dirty="0"/>
          </a:p>
        </p:txBody>
      </p:sp>
    </p:spTree>
    <p:extLst>
      <p:ext uri="{BB962C8B-B14F-4D97-AF65-F5344CB8AC3E}">
        <p14:creationId xmlns:p14="http://schemas.microsoft.com/office/powerpoint/2010/main" val="2644212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Modelling Analysis…. "The Lamb"</a:t>
            </a:r>
            <a:endParaRPr lang="en-GB" dirty="0"/>
          </a:p>
        </p:txBody>
      </p:sp>
      <p:sp>
        <p:nvSpPr>
          <p:cNvPr id="3" name="Content Placeholder 2"/>
          <p:cNvSpPr>
            <a:spLocks noGrp="1"/>
          </p:cNvSpPr>
          <p:nvPr>
            <p:ph idx="1"/>
          </p:nvPr>
        </p:nvSpPr>
        <p:spPr/>
        <p:txBody>
          <a:bodyPr>
            <a:normAutofit fontScale="70000" lnSpcReduction="20000"/>
          </a:bodyPr>
          <a:lstStyle/>
          <a:p>
            <a:pPr marL="36000" indent="0" fontAlgn="base">
              <a:lnSpc>
                <a:spcPct val="120000"/>
              </a:lnSpc>
              <a:spcBef>
                <a:spcPts val="0"/>
              </a:spcBef>
              <a:buNone/>
            </a:pPr>
            <a:endParaRPr lang="en-GB" dirty="0">
              <a:highlight>
                <a:srgbClr val="FFFF00"/>
              </a:highlight>
            </a:endParaRPr>
          </a:p>
          <a:p>
            <a:pPr marL="36000" indent="0" fontAlgn="base">
              <a:lnSpc>
                <a:spcPct val="120000"/>
              </a:lnSpc>
              <a:spcBef>
                <a:spcPts val="0"/>
              </a:spcBef>
              <a:buNone/>
            </a:pPr>
            <a:r>
              <a:rPr lang="en-GB" dirty="0"/>
              <a:t>Little Lamb </a:t>
            </a:r>
            <a:r>
              <a:rPr lang="en-GB" dirty="0" smtClean="0"/>
              <a:t>who </a:t>
            </a:r>
            <a:r>
              <a:rPr lang="en-GB" dirty="0"/>
              <a:t>made thee</a:t>
            </a:r>
          </a:p>
          <a:p>
            <a:pPr marL="36000" indent="0" fontAlgn="base">
              <a:lnSpc>
                <a:spcPct val="120000"/>
              </a:lnSpc>
              <a:spcBef>
                <a:spcPts val="0"/>
              </a:spcBef>
              <a:buNone/>
            </a:pPr>
            <a:r>
              <a:rPr lang="en-GB" dirty="0"/>
              <a:t>         </a:t>
            </a:r>
            <a:r>
              <a:rPr lang="en-GB" dirty="0" err="1"/>
              <a:t>Dost</a:t>
            </a:r>
            <a:r>
              <a:rPr lang="en-GB" dirty="0"/>
              <a:t> thou know who made thee </a:t>
            </a:r>
          </a:p>
          <a:p>
            <a:pPr marL="36000" indent="0" fontAlgn="base">
              <a:lnSpc>
                <a:spcPct val="120000"/>
              </a:lnSpc>
              <a:spcBef>
                <a:spcPts val="0"/>
              </a:spcBef>
              <a:buNone/>
            </a:pPr>
            <a:r>
              <a:rPr lang="en-GB" dirty="0"/>
              <a:t>Gave thee life &amp; bid thee feed. </a:t>
            </a:r>
          </a:p>
          <a:p>
            <a:pPr marL="36000" indent="0" fontAlgn="base">
              <a:lnSpc>
                <a:spcPct val="120000"/>
              </a:lnSpc>
              <a:spcBef>
                <a:spcPts val="0"/>
              </a:spcBef>
              <a:buNone/>
            </a:pPr>
            <a:r>
              <a:rPr lang="en-GB" dirty="0"/>
              <a:t>By the stream &amp; o'er the mead; </a:t>
            </a:r>
          </a:p>
          <a:p>
            <a:pPr marL="36000" indent="0" fontAlgn="base">
              <a:lnSpc>
                <a:spcPct val="120000"/>
              </a:lnSpc>
              <a:spcBef>
                <a:spcPts val="0"/>
              </a:spcBef>
              <a:buNone/>
            </a:pPr>
            <a:r>
              <a:rPr lang="en-GB" dirty="0"/>
              <a:t>Gave thee clothing of delight,</a:t>
            </a:r>
          </a:p>
          <a:p>
            <a:pPr marL="36000" indent="0" fontAlgn="base">
              <a:lnSpc>
                <a:spcPct val="120000"/>
              </a:lnSpc>
              <a:spcBef>
                <a:spcPts val="0"/>
              </a:spcBef>
              <a:buNone/>
            </a:pPr>
            <a:r>
              <a:rPr lang="en-GB" dirty="0"/>
              <a:t>Softest clothing </a:t>
            </a:r>
            <a:r>
              <a:rPr lang="en-GB" dirty="0" err="1"/>
              <a:t>wooly</a:t>
            </a:r>
            <a:r>
              <a:rPr lang="en-GB" dirty="0"/>
              <a:t> bright; </a:t>
            </a:r>
          </a:p>
          <a:p>
            <a:pPr marL="36000" indent="0" fontAlgn="base">
              <a:lnSpc>
                <a:spcPct val="120000"/>
              </a:lnSpc>
              <a:spcBef>
                <a:spcPts val="0"/>
              </a:spcBef>
              <a:buNone/>
            </a:pPr>
            <a:r>
              <a:rPr lang="en-GB" dirty="0"/>
              <a:t>Gave thee such a tender voice, </a:t>
            </a:r>
          </a:p>
          <a:p>
            <a:pPr marL="36000" indent="0" fontAlgn="base">
              <a:lnSpc>
                <a:spcPct val="120000"/>
              </a:lnSpc>
              <a:spcBef>
                <a:spcPts val="0"/>
              </a:spcBef>
              <a:buNone/>
            </a:pPr>
            <a:r>
              <a:rPr lang="en-GB" dirty="0"/>
              <a:t>Making all the vales rejoice! </a:t>
            </a:r>
          </a:p>
          <a:p>
            <a:pPr marL="36000" indent="0" fontAlgn="base">
              <a:lnSpc>
                <a:spcPct val="120000"/>
              </a:lnSpc>
              <a:spcBef>
                <a:spcPts val="0"/>
              </a:spcBef>
              <a:buNone/>
            </a:pPr>
            <a:r>
              <a:rPr lang="en-GB" dirty="0"/>
              <a:t>         </a:t>
            </a:r>
            <a:r>
              <a:rPr lang="en-GB" dirty="0"/>
              <a:t>Little Lamb who made thee </a:t>
            </a:r>
          </a:p>
          <a:p>
            <a:pPr marL="36000" indent="0" fontAlgn="base">
              <a:lnSpc>
                <a:spcPct val="120000"/>
              </a:lnSpc>
              <a:spcBef>
                <a:spcPts val="0"/>
              </a:spcBef>
              <a:buNone/>
            </a:pPr>
            <a:r>
              <a:rPr lang="en-GB" dirty="0"/>
              <a:t>         </a:t>
            </a:r>
            <a:r>
              <a:rPr lang="en-GB" dirty="0" err="1"/>
              <a:t>Dost</a:t>
            </a:r>
            <a:r>
              <a:rPr lang="en-GB" dirty="0"/>
              <a:t> thou know who made thee </a:t>
            </a:r>
            <a:br>
              <a:rPr lang="en-GB" dirty="0"/>
            </a:br>
            <a:endParaRPr lang="en-GB" dirty="0"/>
          </a:p>
          <a:p>
            <a:pPr marL="36000" indent="0" fontAlgn="base">
              <a:lnSpc>
                <a:spcPct val="120000"/>
              </a:lnSpc>
              <a:spcBef>
                <a:spcPts val="0"/>
              </a:spcBef>
              <a:buNone/>
            </a:pPr>
            <a:r>
              <a:rPr lang="en-GB" dirty="0">
                <a:highlight>
                  <a:srgbClr val="00FF00"/>
                </a:highlight>
              </a:rPr>
              <a:t>         </a:t>
            </a:r>
            <a:r>
              <a:rPr lang="en-GB" dirty="0"/>
              <a:t>Little Lamb I'll tell thee, </a:t>
            </a:r>
          </a:p>
          <a:p>
            <a:pPr marL="36000" indent="0" fontAlgn="base">
              <a:lnSpc>
                <a:spcPct val="120000"/>
              </a:lnSpc>
              <a:spcBef>
                <a:spcPts val="0"/>
              </a:spcBef>
              <a:buNone/>
            </a:pPr>
            <a:r>
              <a:rPr lang="en-GB" dirty="0"/>
              <a:t>         Little Lamb I'll tell thee!</a:t>
            </a:r>
          </a:p>
          <a:p>
            <a:pPr marL="36000" indent="0" fontAlgn="base">
              <a:lnSpc>
                <a:spcPct val="120000"/>
              </a:lnSpc>
              <a:spcBef>
                <a:spcPts val="0"/>
              </a:spcBef>
              <a:buNone/>
            </a:pPr>
            <a:r>
              <a:rPr lang="en-GB" dirty="0"/>
              <a:t>He is called by thy name, </a:t>
            </a:r>
          </a:p>
          <a:p>
            <a:pPr marL="36000" indent="0" fontAlgn="base">
              <a:lnSpc>
                <a:spcPct val="120000"/>
              </a:lnSpc>
              <a:spcBef>
                <a:spcPts val="0"/>
              </a:spcBef>
              <a:buNone/>
            </a:pPr>
            <a:r>
              <a:rPr lang="en-GB" dirty="0"/>
              <a:t>For he calls himself a Lamb: </a:t>
            </a:r>
          </a:p>
          <a:p>
            <a:pPr marL="36000" indent="0" fontAlgn="base">
              <a:lnSpc>
                <a:spcPct val="120000"/>
              </a:lnSpc>
              <a:spcBef>
                <a:spcPts val="0"/>
              </a:spcBef>
              <a:buNone/>
            </a:pPr>
            <a:r>
              <a:rPr lang="en-GB" dirty="0"/>
              <a:t>He is meek &amp; he is mild, </a:t>
            </a:r>
          </a:p>
          <a:p>
            <a:pPr marL="36000" indent="0" fontAlgn="base">
              <a:lnSpc>
                <a:spcPct val="120000"/>
              </a:lnSpc>
              <a:spcBef>
                <a:spcPts val="0"/>
              </a:spcBef>
              <a:buNone/>
            </a:pPr>
            <a:r>
              <a:rPr lang="en-GB" dirty="0"/>
              <a:t>He became a little child: </a:t>
            </a:r>
          </a:p>
          <a:p>
            <a:pPr marL="36000" indent="0" fontAlgn="base">
              <a:lnSpc>
                <a:spcPct val="120000"/>
              </a:lnSpc>
              <a:spcBef>
                <a:spcPts val="0"/>
              </a:spcBef>
              <a:buNone/>
            </a:pPr>
            <a:r>
              <a:rPr lang="en-GB" dirty="0"/>
              <a:t>I a child &amp; thou a lamb, </a:t>
            </a:r>
          </a:p>
          <a:p>
            <a:pPr marL="36000" indent="0" fontAlgn="base">
              <a:lnSpc>
                <a:spcPct val="120000"/>
              </a:lnSpc>
              <a:spcBef>
                <a:spcPts val="0"/>
              </a:spcBef>
              <a:buNone/>
            </a:pPr>
            <a:r>
              <a:rPr lang="en-GB" dirty="0"/>
              <a:t>We are called by his name. </a:t>
            </a:r>
          </a:p>
          <a:p>
            <a:pPr marL="36000" indent="0" fontAlgn="base">
              <a:lnSpc>
                <a:spcPct val="120000"/>
              </a:lnSpc>
              <a:spcBef>
                <a:spcPts val="0"/>
              </a:spcBef>
              <a:buNone/>
            </a:pPr>
            <a:r>
              <a:rPr lang="en-GB" dirty="0"/>
              <a:t>         Little Lamb God bless thee. </a:t>
            </a:r>
          </a:p>
          <a:p>
            <a:pPr marL="36000" indent="0" fontAlgn="base">
              <a:lnSpc>
                <a:spcPct val="120000"/>
              </a:lnSpc>
              <a:spcBef>
                <a:spcPts val="0"/>
              </a:spcBef>
              <a:buNone/>
            </a:pPr>
            <a:r>
              <a:rPr lang="en-GB" dirty="0"/>
              <a:t>         Little Lamb God bless thee.</a:t>
            </a:r>
          </a:p>
          <a:p>
            <a:endParaRPr lang="en-GB" dirty="0"/>
          </a:p>
          <a:p>
            <a:endParaRPr lang="en-GB" dirty="0"/>
          </a:p>
        </p:txBody>
      </p:sp>
      <p:sp>
        <p:nvSpPr>
          <p:cNvPr id="4" name="TextBox 3"/>
          <p:cNvSpPr txBox="1"/>
          <p:nvPr/>
        </p:nvSpPr>
        <p:spPr>
          <a:xfrm>
            <a:off x="7010399" y="135467"/>
            <a:ext cx="4563533" cy="6186309"/>
          </a:xfrm>
          <a:prstGeom prst="rect">
            <a:avLst/>
          </a:prstGeom>
          <a:noFill/>
        </p:spPr>
        <p:txBody>
          <a:bodyPr wrap="square" rtlCol="0">
            <a:spAutoFit/>
          </a:bodyPr>
          <a:lstStyle/>
          <a:p>
            <a:pPr marL="285750" indent="-285750">
              <a:buFont typeface="Arial" panose="020B0604020202020204" pitchFamily="34" charset="0"/>
              <a:buChar char="•"/>
            </a:pPr>
            <a:r>
              <a:rPr lang="en-GB" b="1" dirty="0" smtClean="0"/>
              <a:t>Overview:  </a:t>
            </a:r>
            <a:r>
              <a:rPr lang="en-GB" dirty="0"/>
              <a:t>The speaker, a child, asks a series </a:t>
            </a:r>
            <a:r>
              <a:rPr lang="en-GB" dirty="0" smtClean="0"/>
              <a:t>of rhetorical questions </a:t>
            </a:r>
            <a:r>
              <a:rPr lang="en-GB" dirty="0"/>
              <a:t>of a lamb. </a:t>
            </a:r>
            <a:r>
              <a:rPr lang="en-GB" dirty="0"/>
              <a:t>T</a:t>
            </a:r>
            <a:r>
              <a:rPr lang="en-GB" dirty="0" smtClean="0"/>
              <a:t>he </a:t>
            </a:r>
            <a:r>
              <a:rPr lang="en-GB" dirty="0"/>
              <a:t>soft, tender nature of the lamb and the gentleness of its way of </a:t>
            </a:r>
            <a:r>
              <a:rPr lang="en-GB" dirty="0" smtClean="0"/>
              <a:t>life is emphasised. </a:t>
            </a:r>
          </a:p>
          <a:p>
            <a:pPr marL="285750" indent="-285750">
              <a:buFont typeface="Arial" panose="020B0604020202020204" pitchFamily="34" charset="0"/>
              <a:buChar char="•"/>
            </a:pPr>
            <a:r>
              <a:rPr lang="en-GB" dirty="0" smtClean="0"/>
              <a:t>The </a:t>
            </a:r>
            <a:r>
              <a:rPr lang="en-GB" b="1" i="1" dirty="0"/>
              <a:t>first </a:t>
            </a:r>
            <a:r>
              <a:rPr lang="en-GB" b="1" i="1" dirty="0" smtClean="0"/>
              <a:t>stanza </a:t>
            </a:r>
            <a:r>
              <a:rPr lang="en-GB" dirty="0" smtClean="0"/>
              <a:t>ends </a:t>
            </a:r>
            <a:r>
              <a:rPr lang="en-GB" dirty="0"/>
              <a:t>with the central rhetorical question ‘Little Lamb, who made thee?</a:t>
            </a:r>
          </a:p>
          <a:p>
            <a:pPr marL="285750" indent="-285750">
              <a:buFont typeface="Arial" panose="020B0604020202020204" pitchFamily="34" charset="0"/>
              <a:buChar char="•"/>
            </a:pPr>
            <a:r>
              <a:rPr lang="en-GB" dirty="0"/>
              <a:t>In the </a:t>
            </a:r>
            <a:r>
              <a:rPr lang="en-GB" b="1" i="1" dirty="0"/>
              <a:t>second stanza, </a:t>
            </a:r>
            <a:r>
              <a:rPr lang="en-GB" dirty="0"/>
              <a:t>the speaker answers the question posed, referring to a specific ‘He</a:t>
            </a:r>
            <a:r>
              <a:rPr lang="en-GB" dirty="0" smtClean="0"/>
              <a:t>'. The </a:t>
            </a:r>
            <a:r>
              <a:rPr lang="en-GB" dirty="0"/>
              <a:t>accumulated references to the lamb's creator point to ‘He' </a:t>
            </a:r>
            <a:r>
              <a:rPr lang="en-GB" dirty="0" smtClean="0"/>
              <a:t>as Jesus, who (according to The Bible) came </a:t>
            </a:r>
            <a:r>
              <a:rPr lang="en-GB" dirty="0"/>
              <a:t>to earth as a human child, and is also referred to as a lamb. The speaker </a:t>
            </a:r>
            <a:r>
              <a:rPr lang="en-GB" dirty="0" smtClean="0"/>
              <a:t>equates children and lambs. </a:t>
            </a:r>
          </a:p>
          <a:p>
            <a:pPr marL="285750" indent="-285750">
              <a:buFont typeface="Arial" panose="020B0604020202020204" pitchFamily="34" charset="0"/>
              <a:buChar char="•"/>
            </a:pPr>
            <a:r>
              <a:rPr lang="en-GB" dirty="0" smtClean="0"/>
              <a:t>It </a:t>
            </a:r>
            <a:r>
              <a:rPr lang="en-GB" dirty="0"/>
              <a:t>develops the symbolism of shepherd, sheep and lambs </a:t>
            </a:r>
            <a:r>
              <a:rPr lang="en-GB" dirty="0" smtClean="0"/>
              <a:t>which </a:t>
            </a:r>
            <a:r>
              <a:rPr lang="en-GB" dirty="0"/>
              <a:t>forms a central image in the whole sequence of </a:t>
            </a:r>
            <a:r>
              <a:rPr lang="en-GB" i="1" dirty="0"/>
              <a:t>Songs of Innocence</a:t>
            </a:r>
            <a:endParaRPr lang="en-GB" dirty="0"/>
          </a:p>
          <a:p>
            <a:pPr marL="285750" indent="-285750">
              <a:buFont typeface="Arial" panose="020B0604020202020204" pitchFamily="34" charset="0"/>
              <a:buChar char="•"/>
            </a:pPr>
            <a:r>
              <a:rPr lang="en-GB" dirty="0"/>
              <a:t>It begins to explore the nature of the world and of its maker</a:t>
            </a:r>
          </a:p>
          <a:p>
            <a:endParaRPr lang="en-GB" dirty="0"/>
          </a:p>
        </p:txBody>
      </p:sp>
    </p:spTree>
    <p:extLst>
      <p:ext uri="{BB962C8B-B14F-4D97-AF65-F5344CB8AC3E}">
        <p14:creationId xmlns:p14="http://schemas.microsoft.com/office/powerpoint/2010/main" val="21273791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500"/>
                                        <p:tgtEl>
                                          <p:spTgt spid="3">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500"/>
                                        <p:tgtEl>
                                          <p:spTgt spid="3">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fade">
                                      <p:cBhvr>
                                        <p:cTn id="40" dur="500"/>
                                        <p:tgtEl>
                                          <p:spTgt spid="3">
                                            <p:txEl>
                                              <p:pRg st="12" end="12"/>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fade">
                                      <p:cBhvr>
                                        <p:cTn id="43" dur="500"/>
                                        <p:tgtEl>
                                          <p:spTgt spid="3">
                                            <p:txEl>
                                              <p:pRg st="13" end="13"/>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14" end="14"/>
                                            </p:txEl>
                                          </p:spTgt>
                                        </p:tgtEl>
                                        <p:attrNameLst>
                                          <p:attrName>style.visibility</p:attrName>
                                        </p:attrNameLst>
                                      </p:cBhvr>
                                      <p:to>
                                        <p:strVal val="visible"/>
                                      </p:to>
                                    </p:set>
                                    <p:animEffect transition="in" filter="fade">
                                      <p:cBhvr>
                                        <p:cTn id="46" dur="500"/>
                                        <p:tgtEl>
                                          <p:spTgt spid="3">
                                            <p:txEl>
                                              <p:pRg st="14" end="14"/>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animEffect transition="in" filter="fade">
                                      <p:cBhvr>
                                        <p:cTn id="49" dur="500"/>
                                        <p:tgtEl>
                                          <p:spTgt spid="3">
                                            <p:txEl>
                                              <p:pRg st="15" end="15"/>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3">
                                            <p:txEl>
                                              <p:pRg st="16" end="16"/>
                                            </p:txEl>
                                          </p:spTgt>
                                        </p:tgtEl>
                                        <p:attrNameLst>
                                          <p:attrName>style.visibility</p:attrName>
                                        </p:attrNameLst>
                                      </p:cBhvr>
                                      <p:to>
                                        <p:strVal val="visible"/>
                                      </p:to>
                                    </p:set>
                                    <p:animEffect transition="in" filter="fade">
                                      <p:cBhvr>
                                        <p:cTn id="52" dur="500"/>
                                        <p:tgtEl>
                                          <p:spTgt spid="3">
                                            <p:txEl>
                                              <p:pRg st="16" end="16"/>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3">
                                            <p:txEl>
                                              <p:pRg st="17" end="17"/>
                                            </p:txEl>
                                          </p:spTgt>
                                        </p:tgtEl>
                                        <p:attrNameLst>
                                          <p:attrName>style.visibility</p:attrName>
                                        </p:attrNameLst>
                                      </p:cBhvr>
                                      <p:to>
                                        <p:strVal val="visible"/>
                                      </p:to>
                                    </p:set>
                                    <p:animEffect transition="in" filter="fade">
                                      <p:cBhvr>
                                        <p:cTn id="55" dur="500"/>
                                        <p:tgtEl>
                                          <p:spTgt spid="3">
                                            <p:txEl>
                                              <p:pRg st="17" end="17"/>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3">
                                            <p:txEl>
                                              <p:pRg st="18" end="18"/>
                                            </p:txEl>
                                          </p:spTgt>
                                        </p:tgtEl>
                                        <p:attrNameLst>
                                          <p:attrName>style.visibility</p:attrName>
                                        </p:attrNameLst>
                                      </p:cBhvr>
                                      <p:to>
                                        <p:strVal val="visible"/>
                                      </p:to>
                                    </p:set>
                                    <p:animEffect transition="in" filter="fade">
                                      <p:cBhvr>
                                        <p:cTn id="58" dur="500"/>
                                        <p:tgtEl>
                                          <p:spTgt spid="3">
                                            <p:txEl>
                                              <p:pRg st="18" end="18"/>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3">
                                            <p:txEl>
                                              <p:pRg st="19" end="19"/>
                                            </p:txEl>
                                          </p:spTgt>
                                        </p:tgtEl>
                                        <p:attrNameLst>
                                          <p:attrName>style.visibility</p:attrName>
                                        </p:attrNameLst>
                                      </p:cBhvr>
                                      <p:to>
                                        <p:strVal val="visible"/>
                                      </p:to>
                                    </p:set>
                                    <p:animEffect transition="in" filter="fade">
                                      <p:cBhvr>
                                        <p:cTn id="61" dur="500"/>
                                        <p:tgtEl>
                                          <p:spTgt spid="3">
                                            <p:txEl>
                                              <p:pRg st="19" end="19"/>
                                            </p:txEl>
                                          </p:spTgt>
                                        </p:tgtEl>
                                      </p:cBhvr>
                                    </p:animEffect>
                                  </p:childTnLst>
                                </p:cTn>
                              </p:par>
                              <p:par>
                                <p:cTn id="62" presetID="10" presetClass="entr" presetSubtype="0" fill="hold" nodeType="withEffect">
                                  <p:stCondLst>
                                    <p:cond delay="0"/>
                                  </p:stCondLst>
                                  <p:childTnLst>
                                    <p:set>
                                      <p:cBhvr>
                                        <p:cTn id="63" dur="1" fill="hold">
                                          <p:stCondLst>
                                            <p:cond delay="0"/>
                                          </p:stCondLst>
                                        </p:cTn>
                                        <p:tgtEl>
                                          <p:spTgt spid="3">
                                            <p:txEl>
                                              <p:pRg st="20" end="20"/>
                                            </p:txEl>
                                          </p:spTgt>
                                        </p:tgtEl>
                                        <p:attrNameLst>
                                          <p:attrName>style.visibility</p:attrName>
                                        </p:attrNameLst>
                                      </p:cBhvr>
                                      <p:to>
                                        <p:strVal val="visible"/>
                                      </p:to>
                                    </p:set>
                                    <p:animEffect transition="in" filter="fade">
                                      <p:cBhvr>
                                        <p:cTn id="64" dur="500"/>
                                        <p:tgtEl>
                                          <p:spTgt spid="3">
                                            <p:txEl>
                                              <p:pRg st="20" end="2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4">
                                            <p:txEl>
                                              <p:pRg st="0" end="0"/>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
                                            <p:txEl>
                                              <p:pRg st="1" end="1"/>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
                                            <p:txEl>
                                              <p:pRg st="2" end="2"/>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4">
                                            <p:txEl>
                                              <p:pRg st="3" end="3"/>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1E7BB2-6DA1-47AC-A07D-D85A551BF699}"/>
              </a:ext>
            </a:extLst>
          </p:cNvPr>
          <p:cNvSpPr>
            <a:spLocks noGrp="1"/>
          </p:cNvSpPr>
          <p:nvPr>
            <p:ph type="title"/>
          </p:nvPr>
        </p:nvSpPr>
        <p:spPr/>
        <p:txBody>
          <a:bodyPr>
            <a:normAutofit fontScale="90000"/>
          </a:bodyPr>
          <a:lstStyle/>
          <a:p>
            <a:r>
              <a:rPr lang="en-GB" dirty="0"/>
              <a:t>Form and Structure: </a:t>
            </a:r>
            <a:r>
              <a:rPr lang="en-GB" sz="2700" b="1" dirty="0">
                <a:solidFill>
                  <a:schemeClr val="bg1"/>
                </a:solidFill>
              </a:rPr>
              <a:t>Form:  </a:t>
            </a:r>
            <a:r>
              <a:rPr lang="en-GB" sz="2700" dirty="0"/>
              <a:t>following a particular form?  (sonnet, villanelle, ballad, ode etc.) Stanza form (tercet, quatrain, couplet etc.)  </a:t>
            </a:r>
            <a:r>
              <a:rPr lang="en-GB" sz="2700" b="1" dirty="0">
                <a:solidFill>
                  <a:schemeClr val="bg1"/>
                </a:solidFill>
              </a:rPr>
              <a:t>Structure:  </a:t>
            </a:r>
            <a:r>
              <a:rPr lang="en-GB" sz="2700" dirty="0"/>
              <a:t>the development of the poem.  The turning point.  Repetitions.  Contrasts.</a:t>
            </a:r>
          </a:p>
        </p:txBody>
      </p:sp>
      <p:sp>
        <p:nvSpPr>
          <p:cNvPr id="3" name="Content Placeholder 2">
            <a:extLst>
              <a:ext uri="{FF2B5EF4-FFF2-40B4-BE49-F238E27FC236}">
                <a16:creationId xmlns:a16="http://schemas.microsoft.com/office/drawing/2014/main" xmlns="" id="{9740A11B-E75E-4DA7-A23A-89971EDC0E9C}"/>
              </a:ext>
            </a:extLst>
          </p:cNvPr>
          <p:cNvSpPr>
            <a:spLocks noGrp="1"/>
          </p:cNvSpPr>
          <p:nvPr>
            <p:ph idx="1"/>
          </p:nvPr>
        </p:nvSpPr>
        <p:spPr/>
        <p:txBody>
          <a:bodyPr/>
          <a:lstStyle/>
          <a:p>
            <a:endParaRPr lang="en-GB" dirty="0"/>
          </a:p>
        </p:txBody>
      </p:sp>
      <p:sp>
        <p:nvSpPr>
          <p:cNvPr id="4" name="TextBox 3">
            <a:extLst>
              <a:ext uri="{FF2B5EF4-FFF2-40B4-BE49-F238E27FC236}">
                <a16:creationId xmlns:a16="http://schemas.microsoft.com/office/drawing/2014/main" xmlns="" id="{AACAC49F-9FC3-4787-8FC8-D5F10428F6E3}"/>
              </a:ext>
            </a:extLst>
          </p:cNvPr>
          <p:cNvSpPr txBox="1"/>
          <p:nvPr/>
        </p:nvSpPr>
        <p:spPr>
          <a:xfrm>
            <a:off x="4839855" y="1330036"/>
            <a:ext cx="3306618" cy="4394984"/>
          </a:xfrm>
          <a:prstGeom prst="rect">
            <a:avLst/>
          </a:prstGeom>
          <a:noFill/>
        </p:spPr>
        <p:txBody>
          <a:bodyPr wrap="square" rtlCol="0">
            <a:spAutoFit/>
          </a:bodyPr>
          <a:lstStyle/>
          <a:p>
            <a:endParaRPr lang="en-GB" dirty="0"/>
          </a:p>
        </p:txBody>
      </p:sp>
      <p:sp>
        <p:nvSpPr>
          <p:cNvPr id="5" name="TextBox 4">
            <a:extLst>
              <a:ext uri="{FF2B5EF4-FFF2-40B4-BE49-F238E27FC236}">
                <a16:creationId xmlns:a16="http://schemas.microsoft.com/office/drawing/2014/main" xmlns="" id="{02724FDC-DB4A-4E03-84AE-43F33F7D02E2}"/>
              </a:ext>
            </a:extLst>
          </p:cNvPr>
          <p:cNvSpPr txBox="1"/>
          <p:nvPr/>
        </p:nvSpPr>
        <p:spPr>
          <a:xfrm>
            <a:off x="4036292" y="873252"/>
            <a:ext cx="2752436" cy="5022914"/>
          </a:xfrm>
          <a:prstGeom prst="rect">
            <a:avLst/>
          </a:prstGeom>
          <a:noFill/>
        </p:spPr>
        <p:txBody>
          <a:bodyPr wrap="square" rtlCol="0">
            <a:spAutoFit/>
          </a:bodyPr>
          <a:lstStyle/>
          <a:p>
            <a:pPr marL="36000" indent="0" fontAlgn="base">
              <a:lnSpc>
                <a:spcPct val="120000"/>
              </a:lnSpc>
              <a:spcBef>
                <a:spcPts val="0"/>
              </a:spcBef>
              <a:buNone/>
            </a:pPr>
            <a:r>
              <a:rPr lang="en-GB" sz="1200" dirty="0">
                <a:highlight>
                  <a:srgbClr val="FFFF00"/>
                </a:highlight>
              </a:rPr>
              <a:t>Little Lamb </a:t>
            </a:r>
            <a:r>
              <a:rPr lang="en-GB" sz="1200" dirty="0"/>
              <a:t>who made thee</a:t>
            </a:r>
          </a:p>
          <a:p>
            <a:pPr marL="36000" indent="0" fontAlgn="base">
              <a:lnSpc>
                <a:spcPct val="120000"/>
              </a:lnSpc>
              <a:spcBef>
                <a:spcPts val="0"/>
              </a:spcBef>
              <a:buNone/>
            </a:pPr>
            <a:r>
              <a:rPr lang="en-GB" sz="1200" dirty="0"/>
              <a:t>         Dost thou know who made thee </a:t>
            </a:r>
          </a:p>
          <a:p>
            <a:pPr marL="36000" indent="0" fontAlgn="base">
              <a:lnSpc>
                <a:spcPct val="120000"/>
              </a:lnSpc>
              <a:spcBef>
                <a:spcPts val="0"/>
              </a:spcBef>
              <a:buNone/>
            </a:pPr>
            <a:r>
              <a:rPr lang="en-GB" sz="1200" dirty="0"/>
              <a:t>Gave thee life &amp; bid thee feed. </a:t>
            </a:r>
          </a:p>
          <a:p>
            <a:pPr marL="36000" indent="0" fontAlgn="base">
              <a:lnSpc>
                <a:spcPct val="120000"/>
              </a:lnSpc>
              <a:spcBef>
                <a:spcPts val="0"/>
              </a:spcBef>
              <a:buNone/>
            </a:pPr>
            <a:r>
              <a:rPr lang="en-GB" sz="1200" dirty="0"/>
              <a:t>By the stream &amp; o'er the mead; </a:t>
            </a:r>
          </a:p>
          <a:p>
            <a:pPr marL="36000" indent="0" fontAlgn="base">
              <a:lnSpc>
                <a:spcPct val="120000"/>
              </a:lnSpc>
              <a:spcBef>
                <a:spcPts val="0"/>
              </a:spcBef>
              <a:buNone/>
            </a:pPr>
            <a:r>
              <a:rPr lang="en-GB" sz="1200" dirty="0"/>
              <a:t>Gave thee clothing of delight,</a:t>
            </a:r>
          </a:p>
          <a:p>
            <a:pPr marL="36000" indent="0" fontAlgn="base">
              <a:lnSpc>
                <a:spcPct val="120000"/>
              </a:lnSpc>
              <a:spcBef>
                <a:spcPts val="0"/>
              </a:spcBef>
              <a:buNone/>
            </a:pPr>
            <a:r>
              <a:rPr lang="en-GB" sz="1200" dirty="0"/>
              <a:t>Softest clothing </a:t>
            </a:r>
            <a:r>
              <a:rPr lang="en-GB" sz="1200" dirty="0" err="1"/>
              <a:t>wooly</a:t>
            </a:r>
            <a:r>
              <a:rPr lang="en-GB" sz="1200" dirty="0"/>
              <a:t> bright; </a:t>
            </a:r>
          </a:p>
          <a:p>
            <a:pPr marL="36000" indent="0" fontAlgn="base">
              <a:lnSpc>
                <a:spcPct val="120000"/>
              </a:lnSpc>
              <a:spcBef>
                <a:spcPts val="0"/>
              </a:spcBef>
              <a:buNone/>
            </a:pPr>
            <a:r>
              <a:rPr lang="en-GB" sz="1200" dirty="0"/>
              <a:t>Gave thee such a tender voice, </a:t>
            </a:r>
          </a:p>
          <a:p>
            <a:pPr marL="36000" indent="0" fontAlgn="base">
              <a:lnSpc>
                <a:spcPct val="120000"/>
              </a:lnSpc>
              <a:spcBef>
                <a:spcPts val="0"/>
              </a:spcBef>
              <a:buNone/>
            </a:pPr>
            <a:r>
              <a:rPr lang="en-GB" sz="1200" dirty="0"/>
              <a:t>Making all the vales rejoice! </a:t>
            </a:r>
          </a:p>
          <a:p>
            <a:pPr marL="36000" indent="0" fontAlgn="base">
              <a:lnSpc>
                <a:spcPct val="120000"/>
              </a:lnSpc>
              <a:spcBef>
                <a:spcPts val="0"/>
              </a:spcBef>
              <a:buNone/>
            </a:pPr>
            <a:r>
              <a:rPr lang="en-GB" sz="1200" dirty="0"/>
              <a:t>         </a:t>
            </a:r>
            <a:r>
              <a:rPr lang="en-GB" sz="1200" dirty="0">
                <a:highlight>
                  <a:srgbClr val="00FF00"/>
                </a:highlight>
              </a:rPr>
              <a:t>Little Lamb who made thee </a:t>
            </a:r>
          </a:p>
          <a:p>
            <a:pPr marL="36000" indent="0" fontAlgn="base">
              <a:lnSpc>
                <a:spcPct val="120000"/>
              </a:lnSpc>
              <a:spcBef>
                <a:spcPts val="0"/>
              </a:spcBef>
              <a:buNone/>
            </a:pPr>
            <a:r>
              <a:rPr lang="en-GB" sz="1200" dirty="0">
                <a:highlight>
                  <a:srgbClr val="00FF00"/>
                </a:highlight>
              </a:rPr>
              <a:t>         Dost thou know who made thee </a:t>
            </a:r>
            <a:br>
              <a:rPr lang="en-GB" sz="1200" dirty="0">
                <a:highlight>
                  <a:srgbClr val="00FF00"/>
                </a:highlight>
              </a:rPr>
            </a:br>
            <a:endParaRPr lang="en-GB" sz="1200" dirty="0">
              <a:highlight>
                <a:srgbClr val="00FF00"/>
              </a:highlight>
            </a:endParaRPr>
          </a:p>
          <a:p>
            <a:pPr marL="36000" indent="0" fontAlgn="base">
              <a:lnSpc>
                <a:spcPct val="120000"/>
              </a:lnSpc>
              <a:spcBef>
                <a:spcPts val="0"/>
              </a:spcBef>
              <a:buNone/>
            </a:pPr>
            <a:r>
              <a:rPr lang="en-GB" sz="1200" dirty="0">
                <a:highlight>
                  <a:srgbClr val="00FF00"/>
                </a:highlight>
              </a:rPr>
              <a:t>         Little Lamb I'll tell thee, </a:t>
            </a:r>
          </a:p>
          <a:p>
            <a:pPr marL="36000" indent="0" fontAlgn="base">
              <a:lnSpc>
                <a:spcPct val="120000"/>
              </a:lnSpc>
              <a:spcBef>
                <a:spcPts val="0"/>
              </a:spcBef>
              <a:buNone/>
            </a:pPr>
            <a:r>
              <a:rPr lang="en-GB" sz="1200" dirty="0">
                <a:highlight>
                  <a:srgbClr val="00FF00"/>
                </a:highlight>
              </a:rPr>
              <a:t>         Little Lamb I'll tell thee</a:t>
            </a:r>
            <a:r>
              <a:rPr lang="en-GB" sz="1200" dirty="0"/>
              <a:t>!</a:t>
            </a:r>
          </a:p>
          <a:p>
            <a:pPr marL="36000" indent="0" fontAlgn="base">
              <a:lnSpc>
                <a:spcPct val="120000"/>
              </a:lnSpc>
              <a:spcBef>
                <a:spcPts val="0"/>
              </a:spcBef>
              <a:buNone/>
            </a:pPr>
            <a:r>
              <a:rPr lang="en-GB" sz="1200" dirty="0"/>
              <a:t>He is called by thy name, </a:t>
            </a:r>
          </a:p>
          <a:p>
            <a:pPr marL="36000" indent="0" fontAlgn="base">
              <a:lnSpc>
                <a:spcPct val="120000"/>
              </a:lnSpc>
              <a:spcBef>
                <a:spcPts val="0"/>
              </a:spcBef>
              <a:buNone/>
            </a:pPr>
            <a:r>
              <a:rPr lang="en-GB" sz="1200" dirty="0"/>
              <a:t>For he calls himself a Lamb: </a:t>
            </a:r>
          </a:p>
          <a:p>
            <a:pPr marL="36000" indent="0" fontAlgn="base">
              <a:lnSpc>
                <a:spcPct val="120000"/>
              </a:lnSpc>
              <a:spcBef>
                <a:spcPts val="0"/>
              </a:spcBef>
              <a:buNone/>
            </a:pPr>
            <a:r>
              <a:rPr lang="en-GB" sz="1200" dirty="0"/>
              <a:t>He is meek &amp; he is mild, </a:t>
            </a:r>
          </a:p>
          <a:p>
            <a:pPr marL="36000" indent="0" fontAlgn="base">
              <a:lnSpc>
                <a:spcPct val="120000"/>
              </a:lnSpc>
              <a:spcBef>
                <a:spcPts val="0"/>
              </a:spcBef>
              <a:buNone/>
            </a:pPr>
            <a:r>
              <a:rPr lang="en-GB" sz="1200" dirty="0"/>
              <a:t>He became a little child: </a:t>
            </a:r>
          </a:p>
          <a:p>
            <a:pPr marL="36000" indent="0" fontAlgn="base">
              <a:lnSpc>
                <a:spcPct val="120000"/>
              </a:lnSpc>
              <a:spcBef>
                <a:spcPts val="0"/>
              </a:spcBef>
              <a:buNone/>
            </a:pPr>
            <a:r>
              <a:rPr lang="en-GB" sz="1200" dirty="0"/>
              <a:t>I a child &amp; thou a lamb, </a:t>
            </a:r>
          </a:p>
          <a:p>
            <a:pPr marL="36000" indent="0" fontAlgn="base">
              <a:lnSpc>
                <a:spcPct val="120000"/>
              </a:lnSpc>
              <a:spcBef>
                <a:spcPts val="0"/>
              </a:spcBef>
              <a:buNone/>
            </a:pPr>
            <a:r>
              <a:rPr lang="en-GB" sz="1200" dirty="0"/>
              <a:t>We are called by his name. </a:t>
            </a:r>
          </a:p>
          <a:p>
            <a:pPr marL="36000" indent="0" fontAlgn="base">
              <a:lnSpc>
                <a:spcPct val="120000"/>
              </a:lnSpc>
              <a:spcBef>
                <a:spcPts val="0"/>
              </a:spcBef>
              <a:buNone/>
            </a:pPr>
            <a:r>
              <a:rPr lang="en-GB" sz="1200" dirty="0"/>
              <a:t>         Little Lamb God bless thee. </a:t>
            </a:r>
          </a:p>
          <a:p>
            <a:pPr marL="36000" indent="0" fontAlgn="base">
              <a:lnSpc>
                <a:spcPct val="120000"/>
              </a:lnSpc>
              <a:spcBef>
                <a:spcPts val="0"/>
              </a:spcBef>
              <a:buNone/>
            </a:pPr>
            <a:r>
              <a:rPr lang="en-GB" sz="1200" dirty="0"/>
              <a:t>         Little Lamb God bless thee.</a:t>
            </a:r>
          </a:p>
          <a:p>
            <a:endParaRPr lang="en-GB" dirty="0"/>
          </a:p>
        </p:txBody>
      </p:sp>
      <p:sp>
        <p:nvSpPr>
          <p:cNvPr id="6" name="TextBox 5">
            <a:extLst>
              <a:ext uri="{FF2B5EF4-FFF2-40B4-BE49-F238E27FC236}">
                <a16:creationId xmlns:a16="http://schemas.microsoft.com/office/drawing/2014/main" xmlns="" id="{B666B0DB-3DE1-4D5A-BB14-553A0982D2B9}"/>
              </a:ext>
            </a:extLst>
          </p:cNvPr>
          <p:cNvSpPr txBox="1"/>
          <p:nvPr/>
        </p:nvSpPr>
        <p:spPr>
          <a:xfrm>
            <a:off x="7666181" y="988291"/>
            <a:ext cx="3020291" cy="1323439"/>
          </a:xfrm>
          <a:prstGeom prst="rect">
            <a:avLst/>
          </a:prstGeom>
          <a:noFill/>
        </p:spPr>
        <p:txBody>
          <a:bodyPr wrap="square" rtlCol="0">
            <a:spAutoFit/>
          </a:bodyPr>
          <a:lstStyle/>
          <a:p>
            <a:r>
              <a:rPr lang="en-GB" sz="1600" dirty="0">
                <a:highlight>
                  <a:srgbClr val="FFFF00"/>
                </a:highlight>
              </a:rPr>
              <a:t>Use of the apostrophic form:  apostrophe is a figure of speech in which the poet addresses an absent person, an abstract idea, or a thing. </a:t>
            </a:r>
          </a:p>
        </p:txBody>
      </p:sp>
      <p:sp>
        <p:nvSpPr>
          <p:cNvPr id="7" name="TextBox 6">
            <a:extLst>
              <a:ext uri="{FF2B5EF4-FFF2-40B4-BE49-F238E27FC236}">
                <a16:creationId xmlns:a16="http://schemas.microsoft.com/office/drawing/2014/main" xmlns="" id="{899F2E1E-9C92-425B-9F0D-7B0E1EE0DEDC}"/>
              </a:ext>
            </a:extLst>
          </p:cNvPr>
          <p:cNvSpPr txBox="1"/>
          <p:nvPr/>
        </p:nvSpPr>
        <p:spPr>
          <a:xfrm>
            <a:off x="7734687" y="2311730"/>
            <a:ext cx="2752436" cy="2554545"/>
          </a:xfrm>
          <a:prstGeom prst="rect">
            <a:avLst/>
          </a:prstGeom>
          <a:noFill/>
        </p:spPr>
        <p:txBody>
          <a:bodyPr wrap="square" rtlCol="0">
            <a:spAutoFit/>
          </a:bodyPr>
          <a:lstStyle/>
          <a:p>
            <a:r>
              <a:rPr lang="en-GB" sz="1600" dirty="0">
                <a:highlight>
                  <a:srgbClr val="00FF00"/>
                </a:highlight>
              </a:rPr>
              <a:t>Repetition, with difference in the opening and closing couplets, frames the questions and answers.  Repetition and the graphologically indented nature of the first and last couplet of each stanza makes these lines into a refrain, and helps to give the poem its song-like quality.</a:t>
            </a:r>
          </a:p>
        </p:txBody>
      </p:sp>
      <p:sp>
        <p:nvSpPr>
          <p:cNvPr id="8" name="TextBox 7">
            <a:extLst>
              <a:ext uri="{FF2B5EF4-FFF2-40B4-BE49-F238E27FC236}">
                <a16:creationId xmlns:a16="http://schemas.microsoft.com/office/drawing/2014/main" xmlns="" id="{226708D6-2A8D-4D19-B361-53A0C2B7BDDB}"/>
              </a:ext>
            </a:extLst>
          </p:cNvPr>
          <p:cNvSpPr txBox="1"/>
          <p:nvPr/>
        </p:nvSpPr>
        <p:spPr>
          <a:xfrm>
            <a:off x="7734687" y="4894023"/>
            <a:ext cx="3228877" cy="830997"/>
          </a:xfrm>
          <a:prstGeom prst="rect">
            <a:avLst/>
          </a:prstGeom>
          <a:noFill/>
        </p:spPr>
        <p:txBody>
          <a:bodyPr wrap="square" rtlCol="0">
            <a:spAutoFit/>
          </a:bodyPr>
          <a:lstStyle/>
          <a:p>
            <a:r>
              <a:rPr lang="en-GB" sz="1600" dirty="0"/>
              <a:t>two stanzas, each containing five rhymed couplets:  sense of symmetry and planned response.</a:t>
            </a:r>
          </a:p>
        </p:txBody>
      </p:sp>
    </p:spTree>
    <p:extLst>
      <p:ext uri="{BB962C8B-B14F-4D97-AF65-F5344CB8AC3E}">
        <p14:creationId xmlns:p14="http://schemas.microsoft.com/office/powerpoint/2010/main" val="1373975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366</TotalTime>
  <Words>1663</Words>
  <Application>Microsoft Office PowerPoint</Application>
  <PresentationFormat>Widescreen</PresentationFormat>
  <Paragraphs>270</Paragraphs>
  <Slides>19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Corbel</vt:lpstr>
      <vt:lpstr>Wingdings 2</vt:lpstr>
      <vt:lpstr>Frame</vt:lpstr>
      <vt:lpstr>Blake Revision and vision</vt:lpstr>
      <vt:lpstr>What does The Question Look Like?</vt:lpstr>
      <vt:lpstr>For example….</vt:lpstr>
      <vt:lpstr>The AO Weighting</vt:lpstr>
      <vt:lpstr>Stylistics – Guidance given by OCR</vt:lpstr>
      <vt:lpstr>Poetic Techniques</vt:lpstr>
      <vt:lpstr>Cultural, literary or other relevant contexts (AO3) </vt:lpstr>
      <vt:lpstr>Modelling Analysis…. "The Lamb"</vt:lpstr>
      <vt:lpstr>Form and Structure: Form:  following a particular form?  (sonnet, villanelle, ballad, ode etc.) Stanza form (tercet, quatrain, couplet etc.)  Structure:  the development of the poem.  The turning point.  Repetitions.  Contrasts.</vt:lpstr>
      <vt:lpstr>Lexis:  repetitions of words, contrasts of words, low frequency, high frequency etc.  Stylistic analysis:  patterns made and broken – using your tabulation data.  Syntax:  interrogative, declarative, exclamatory sentences, complex or simple sentences.  Repetition of syntactical constructions – syntactical parallelism or deviation </vt:lpstr>
      <vt:lpstr>Syntax:  interrogative, declarative, exclamatory sentences, complex or simple sentences.  Repetition of syntactical constructions – syntactical parallelism or deviation</vt:lpstr>
      <vt:lpstr>Imagery and symbolism:  metaphors, similes, symbols and motifs, personification, semantic fields, onomatopoeia etc. </vt:lpstr>
      <vt:lpstr>Rhyme:  regular rhyme, half rhymes, repeated rhymes, break in rhymes.  Rhythm:  iambic, spondaic, dactylic, anapaestic, contrasts or break in rhythm. </vt:lpstr>
      <vt:lpstr>Tone and voice:  elements of the spoken voice seen in idiomatic expressions, for example, use of the first person narrator, repeated traits of the language etc. </vt:lpstr>
      <vt:lpstr>Context:  use of a particular form;  intertextual reference to another text; characteristic use of imagery/rhyme/ rhythm etc; connections to other poems; connections to the engraving</vt:lpstr>
      <vt:lpstr>The engraving… </vt:lpstr>
      <vt:lpstr>The format of your question:  Explore how William Blake presents creation in “The Lamb” and make connections with one or two other poems from your collection. You should consider Blake's use of poetic and stylistic techniques and significant literary or other relevant contexts</vt:lpstr>
      <vt:lpstr>An Introduction:    Explore how William Blake presents creation in “The Lamb” and make connections with one or two other poems from your collection. You should consider Blake's use of poetic and stylistic techniques and significant literary or other relevant contexts</vt:lpstr>
      <vt:lpstr>Themes:  what could come up?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Blake Revision and vision</dc:title>
  <dc:creator>David Kinder</dc:creator>
  <cp:lastModifiedBy>David Kinder</cp:lastModifiedBy>
  <cp:revision>8</cp:revision>
  <dcterms:created xsi:type="dcterms:W3CDTF">2021-01-07T10:31:46Z</dcterms:created>
  <dcterms:modified xsi:type="dcterms:W3CDTF">2021-01-07T16:38:04Z</dcterms:modified>
</cp:coreProperties>
</file>