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66" r:id="rId4"/>
    <p:sldId id="257" r:id="rId5"/>
    <p:sldId id="265" r:id="rId6"/>
    <p:sldId id="273" r:id="rId7"/>
    <p:sldId id="267" r:id="rId8"/>
    <p:sldId id="268" r:id="rId9"/>
    <p:sldId id="269" r:id="rId10"/>
    <p:sldId id="270" r:id="rId11"/>
    <p:sldId id="276" r:id="rId12"/>
    <p:sldId id="277" r:id="rId13"/>
    <p:sldId id="278" r:id="rId14"/>
    <p:sldId id="279" r:id="rId15"/>
    <p:sldId id="280" r:id="rId16"/>
    <p:sldId id="281" r:id="rId17"/>
    <p:sldId id="282" r:id="rId18"/>
    <p:sldId id="283" r:id="rId19"/>
    <p:sldId id="284" r:id="rId20"/>
    <p:sldId id="285" r:id="rId21"/>
    <p:sldId id="289"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CC128-E9EC-4745-98A1-02CB91135651}" type="datetimeFigureOut">
              <a:rPr lang="en-GB" smtClean="0"/>
              <a:t>12/01/2021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9B00E-BFDC-43A3-AA55-BD1EC0D12D49}" type="slidenum">
              <a:rPr lang="en-GB" smtClean="0"/>
              <a:t>‹#›</a:t>
            </a:fld>
            <a:endParaRPr lang="en-GB"/>
          </a:p>
        </p:txBody>
      </p:sp>
    </p:spTree>
    <p:extLst>
      <p:ext uri="{BB962C8B-B14F-4D97-AF65-F5344CB8AC3E}">
        <p14:creationId xmlns:p14="http://schemas.microsoft.com/office/powerpoint/2010/main" val="215267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student has a hand out – they should cut and stick the points onto the poem, in preparation for a piece of analysis on the poem.</a:t>
            </a:r>
          </a:p>
        </p:txBody>
      </p:sp>
      <p:sp>
        <p:nvSpPr>
          <p:cNvPr id="4" name="Slide Number Placeholder 3"/>
          <p:cNvSpPr>
            <a:spLocks noGrp="1"/>
          </p:cNvSpPr>
          <p:nvPr>
            <p:ph type="sldNum" sz="quarter" idx="10"/>
          </p:nvPr>
        </p:nvSpPr>
        <p:spPr/>
        <p:txBody>
          <a:bodyPr/>
          <a:lstStyle/>
          <a:p>
            <a:fld id="{79342E94-C296-4FAD-99A6-40C140936A64}" type="slidenum">
              <a:rPr lang="en-GB" smtClean="0"/>
              <a:t>3</a:t>
            </a:fld>
            <a:endParaRPr lang="en-GB"/>
          </a:p>
        </p:txBody>
      </p:sp>
    </p:spTree>
    <p:extLst>
      <p:ext uri="{BB962C8B-B14F-4D97-AF65-F5344CB8AC3E}">
        <p14:creationId xmlns:p14="http://schemas.microsoft.com/office/powerpoint/2010/main" val="1953832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to this slide:  discussion</a:t>
            </a:r>
            <a:r>
              <a:rPr lang="en-GB" baseline="0" dirty="0"/>
              <a:t> about whether they agree.  Discussion about whether anyone can give a name to this metre.  5 mins</a:t>
            </a:r>
            <a:endParaRPr lang="en-GB" dirty="0"/>
          </a:p>
        </p:txBody>
      </p:sp>
      <p:sp>
        <p:nvSpPr>
          <p:cNvPr id="4" name="Slide Number Placeholder 3"/>
          <p:cNvSpPr>
            <a:spLocks noGrp="1"/>
          </p:cNvSpPr>
          <p:nvPr>
            <p:ph type="sldNum" sz="quarter" idx="10"/>
          </p:nvPr>
        </p:nvSpPr>
        <p:spPr/>
        <p:txBody>
          <a:bodyPr/>
          <a:lstStyle/>
          <a:p>
            <a:fld id="{C79F2109-1049-413B-BF1A-DC4E4EBA3009}" type="slidenum">
              <a:rPr lang="en-GB" smtClean="0"/>
              <a:t>14</a:t>
            </a:fld>
            <a:endParaRPr lang="en-GB"/>
          </a:p>
        </p:txBody>
      </p:sp>
    </p:spTree>
    <p:extLst>
      <p:ext uri="{BB962C8B-B14F-4D97-AF65-F5344CB8AC3E}">
        <p14:creationId xmlns:p14="http://schemas.microsoft.com/office/powerpoint/2010/main" val="270914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pairs</a:t>
            </a:r>
            <a:r>
              <a:rPr lang="en-GB" baseline="0" dirty="0"/>
              <a:t> to try and decide where the stresses lie in these two lines.  Which one sounds more solemn, which more upbeat?  Do the class agree?</a:t>
            </a:r>
            <a:endParaRPr lang="en-GB" dirty="0"/>
          </a:p>
        </p:txBody>
      </p:sp>
      <p:sp>
        <p:nvSpPr>
          <p:cNvPr id="4" name="Slide Number Placeholder 3"/>
          <p:cNvSpPr>
            <a:spLocks noGrp="1"/>
          </p:cNvSpPr>
          <p:nvPr>
            <p:ph type="sldNum" sz="quarter" idx="10"/>
          </p:nvPr>
        </p:nvSpPr>
        <p:spPr/>
        <p:txBody>
          <a:bodyPr/>
          <a:lstStyle/>
          <a:p>
            <a:fld id="{C79F2109-1049-413B-BF1A-DC4E4EBA3009}" type="slidenum">
              <a:rPr lang="en-GB" smtClean="0"/>
              <a:t>15</a:t>
            </a:fld>
            <a:endParaRPr lang="en-GB"/>
          </a:p>
        </p:txBody>
      </p:sp>
    </p:spTree>
    <p:extLst>
      <p:ext uri="{BB962C8B-B14F-4D97-AF65-F5344CB8AC3E}">
        <p14:creationId xmlns:p14="http://schemas.microsoft.com/office/powerpoint/2010/main" val="175325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class to arrive at a mnemonic</a:t>
            </a:r>
            <a:r>
              <a:rPr lang="en-GB" baseline="0" dirty="0"/>
              <a:t> by which they will be able to remember the term and the quality that the metre typically </a:t>
            </a:r>
            <a:r>
              <a:rPr lang="en-GB" baseline="0" dirty="0" err="1"/>
              <a:t>embues</a:t>
            </a:r>
            <a:r>
              <a:rPr lang="en-GB" baseline="0" dirty="0"/>
              <a:t> in a poem.</a:t>
            </a:r>
            <a:endParaRPr lang="en-GB" dirty="0"/>
          </a:p>
        </p:txBody>
      </p:sp>
      <p:sp>
        <p:nvSpPr>
          <p:cNvPr id="4" name="Slide Number Placeholder 3"/>
          <p:cNvSpPr>
            <a:spLocks noGrp="1"/>
          </p:cNvSpPr>
          <p:nvPr>
            <p:ph type="sldNum" sz="quarter" idx="10"/>
          </p:nvPr>
        </p:nvSpPr>
        <p:spPr/>
        <p:txBody>
          <a:bodyPr/>
          <a:lstStyle/>
          <a:p>
            <a:fld id="{C79F2109-1049-413B-BF1A-DC4E4EBA3009}" type="slidenum">
              <a:rPr lang="en-GB" smtClean="0"/>
              <a:t>17</a:t>
            </a:fld>
            <a:endParaRPr lang="en-GB"/>
          </a:p>
        </p:txBody>
      </p:sp>
    </p:spTree>
    <p:extLst>
      <p:ext uri="{BB962C8B-B14F-4D97-AF65-F5344CB8AC3E}">
        <p14:creationId xmlns:p14="http://schemas.microsoft.com/office/powerpoint/2010/main" val="193213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 rhythm of “Garden of Love”:  work in pairs to reach conclusion, then discuss their ideas:  on board.</a:t>
            </a:r>
          </a:p>
        </p:txBody>
      </p:sp>
      <p:sp>
        <p:nvSpPr>
          <p:cNvPr id="4" name="Slide Number Placeholder 3"/>
          <p:cNvSpPr>
            <a:spLocks noGrp="1"/>
          </p:cNvSpPr>
          <p:nvPr>
            <p:ph type="sldNum" sz="quarter" idx="10"/>
          </p:nvPr>
        </p:nvSpPr>
        <p:spPr/>
        <p:txBody>
          <a:bodyPr/>
          <a:lstStyle/>
          <a:p>
            <a:fld id="{4B11FC3B-DCA1-495A-8294-381927313890}" type="slidenum">
              <a:rPr lang="en-GB" smtClean="0"/>
              <a:t>19</a:t>
            </a:fld>
            <a:endParaRPr lang="en-GB"/>
          </a:p>
        </p:txBody>
      </p:sp>
    </p:spTree>
    <p:extLst>
      <p:ext uri="{BB962C8B-B14F-4D97-AF65-F5344CB8AC3E}">
        <p14:creationId xmlns:p14="http://schemas.microsoft.com/office/powerpoint/2010/main" val="799346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their knowledge of the rhythm feed their understanding of this poem?</a:t>
            </a:r>
          </a:p>
        </p:txBody>
      </p:sp>
      <p:sp>
        <p:nvSpPr>
          <p:cNvPr id="4" name="Slide Number Placeholder 3"/>
          <p:cNvSpPr>
            <a:spLocks noGrp="1"/>
          </p:cNvSpPr>
          <p:nvPr>
            <p:ph type="sldNum" sz="quarter" idx="10"/>
          </p:nvPr>
        </p:nvSpPr>
        <p:spPr/>
        <p:txBody>
          <a:bodyPr/>
          <a:lstStyle/>
          <a:p>
            <a:fld id="{4B11FC3B-DCA1-495A-8294-381927313890}" type="slidenum">
              <a:rPr lang="en-GB" smtClean="0"/>
              <a:t>20</a:t>
            </a:fld>
            <a:endParaRPr lang="en-GB"/>
          </a:p>
        </p:txBody>
      </p:sp>
    </p:spTree>
    <p:extLst>
      <p:ext uri="{BB962C8B-B14F-4D97-AF65-F5344CB8AC3E}">
        <p14:creationId xmlns:p14="http://schemas.microsoft.com/office/powerpoint/2010/main" val="344707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 for 5 minutes.  Decide what poem they would use for comparison.  Poems on board.  Complete their response.</a:t>
            </a:r>
          </a:p>
        </p:txBody>
      </p:sp>
      <p:sp>
        <p:nvSpPr>
          <p:cNvPr id="4" name="Slide Number Placeholder 3"/>
          <p:cNvSpPr>
            <a:spLocks noGrp="1"/>
          </p:cNvSpPr>
          <p:nvPr>
            <p:ph type="sldNum" sz="quarter" idx="10"/>
          </p:nvPr>
        </p:nvSpPr>
        <p:spPr/>
        <p:txBody>
          <a:bodyPr/>
          <a:lstStyle/>
          <a:p>
            <a:fld id="{4B11FC3B-DCA1-495A-8294-381927313890}" type="slidenum">
              <a:rPr lang="en-GB" smtClean="0"/>
              <a:t>22</a:t>
            </a:fld>
            <a:endParaRPr lang="en-GB"/>
          </a:p>
        </p:txBody>
      </p:sp>
    </p:spTree>
    <p:extLst>
      <p:ext uri="{BB962C8B-B14F-4D97-AF65-F5344CB8AC3E}">
        <p14:creationId xmlns:p14="http://schemas.microsoft.com/office/powerpoint/2010/main" val="395239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342E94-C296-4FAD-99A6-40C140936A64}" type="slidenum">
              <a:rPr lang="en-GB" smtClean="0"/>
              <a:t>4</a:t>
            </a:fld>
            <a:endParaRPr lang="en-GB"/>
          </a:p>
        </p:txBody>
      </p:sp>
    </p:spTree>
    <p:extLst>
      <p:ext uri="{BB962C8B-B14F-4D97-AF65-F5344CB8AC3E}">
        <p14:creationId xmlns:p14="http://schemas.microsoft.com/office/powerpoint/2010/main" val="393777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342E94-C296-4FAD-99A6-40C140936A64}" type="slidenum">
              <a:rPr lang="en-GB" smtClean="0"/>
              <a:t>5</a:t>
            </a:fld>
            <a:endParaRPr lang="en-GB"/>
          </a:p>
        </p:txBody>
      </p:sp>
    </p:spTree>
    <p:extLst>
      <p:ext uri="{BB962C8B-B14F-4D97-AF65-F5344CB8AC3E}">
        <p14:creationId xmlns:p14="http://schemas.microsoft.com/office/powerpoint/2010/main" val="16157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pair to argue for one of these – using evidence from the poem to support their argument.</a:t>
            </a:r>
          </a:p>
        </p:txBody>
      </p:sp>
      <p:sp>
        <p:nvSpPr>
          <p:cNvPr id="4" name="Slide Number Placeholder 3"/>
          <p:cNvSpPr>
            <a:spLocks noGrp="1"/>
          </p:cNvSpPr>
          <p:nvPr>
            <p:ph type="sldNum" sz="quarter" idx="10"/>
          </p:nvPr>
        </p:nvSpPr>
        <p:spPr/>
        <p:txBody>
          <a:bodyPr/>
          <a:lstStyle/>
          <a:p>
            <a:fld id="{79342E94-C296-4FAD-99A6-40C140936A64}" type="slidenum">
              <a:rPr lang="en-GB" smtClean="0"/>
              <a:t>7</a:t>
            </a:fld>
            <a:endParaRPr lang="en-GB"/>
          </a:p>
        </p:txBody>
      </p:sp>
    </p:spTree>
    <p:extLst>
      <p:ext uri="{BB962C8B-B14F-4D97-AF65-F5344CB8AC3E}">
        <p14:creationId xmlns:p14="http://schemas.microsoft.com/office/powerpoint/2010/main" val="311106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Revision of what they need to be thinking about in terms of analysing the poetry. Each student has a hand out – they should cut and stick the points onto the poem, in preparation for a piece of analysis on the poem.</a:t>
            </a:r>
          </a:p>
          <a:p>
            <a:endParaRPr lang="en-GB" dirty="0"/>
          </a:p>
        </p:txBody>
      </p:sp>
      <p:sp>
        <p:nvSpPr>
          <p:cNvPr id="4" name="Slide Number Placeholder 3"/>
          <p:cNvSpPr>
            <a:spLocks noGrp="1"/>
          </p:cNvSpPr>
          <p:nvPr>
            <p:ph type="sldNum" sz="quarter" idx="10"/>
          </p:nvPr>
        </p:nvSpPr>
        <p:spPr/>
        <p:txBody>
          <a:bodyPr/>
          <a:lstStyle/>
          <a:p>
            <a:fld id="{7E49E700-BF45-4EF3-A6D5-678A814157F2}" type="slidenum">
              <a:rPr lang="en-GB" smtClean="0"/>
              <a:t>8</a:t>
            </a:fld>
            <a:endParaRPr lang="en-GB"/>
          </a:p>
        </p:txBody>
      </p:sp>
    </p:spTree>
    <p:extLst>
      <p:ext uri="{BB962C8B-B14F-4D97-AF65-F5344CB8AC3E}">
        <p14:creationId xmlns:p14="http://schemas.microsoft.com/office/powerpoint/2010/main" val="59642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reference while writing a 20 minute response to “How does Blake represent industrialisation in this poem?”  </a:t>
            </a:r>
          </a:p>
        </p:txBody>
      </p:sp>
      <p:sp>
        <p:nvSpPr>
          <p:cNvPr id="4" name="Slide Number Placeholder 3"/>
          <p:cNvSpPr>
            <a:spLocks noGrp="1"/>
          </p:cNvSpPr>
          <p:nvPr>
            <p:ph type="sldNum" sz="quarter" idx="10"/>
          </p:nvPr>
        </p:nvSpPr>
        <p:spPr/>
        <p:txBody>
          <a:bodyPr/>
          <a:lstStyle/>
          <a:p>
            <a:fld id="{7E49E700-BF45-4EF3-A6D5-678A814157F2}" type="slidenum">
              <a:rPr lang="en-GB" smtClean="0"/>
              <a:t>9</a:t>
            </a:fld>
            <a:endParaRPr lang="en-GB"/>
          </a:p>
        </p:txBody>
      </p:sp>
    </p:spTree>
    <p:extLst>
      <p:ext uri="{BB962C8B-B14F-4D97-AF65-F5344CB8AC3E}">
        <p14:creationId xmlns:p14="http://schemas.microsoft.com/office/powerpoint/2010/main" val="101379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Aims and objectives.  Introduction.  Idea of metre in</a:t>
            </a:r>
            <a:r>
              <a:rPr lang="en-GB" baseline="0" dirty="0"/>
              <a:t> poetry:  what does it mean?  How can we remember the different terms?  What effect does each have?  Applying it to a poem, and using it to inform the way in which we understand the poem (5 mins)</a:t>
            </a:r>
            <a:endParaRPr lang="en-GB" dirty="0"/>
          </a:p>
          <a:p>
            <a:endParaRPr lang="en-GB" dirty="0"/>
          </a:p>
        </p:txBody>
      </p:sp>
      <p:sp>
        <p:nvSpPr>
          <p:cNvPr id="4" name="Slide Number Placeholder 3"/>
          <p:cNvSpPr>
            <a:spLocks noGrp="1"/>
          </p:cNvSpPr>
          <p:nvPr>
            <p:ph type="sldNum" sz="quarter" idx="10"/>
          </p:nvPr>
        </p:nvSpPr>
        <p:spPr/>
        <p:txBody>
          <a:bodyPr/>
          <a:lstStyle/>
          <a:p>
            <a:fld id="{4B11FC3B-DCA1-495A-8294-381927313890}" type="slidenum">
              <a:rPr lang="en-GB" smtClean="0"/>
              <a:t>11</a:t>
            </a:fld>
            <a:endParaRPr lang="en-GB"/>
          </a:p>
        </p:txBody>
      </p:sp>
    </p:spTree>
    <p:extLst>
      <p:ext uri="{BB962C8B-B14F-4D97-AF65-F5344CB8AC3E}">
        <p14:creationId xmlns:p14="http://schemas.microsoft.com/office/powerpoint/2010/main" val="408203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Open up the discussion to ascertain what the students already</a:t>
            </a:r>
            <a:r>
              <a:rPr lang="en-GB" baseline="0" dirty="0"/>
              <a:t> know about metre.  Compare their responses on white boards, to the definition on the PowerPoint slide.  Stress that the relevance is what mood the metre creates, and whether the writer breaks a metrical rhythm in a poem. (10 mins)</a:t>
            </a:r>
            <a:endParaRPr lang="en-GB" dirty="0"/>
          </a:p>
          <a:p>
            <a:endParaRPr lang="en-GB" dirty="0"/>
          </a:p>
        </p:txBody>
      </p:sp>
      <p:sp>
        <p:nvSpPr>
          <p:cNvPr id="4" name="Slide Number Placeholder 3"/>
          <p:cNvSpPr>
            <a:spLocks noGrp="1"/>
          </p:cNvSpPr>
          <p:nvPr>
            <p:ph type="sldNum" sz="quarter" idx="10"/>
          </p:nvPr>
        </p:nvSpPr>
        <p:spPr/>
        <p:txBody>
          <a:bodyPr/>
          <a:lstStyle/>
          <a:p>
            <a:fld id="{4B11FC3B-DCA1-495A-8294-381927313890}" type="slidenum">
              <a:rPr lang="en-GB" smtClean="0"/>
              <a:t>12</a:t>
            </a:fld>
            <a:endParaRPr lang="en-GB"/>
          </a:p>
        </p:txBody>
      </p:sp>
    </p:spTree>
    <p:extLst>
      <p:ext uri="{BB962C8B-B14F-4D97-AF65-F5344CB8AC3E}">
        <p14:creationId xmlns:p14="http://schemas.microsoft.com/office/powerpoint/2010/main" val="171418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in a pair to decide (on a white board) wha</a:t>
            </a:r>
            <a:r>
              <a:rPr lang="en-GB" baseline="0" dirty="0"/>
              <a:t>t the stress pattern is.  Mark it down as x for unstressed and / for stressed. 5 mins</a:t>
            </a:r>
            <a:endParaRPr lang="en-GB" dirty="0"/>
          </a:p>
        </p:txBody>
      </p:sp>
      <p:sp>
        <p:nvSpPr>
          <p:cNvPr id="4" name="Slide Number Placeholder 3"/>
          <p:cNvSpPr>
            <a:spLocks noGrp="1"/>
          </p:cNvSpPr>
          <p:nvPr>
            <p:ph type="sldNum" sz="quarter" idx="10"/>
          </p:nvPr>
        </p:nvSpPr>
        <p:spPr/>
        <p:txBody>
          <a:bodyPr/>
          <a:lstStyle/>
          <a:p>
            <a:fld id="{C79F2109-1049-413B-BF1A-DC4E4EBA3009}" type="slidenum">
              <a:rPr lang="en-GB" smtClean="0"/>
              <a:t>13</a:t>
            </a:fld>
            <a:endParaRPr lang="en-GB"/>
          </a:p>
        </p:txBody>
      </p:sp>
    </p:spTree>
    <p:extLst>
      <p:ext uri="{BB962C8B-B14F-4D97-AF65-F5344CB8AC3E}">
        <p14:creationId xmlns:p14="http://schemas.microsoft.com/office/powerpoint/2010/main" val="383572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B5C1E4-01AF-401D-90AF-F61EB80F92C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384443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B5C1E4-01AF-401D-90AF-F61EB80F92C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301340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B5C1E4-01AF-401D-90AF-F61EB80F92C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83899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B5C1E4-01AF-401D-90AF-F61EB80F92C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249596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5C1E4-01AF-401D-90AF-F61EB80F92CA}"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294196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B5C1E4-01AF-401D-90AF-F61EB80F92C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16087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B5C1E4-01AF-401D-90AF-F61EB80F92CA}" type="datetimeFigureOut">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127734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B5C1E4-01AF-401D-90AF-F61EB80F92CA}" type="datetimeFigureOut">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95285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5C1E4-01AF-401D-90AF-F61EB80F92CA}" type="datetimeFigureOut">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81623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5C1E4-01AF-401D-90AF-F61EB80F92C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423448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5C1E4-01AF-401D-90AF-F61EB80F92CA}"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FFEAE-B864-4B0D-8B42-906F31B2CE24}" type="slidenum">
              <a:rPr lang="en-GB" smtClean="0"/>
              <a:t>‹#›</a:t>
            </a:fld>
            <a:endParaRPr lang="en-GB"/>
          </a:p>
        </p:txBody>
      </p:sp>
    </p:spTree>
    <p:extLst>
      <p:ext uri="{BB962C8B-B14F-4D97-AF65-F5344CB8AC3E}">
        <p14:creationId xmlns:p14="http://schemas.microsoft.com/office/powerpoint/2010/main" val="576731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5C1E4-01AF-401D-90AF-F61EB80F92CA}" type="datetimeFigureOut">
              <a:rPr lang="en-GB" smtClean="0"/>
              <a:t>12/01/2021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FFEAE-B864-4B0D-8B42-906F31B2CE24}" type="slidenum">
              <a:rPr lang="en-GB" smtClean="0"/>
              <a:t>‹#›</a:t>
            </a:fld>
            <a:endParaRPr lang="en-GB"/>
          </a:p>
        </p:txBody>
      </p:sp>
    </p:spTree>
    <p:extLst>
      <p:ext uri="{BB962C8B-B14F-4D97-AF65-F5344CB8AC3E}">
        <p14:creationId xmlns:p14="http://schemas.microsoft.com/office/powerpoint/2010/main" val="312896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Blake Week 2</a:t>
            </a:r>
            <a:endParaRPr lang="en-GB" dirty="0"/>
          </a:p>
        </p:txBody>
      </p:sp>
      <p:sp>
        <p:nvSpPr>
          <p:cNvPr id="3" name="Subtitle 2"/>
          <p:cNvSpPr>
            <a:spLocks noGrp="1"/>
          </p:cNvSpPr>
          <p:nvPr>
            <p:ph type="subTitle" idx="1"/>
          </p:nvPr>
        </p:nvSpPr>
        <p:spPr/>
        <p:txBody>
          <a:bodyPr/>
          <a:lstStyle/>
          <a:p>
            <a:r>
              <a:rPr lang="en-GB" dirty="0" smtClean="0"/>
              <a:t>Tabulation, Stylistics and Rhythm</a:t>
            </a:r>
          </a:p>
          <a:p>
            <a:r>
              <a:rPr lang="en-GB" dirty="0" smtClean="0"/>
              <a:t>"London" and "Garden of Love"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223" y="626534"/>
            <a:ext cx="3394910" cy="537527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0371"/>
          <a:stretch/>
        </p:blipFill>
        <p:spPr>
          <a:xfrm>
            <a:off x="321733" y="2163234"/>
            <a:ext cx="3498111" cy="2785533"/>
          </a:xfrm>
          <a:prstGeom prst="rect">
            <a:avLst/>
          </a:prstGeom>
        </p:spPr>
      </p:pic>
    </p:spTree>
    <p:extLst>
      <p:ext uri="{BB962C8B-B14F-4D97-AF65-F5344CB8AC3E}">
        <p14:creationId xmlns:p14="http://schemas.microsoft.com/office/powerpoint/2010/main" val="164536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Your task: to </a:t>
            </a:r>
            <a:br>
              <a:rPr lang="en-GB" dirty="0"/>
            </a:br>
            <a:r>
              <a:rPr lang="en-GB" dirty="0"/>
              <a:t>tabulate one of</a:t>
            </a:r>
            <a:br>
              <a:rPr lang="en-GB" dirty="0"/>
            </a:br>
            <a:r>
              <a:rPr lang="en-GB" dirty="0"/>
              <a:t>these poems</a:t>
            </a:r>
          </a:p>
        </p:txBody>
      </p:sp>
      <p:pic>
        <p:nvPicPr>
          <p:cNvPr id="4" name="Content Placeholder 3"/>
          <p:cNvPicPr>
            <a:picLocks noGrp="1" noChangeAspect="1"/>
          </p:cNvPicPr>
          <p:nvPr>
            <p:ph idx="1"/>
          </p:nvPr>
        </p:nvPicPr>
        <p:blipFill>
          <a:blip r:embed="rId2"/>
          <a:stretch>
            <a:fillRect/>
          </a:stretch>
        </p:blipFill>
        <p:spPr>
          <a:xfrm>
            <a:off x="5580668" y="685800"/>
            <a:ext cx="5580667" cy="5658176"/>
          </a:xfrm>
          <a:prstGeom prst="rect">
            <a:avLst/>
          </a:prstGeom>
        </p:spPr>
      </p:pic>
      <p:sp>
        <p:nvSpPr>
          <p:cNvPr id="5" name="Rectangle 4"/>
          <p:cNvSpPr/>
          <p:nvPr/>
        </p:nvSpPr>
        <p:spPr>
          <a:xfrm>
            <a:off x="3440659" y="1690688"/>
            <a:ext cx="2013009" cy="5355312"/>
          </a:xfrm>
          <a:prstGeom prst="rect">
            <a:avLst/>
          </a:prstGeom>
        </p:spPr>
        <p:txBody>
          <a:bodyPr wrap="square">
            <a:spAutoFit/>
          </a:bodyPr>
          <a:lstStyle/>
          <a:p>
            <a:r>
              <a:rPr lang="en-GB" dirty="0"/>
              <a:t>Look at the data, and make a note of four or five findings – things you have noticed about the language.   </a:t>
            </a:r>
          </a:p>
          <a:p>
            <a:r>
              <a:rPr lang="en-GB" dirty="0"/>
              <a:t>What is the significance of your findings?</a:t>
            </a:r>
          </a:p>
          <a:p>
            <a:endParaRPr lang="en-GB" dirty="0"/>
          </a:p>
          <a:p>
            <a:r>
              <a:rPr lang="en-GB" dirty="0"/>
              <a:t>How does the language help to create the meaning of the poem? </a:t>
            </a:r>
          </a:p>
          <a:p>
            <a:endParaRPr lang="en-GB" dirty="0"/>
          </a:p>
          <a:p>
            <a:r>
              <a:rPr lang="en-GB" dirty="0"/>
              <a:t>Your data will be used for revision purposes. </a:t>
            </a:r>
          </a:p>
        </p:txBody>
      </p:sp>
    </p:spTree>
    <p:extLst>
      <p:ext uri="{BB962C8B-B14F-4D97-AF65-F5344CB8AC3E}">
        <p14:creationId xmlns:p14="http://schemas.microsoft.com/office/powerpoint/2010/main" val="4254742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descr="Pacemaker Rhythms - Life in the Fast Lane ECG Libr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173" y="741310"/>
            <a:ext cx="10058400" cy="5721454"/>
          </a:xfrm>
          <a:prstGeom prst="rect">
            <a:avLst/>
          </a:prstGeom>
        </p:spPr>
      </p:pic>
      <p:sp>
        <p:nvSpPr>
          <p:cNvPr id="4" name="Title 1"/>
          <p:cNvSpPr txBox="1">
            <a:spLocks/>
          </p:cNvSpPr>
          <p:nvPr/>
        </p:nvSpPr>
        <p:spPr>
          <a:xfrm>
            <a:off x="1086985" y="2470647"/>
            <a:ext cx="8915399" cy="2262781"/>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t>Blake through Rhythm</a:t>
            </a:r>
          </a:p>
        </p:txBody>
      </p:sp>
    </p:spTree>
    <p:extLst>
      <p:ext uri="{BB962C8B-B14F-4D97-AF65-F5344CB8AC3E}">
        <p14:creationId xmlns:p14="http://schemas.microsoft.com/office/powerpoint/2010/main" val="161110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does metre mean?</a:t>
            </a:r>
          </a:p>
        </p:txBody>
      </p:sp>
      <p:sp>
        <p:nvSpPr>
          <p:cNvPr id="3" name="Content Placeholder 2"/>
          <p:cNvSpPr>
            <a:spLocks noGrp="1"/>
          </p:cNvSpPr>
          <p:nvPr>
            <p:ph idx="1"/>
          </p:nvPr>
        </p:nvSpPr>
        <p:spPr/>
        <p:txBody>
          <a:bodyPr/>
          <a:lstStyle/>
          <a:p>
            <a:r>
              <a:rPr lang="en-GB" dirty="0">
                <a:solidFill>
                  <a:srgbClr val="FF0000"/>
                </a:solidFill>
              </a:rPr>
              <a:t>Definition:  </a:t>
            </a:r>
            <a:r>
              <a:rPr lang="en-GB" dirty="0"/>
              <a:t>It is the basic rhythmic structure of a verse or lines in verse.  There are many terms for all the different rhythms.</a:t>
            </a:r>
          </a:p>
          <a:p>
            <a:endParaRPr lang="en-GB" dirty="0"/>
          </a:p>
          <a:p>
            <a:r>
              <a:rPr lang="en-GB" dirty="0">
                <a:solidFill>
                  <a:srgbClr val="FF0000"/>
                </a:solidFill>
              </a:rPr>
              <a:t>How to find your metre:  </a:t>
            </a:r>
            <a:r>
              <a:rPr lang="en-GB" dirty="0"/>
              <a:t>read the line of poetry out aloud, and decide which words you would naturally stress.</a:t>
            </a:r>
          </a:p>
          <a:p>
            <a:endParaRPr lang="en-GB" dirty="0"/>
          </a:p>
          <a:p>
            <a:r>
              <a:rPr lang="en-GB" dirty="0"/>
              <a:t>Importantly, you want to look at obvious </a:t>
            </a:r>
            <a:r>
              <a:rPr lang="en-GB" dirty="0">
                <a:solidFill>
                  <a:srgbClr val="FF0000"/>
                </a:solidFill>
              </a:rPr>
              <a:t>breaks or contrasts in rhythm </a:t>
            </a:r>
            <a:r>
              <a:rPr lang="en-GB" dirty="0"/>
              <a:t>in a poem, and work out how the metre helps to create meaning.</a:t>
            </a:r>
          </a:p>
          <a:p>
            <a:endParaRPr lang="en-GB" dirty="0"/>
          </a:p>
        </p:txBody>
      </p:sp>
    </p:spTree>
    <p:extLst>
      <p:ext uri="{BB962C8B-B14F-4D97-AF65-F5344CB8AC3E}">
        <p14:creationId xmlns:p14="http://schemas.microsoft.com/office/powerpoint/2010/main" val="274423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would you put the stresses here?  Mark unstressed as x and stressed as /</a:t>
            </a:r>
          </a:p>
        </p:txBody>
      </p:sp>
      <p:sp>
        <p:nvSpPr>
          <p:cNvPr id="4" name="Rectangle 1"/>
          <p:cNvSpPr>
            <a:spLocks noGrp="1" noChangeArrowheads="1"/>
          </p:cNvSpPr>
          <p:nvPr>
            <p:ph idx="1"/>
          </p:nvPr>
        </p:nvSpPr>
        <p:spPr bwMode="auto">
          <a:xfrm>
            <a:off x="1884785" y="2460425"/>
            <a:ext cx="97411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urier New" panose="02070309020205020404" pitchFamily="49" charset="0"/>
              </a:rPr>
              <a:t>So long as men can breathe, or eyes can see,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urier New" panose="02070309020205020404" pitchFamily="49" charset="0"/>
              </a:rPr>
              <a:t>So long lives this, and this gives life to thee.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ourier New" panose="02070309020205020404" pitchFamily="49" charset="0"/>
              </a:rPr>
              <a:t>I think I’d like to have a cup of tea</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419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If you marked the stressed (/) and the unstressed (X) – it might look something like this.   </a:t>
            </a:r>
          </a:p>
        </p:txBody>
      </p:sp>
      <p:sp>
        <p:nvSpPr>
          <p:cNvPr id="4" name="Rectangle 1"/>
          <p:cNvSpPr>
            <a:spLocks noGrp="1" noChangeArrowheads="1"/>
          </p:cNvSpPr>
          <p:nvPr>
            <p:ph idx="1"/>
          </p:nvPr>
        </p:nvSpPr>
        <p:spPr bwMode="auto">
          <a:xfrm>
            <a:off x="1931438" y="3206803"/>
            <a:ext cx="957317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ourier New" panose="02070309020205020404" pitchFamily="49" charset="0"/>
              </a:rPr>
              <a:t>×   /  ×  /   ×    /    ×   /  </a:t>
            </a:r>
            <a:r>
              <a:rPr kumimoji="0" lang="en-US" altLang="en-US" sz="2800" b="0" i="0" u="none" strike="noStrike" cap="none" normalizeH="0" dirty="0">
                <a:ln>
                  <a:noFill/>
                </a:ln>
                <a:solidFill>
                  <a:srgbClr val="000000"/>
                </a:solidFill>
                <a:effectLst/>
                <a:latin typeface="Courier New" panose="02070309020205020404" pitchFamily="49" charset="0"/>
              </a:rPr>
              <a:t> </a:t>
            </a:r>
            <a:r>
              <a:rPr kumimoji="0" lang="en-US" altLang="en-US" sz="2800" b="0" i="0" u="none" strike="noStrike" cap="none" normalizeH="0" baseline="0" dirty="0">
                <a:ln>
                  <a:noFill/>
                </a:ln>
                <a:solidFill>
                  <a:srgbClr val="000000"/>
                </a:solidFill>
                <a:effectLst/>
                <a:latin typeface="Courier New" panose="020703090202050204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urier New" panose="02070309020205020404" pitchFamily="49" charset="0"/>
              </a:rPr>
              <a:t>So long as men can breathe, or eyes can see,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urier New" panose="02070309020205020404" pitchFamily="49" charset="0"/>
              </a:rPr>
              <a:t>×    /   ×     /    ×    /    ×    /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ourier New" panose="02070309020205020404" pitchFamily="49" charset="0"/>
              </a:rPr>
              <a:t>So long lives this, and this gives life to thee.</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74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sounds more upbeat? In pairs, read both out aloud.  One person note down which words the other person stresses.</a:t>
            </a:r>
          </a:p>
        </p:txBody>
      </p:sp>
      <p:sp>
        <p:nvSpPr>
          <p:cNvPr id="3" name="Content Placeholder 2"/>
          <p:cNvSpPr>
            <a:spLocks noGrp="1"/>
          </p:cNvSpPr>
          <p:nvPr>
            <p:ph idx="1"/>
          </p:nvPr>
        </p:nvSpPr>
        <p:spPr/>
        <p:txBody>
          <a:bodyPr/>
          <a:lstStyle/>
          <a:p>
            <a:endParaRPr lang="en-GB" dirty="0"/>
          </a:p>
          <a:p>
            <a:r>
              <a:rPr lang="en-GB" dirty="0"/>
              <a:t>Slow Spondee stalks; strong foot! </a:t>
            </a:r>
          </a:p>
          <a:p>
            <a:endParaRPr lang="en-GB" dirty="0"/>
          </a:p>
          <a:p>
            <a:r>
              <a:rPr lang="en-GB" dirty="0"/>
              <a:t>With a leap and a bound the swift </a:t>
            </a:r>
            <a:r>
              <a:rPr lang="en-GB" dirty="0" err="1"/>
              <a:t>Anapests</a:t>
            </a:r>
            <a:r>
              <a:rPr lang="en-GB" dirty="0"/>
              <a:t> throng</a:t>
            </a:r>
          </a:p>
        </p:txBody>
      </p:sp>
    </p:spTree>
    <p:extLst>
      <p:ext uri="{BB962C8B-B14F-4D97-AF65-F5344CB8AC3E}">
        <p14:creationId xmlns:p14="http://schemas.microsoft.com/office/powerpoint/2010/main" val="112529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terms for you:</a:t>
            </a:r>
          </a:p>
        </p:txBody>
      </p:sp>
      <p:sp>
        <p:nvSpPr>
          <p:cNvPr id="3" name="Content Placeholder 2"/>
          <p:cNvSpPr>
            <a:spLocks noGrp="1"/>
          </p:cNvSpPr>
          <p:nvPr>
            <p:ph idx="1"/>
          </p:nvPr>
        </p:nvSpPr>
        <p:spPr/>
        <p:txBody>
          <a:bodyPr>
            <a:normAutofit fontScale="92500" lnSpcReduction="10000"/>
          </a:bodyPr>
          <a:lstStyle/>
          <a:p>
            <a:r>
              <a:rPr lang="en-GB" dirty="0">
                <a:solidFill>
                  <a:srgbClr val="FF0000"/>
                </a:solidFill>
              </a:rPr>
              <a:t>Dactyl - / x </a:t>
            </a:r>
            <a:r>
              <a:rPr lang="en-GB" dirty="0" err="1">
                <a:solidFill>
                  <a:srgbClr val="FF0000"/>
                </a:solidFill>
              </a:rPr>
              <a:t>x</a:t>
            </a:r>
            <a:r>
              <a:rPr lang="en-GB" dirty="0">
                <a:solidFill>
                  <a:srgbClr val="FF0000"/>
                </a:solidFill>
              </a:rPr>
              <a:t> </a:t>
            </a:r>
          </a:p>
          <a:p>
            <a:r>
              <a:rPr lang="en-GB" i="1" dirty="0"/>
              <a:t>Picture yourself in a boat on a river with tangerine trees and marmalade skies</a:t>
            </a:r>
          </a:p>
          <a:p>
            <a:r>
              <a:rPr lang="en-GB" dirty="0"/>
              <a:t>And its “opposite”: </a:t>
            </a:r>
          </a:p>
          <a:p>
            <a:r>
              <a:rPr lang="en-GB" dirty="0" err="1">
                <a:solidFill>
                  <a:srgbClr val="FF0000"/>
                </a:solidFill>
              </a:rPr>
              <a:t>Anapest</a:t>
            </a:r>
            <a:r>
              <a:rPr lang="en-GB" dirty="0">
                <a:solidFill>
                  <a:srgbClr val="FF0000"/>
                </a:solidFill>
              </a:rPr>
              <a:t> x </a:t>
            </a:r>
            <a:r>
              <a:rPr lang="en-GB" dirty="0" err="1">
                <a:solidFill>
                  <a:srgbClr val="FF0000"/>
                </a:solidFill>
              </a:rPr>
              <a:t>x</a:t>
            </a:r>
            <a:r>
              <a:rPr lang="en-GB" dirty="0">
                <a:solidFill>
                  <a:srgbClr val="FF0000"/>
                </a:solidFill>
              </a:rPr>
              <a:t> /</a:t>
            </a:r>
          </a:p>
          <a:p>
            <a:r>
              <a:rPr lang="en-GB" dirty="0">
                <a:solidFill>
                  <a:srgbClr val="FF0000"/>
                </a:solidFill>
              </a:rPr>
              <a:t>Trochee / x</a:t>
            </a:r>
          </a:p>
          <a:p>
            <a:r>
              <a:rPr lang="en-GB" i="1" dirty="0"/>
              <a:t>Twinkle </a:t>
            </a:r>
            <a:r>
              <a:rPr lang="en-GB" i="1" dirty="0" err="1"/>
              <a:t>twinkle</a:t>
            </a:r>
            <a:r>
              <a:rPr lang="en-GB" i="1" dirty="0"/>
              <a:t> little star</a:t>
            </a:r>
          </a:p>
          <a:p>
            <a:r>
              <a:rPr lang="en-GB" dirty="0"/>
              <a:t>And its opposite:</a:t>
            </a:r>
          </a:p>
          <a:p>
            <a:r>
              <a:rPr lang="en-GB" dirty="0">
                <a:solidFill>
                  <a:srgbClr val="FF0000"/>
                </a:solidFill>
              </a:rPr>
              <a:t>Iamb x /</a:t>
            </a:r>
          </a:p>
          <a:p>
            <a:r>
              <a:rPr lang="en-GB" dirty="0">
                <a:solidFill>
                  <a:srgbClr val="FF0000"/>
                </a:solidFill>
              </a:rPr>
              <a:t>Spondee / /</a:t>
            </a:r>
          </a:p>
          <a:p>
            <a:endParaRPr lang="en-GB" dirty="0"/>
          </a:p>
          <a:p>
            <a:endParaRPr lang="en-GB" dirty="0"/>
          </a:p>
        </p:txBody>
      </p:sp>
    </p:spTree>
    <p:extLst>
      <p:ext uri="{BB962C8B-B14F-4D97-AF65-F5344CB8AC3E}">
        <p14:creationId xmlns:p14="http://schemas.microsoft.com/office/powerpoint/2010/main" val="235220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Find a single word that will help you to remember these terms.  Try and use their qualities to decide on your word</a:t>
            </a:r>
          </a:p>
        </p:txBody>
      </p:sp>
      <p:sp>
        <p:nvSpPr>
          <p:cNvPr id="3" name="Content Placeholder 2"/>
          <p:cNvSpPr>
            <a:spLocks noGrp="1"/>
          </p:cNvSpPr>
          <p:nvPr>
            <p:ph idx="1"/>
          </p:nvPr>
        </p:nvSpPr>
        <p:spPr/>
        <p:txBody>
          <a:bodyPr>
            <a:normAutofit/>
          </a:bodyPr>
          <a:lstStyle/>
          <a:p>
            <a:endParaRPr lang="en-GB" dirty="0">
              <a:solidFill>
                <a:schemeClr val="accent1">
                  <a:lumMod val="75000"/>
                </a:schemeClr>
              </a:solidFill>
            </a:endParaRPr>
          </a:p>
          <a:p>
            <a:endParaRPr lang="en-GB" dirty="0">
              <a:solidFill>
                <a:schemeClr val="accent1">
                  <a:lumMod val="75000"/>
                </a:schemeClr>
              </a:solidFill>
            </a:endParaRPr>
          </a:p>
          <a:p>
            <a:r>
              <a:rPr lang="en-GB" dirty="0">
                <a:solidFill>
                  <a:srgbClr val="FF0000"/>
                </a:solidFill>
              </a:rPr>
              <a:t>Dactyl - / x </a:t>
            </a:r>
            <a:r>
              <a:rPr lang="en-GB" dirty="0" err="1">
                <a:solidFill>
                  <a:srgbClr val="FF0000"/>
                </a:solidFill>
              </a:rPr>
              <a:t>x</a:t>
            </a:r>
            <a:r>
              <a:rPr lang="en-GB" dirty="0">
                <a:solidFill>
                  <a:srgbClr val="FF0000"/>
                </a:solidFill>
              </a:rPr>
              <a:t>  </a:t>
            </a:r>
            <a:r>
              <a:rPr lang="en-GB" dirty="0">
                <a:solidFill>
                  <a:schemeClr val="tx1"/>
                </a:solidFill>
              </a:rPr>
              <a:t>(song-like)</a:t>
            </a:r>
          </a:p>
          <a:p>
            <a:r>
              <a:rPr lang="en-GB" dirty="0" err="1">
                <a:solidFill>
                  <a:srgbClr val="FF0000"/>
                </a:solidFill>
              </a:rPr>
              <a:t>Anapest</a:t>
            </a:r>
            <a:r>
              <a:rPr lang="en-GB" dirty="0">
                <a:solidFill>
                  <a:srgbClr val="FF0000"/>
                </a:solidFill>
              </a:rPr>
              <a:t> x </a:t>
            </a:r>
            <a:r>
              <a:rPr lang="en-GB" dirty="0" err="1">
                <a:solidFill>
                  <a:srgbClr val="FF0000"/>
                </a:solidFill>
              </a:rPr>
              <a:t>x</a:t>
            </a:r>
            <a:r>
              <a:rPr lang="en-GB" dirty="0">
                <a:solidFill>
                  <a:srgbClr val="FF0000"/>
                </a:solidFill>
              </a:rPr>
              <a:t> / </a:t>
            </a:r>
            <a:r>
              <a:rPr lang="en-GB" dirty="0">
                <a:solidFill>
                  <a:schemeClr val="tx1"/>
                </a:solidFill>
              </a:rPr>
              <a:t>(comic)</a:t>
            </a:r>
          </a:p>
          <a:p>
            <a:r>
              <a:rPr lang="en-GB" dirty="0">
                <a:solidFill>
                  <a:srgbClr val="FF0000"/>
                </a:solidFill>
              </a:rPr>
              <a:t>Trochee / x </a:t>
            </a:r>
            <a:r>
              <a:rPr lang="en-GB" dirty="0">
                <a:solidFill>
                  <a:schemeClr val="tx1"/>
                </a:solidFill>
              </a:rPr>
              <a:t>(down beat)</a:t>
            </a:r>
          </a:p>
          <a:p>
            <a:r>
              <a:rPr lang="en-GB" dirty="0">
                <a:solidFill>
                  <a:srgbClr val="FF0000"/>
                </a:solidFill>
              </a:rPr>
              <a:t>Iamb x / </a:t>
            </a:r>
            <a:r>
              <a:rPr lang="en-GB" dirty="0">
                <a:solidFill>
                  <a:schemeClr val="tx1"/>
                </a:solidFill>
              </a:rPr>
              <a:t>(rhythm closest to that of conversation)</a:t>
            </a:r>
          </a:p>
          <a:p>
            <a:r>
              <a:rPr lang="en-GB" dirty="0">
                <a:solidFill>
                  <a:srgbClr val="FF0000"/>
                </a:solidFill>
              </a:rPr>
              <a:t>Spondee / / </a:t>
            </a:r>
            <a:r>
              <a:rPr lang="en-GB" dirty="0">
                <a:solidFill>
                  <a:schemeClr val="tx1"/>
                </a:solidFill>
              </a:rPr>
              <a:t>(solemn)</a:t>
            </a:r>
          </a:p>
          <a:p>
            <a:endParaRPr lang="en-GB" dirty="0"/>
          </a:p>
        </p:txBody>
      </p:sp>
    </p:spTree>
    <p:extLst>
      <p:ext uri="{BB962C8B-B14F-4D97-AF65-F5344CB8AC3E}">
        <p14:creationId xmlns:p14="http://schemas.microsoft.com/office/powerpoint/2010/main" val="2978244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Suggestions…</a:t>
            </a:r>
          </a:p>
        </p:txBody>
      </p:sp>
      <p:sp>
        <p:nvSpPr>
          <p:cNvPr id="3" name="Content Placeholder 2"/>
          <p:cNvSpPr>
            <a:spLocks noGrp="1"/>
          </p:cNvSpPr>
          <p:nvPr>
            <p:ph idx="1"/>
          </p:nvPr>
        </p:nvSpPr>
        <p:spPr/>
        <p:txBody>
          <a:bodyPr/>
          <a:lstStyle/>
          <a:p>
            <a:r>
              <a:rPr lang="en-GB" sz="2800" dirty="0"/>
              <a:t>Dactyl - / x </a:t>
            </a:r>
            <a:r>
              <a:rPr lang="en-GB" sz="2800" dirty="0" err="1"/>
              <a:t>x</a:t>
            </a:r>
            <a:r>
              <a:rPr lang="en-GB" sz="2800" dirty="0"/>
              <a:t>  </a:t>
            </a:r>
            <a:r>
              <a:rPr lang="en-GB" sz="2800" b="1" dirty="0"/>
              <a:t>mus</a:t>
            </a:r>
            <a:r>
              <a:rPr lang="en-GB" sz="2800" dirty="0"/>
              <a:t>ical</a:t>
            </a:r>
          </a:p>
          <a:p>
            <a:r>
              <a:rPr lang="en-GB" sz="2800" dirty="0" err="1"/>
              <a:t>Anapest</a:t>
            </a:r>
            <a:r>
              <a:rPr lang="en-GB" sz="2800" dirty="0"/>
              <a:t> x </a:t>
            </a:r>
            <a:r>
              <a:rPr lang="en-GB" sz="2800" dirty="0" err="1"/>
              <a:t>x</a:t>
            </a:r>
            <a:r>
              <a:rPr lang="en-GB" sz="2800" dirty="0"/>
              <a:t> / oh what </a:t>
            </a:r>
            <a:r>
              <a:rPr lang="en-GB" sz="2800" b="1" dirty="0"/>
              <a:t>fun</a:t>
            </a:r>
          </a:p>
          <a:p>
            <a:r>
              <a:rPr lang="en-GB" sz="2800" dirty="0"/>
              <a:t>Trochee / x </a:t>
            </a:r>
            <a:r>
              <a:rPr lang="en-GB" sz="2800" b="1" dirty="0"/>
              <a:t>trou</a:t>
            </a:r>
            <a:r>
              <a:rPr lang="en-GB" sz="2800" dirty="0"/>
              <a:t>ble</a:t>
            </a:r>
          </a:p>
          <a:p>
            <a:r>
              <a:rPr lang="en-GB" sz="2800" dirty="0"/>
              <a:t>Iamb x / I </a:t>
            </a:r>
            <a:r>
              <a:rPr lang="en-GB" sz="2800" b="1" dirty="0"/>
              <a:t>talk</a:t>
            </a:r>
          </a:p>
          <a:p>
            <a:r>
              <a:rPr lang="en-GB" sz="2800" dirty="0"/>
              <a:t>Spondee / / </a:t>
            </a:r>
            <a:r>
              <a:rPr lang="en-GB" sz="2800" b="1" dirty="0"/>
              <a:t>grave march</a:t>
            </a:r>
          </a:p>
          <a:p>
            <a:endParaRPr lang="en-GB" dirty="0"/>
          </a:p>
        </p:txBody>
      </p:sp>
    </p:spTree>
    <p:extLst>
      <p:ext uri="{BB962C8B-B14F-4D97-AF65-F5344CB8AC3E}">
        <p14:creationId xmlns:p14="http://schemas.microsoft.com/office/powerpoint/2010/main" val="8175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notice about the change in rhythm in this 12 line poem?</a:t>
            </a:r>
          </a:p>
        </p:txBody>
      </p:sp>
      <p:sp>
        <p:nvSpPr>
          <p:cNvPr id="3" name="Content Placeholder 2"/>
          <p:cNvSpPr>
            <a:spLocks noGrp="1"/>
          </p:cNvSpPr>
          <p:nvPr>
            <p:ph idx="1"/>
          </p:nvPr>
        </p:nvSpPr>
        <p:spPr/>
        <p:txBody>
          <a:bodyPr>
            <a:normAutofit/>
          </a:bodyPr>
          <a:lstStyle/>
          <a:p>
            <a:pPr marL="0" indent="0">
              <a:buNone/>
            </a:pPr>
            <a:endParaRPr lang="en-GB" sz="4000" dirty="0">
              <a:solidFill>
                <a:srgbClr val="FF0000"/>
              </a:solidFill>
            </a:endParaRPr>
          </a:p>
          <a:p>
            <a:pPr marL="0" indent="0">
              <a:buNone/>
            </a:pPr>
            <a:r>
              <a:rPr lang="en-GB" sz="4000" dirty="0">
                <a:solidFill>
                  <a:srgbClr val="FF0000"/>
                </a:solidFill>
              </a:rPr>
              <a:t>First two lines:  </a:t>
            </a:r>
            <a:r>
              <a:rPr lang="en-GB" sz="4000" dirty="0"/>
              <a:t>x /x </a:t>
            </a:r>
            <a:r>
              <a:rPr lang="en-GB" sz="4000" dirty="0" err="1"/>
              <a:t>x</a:t>
            </a:r>
            <a:r>
              <a:rPr lang="en-GB" sz="4000" dirty="0"/>
              <a:t> /x </a:t>
            </a:r>
            <a:r>
              <a:rPr lang="en-GB" sz="4000" dirty="0" err="1"/>
              <a:t>x</a:t>
            </a:r>
            <a:r>
              <a:rPr lang="en-GB" sz="4000" dirty="0"/>
              <a:t> /</a:t>
            </a:r>
          </a:p>
          <a:p>
            <a:pPr marL="0" indent="0">
              <a:buNone/>
            </a:pPr>
            <a:r>
              <a:rPr lang="en-GB" sz="4000" dirty="0"/>
              <a:t>                            X /x </a:t>
            </a:r>
            <a:r>
              <a:rPr lang="en-GB" sz="4000" dirty="0" err="1"/>
              <a:t>x</a:t>
            </a:r>
            <a:r>
              <a:rPr lang="en-GB" sz="4000" dirty="0"/>
              <a:t> /x </a:t>
            </a:r>
            <a:r>
              <a:rPr lang="en-GB" sz="4000" dirty="0" err="1"/>
              <a:t>x</a:t>
            </a:r>
            <a:r>
              <a:rPr lang="en-GB" sz="4000" dirty="0"/>
              <a:t> /</a:t>
            </a:r>
          </a:p>
          <a:p>
            <a:pPr marL="0" indent="0">
              <a:buNone/>
            </a:pPr>
            <a:r>
              <a:rPr lang="en-GB" sz="4000" dirty="0">
                <a:solidFill>
                  <a:srgbClr val="FF0000"/>
                </a:solidFill>
              </a:rPr>
              <a:t>Middle line:       </a:t>
            </a:r>
            <a:r>
              <a:rPr lang="en-GB" sz="4000" dirty="0"/>
              <a:t>X / / / x / x </a:t>
            </a:r>
            <a:r>
              <a:rPr lang="en-GB" sz="4000" dirty="0" err="1"/>
              <a:t>x</a:t>
            </a:r>
            <a:r>
              <a:rPr lang="en-GB" sz="4000" dirty="0"/>
              <a:t> /</a:t>
            </a:r>
          </a:p>
          <a:p>
            <a:pPr marL="0" indent="0">
              <a:buNone/>
            </a:pPr>
            <a:r>
              <a:rPr lang="en-GB" sz="4000" dirty="0">
                <a:solidFill>
                  <a:srgbClr val="FF0000"/>
                </a:solidFill>
              </a:rPr>
              <a:t>Last two lines:   </a:t>
            </a:r>
            <a:r>
              <a:rPr lang="en-GB" sz="4000" dirty="0"/>
              <a:t>x / x / / x / x x /</a:t>
            </a:r>
          </a:p>
          <a:p>
            <a:pPr marL="0" indent="0">
              <a:buNone/>
            </a:pPr>
            <a:r>
              <a:rPr lang="en-GB" sz="4000" dirty="0"/>
              <a:t>                             x / x </a:t>
            </a:r>
            <a:r>
              <a:rPr lang="en-GB" sz="4000" dirty="0" err="1"/>
              <a:t>x</a:t>
            </a:r>
            <a:r>
              <a:rPr lang="en-GB" sz="4000" dirty="0"/>
              <a:t> / x / x </a:t>
            </a:r>
            <a:r>
              <a:rPr lang="en-GB" sz="4000" dirty="0" err="1"/>
              <a:t>x</a:t>
            </a:r>
            <a:r>
              <a:rPr lang="en-GB" sz="4000" dirty="0"/>
              <a:t> /</a:t>
            </a:r>
          </a:p>
          <a:p>
            <a:pPr marL="0" indent="0" algn="ctr">
              <a:buNone/>
            </a:pPr>
            <a:endParaRPr lang="en-GB" sz="4000" dirty="0"/>
          </a:p>
          <a:p>
            <a:endParaRPr lang="en-GB" dirty="0"/>
          </a:p>
        </p:txBody>
      </p:sp>
    </p:spTree>
    <p:extLst>
      <p:ext uri="{BB962C8B-B14F-4D97-AF65-F5344CB8AC3E}">
        <p14:creationId xmlns:p14="http://schemas.microsoft.com/office/powerpoint/2010/main" val="2450721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GB" b="1" dirty="0" smtClean="0"/>
              <a:t>London</a:t>
            </a:r>
            <a:endParaRPr lang="en-GB" dirty="0"/>
          </a:p>
        </p:txBody>
      </p:sp>
      <p:sp>
        <p:nvSpPr>
          <p:cNvPr id="3" name="Content Placeholder 2"/>
          <p:cNvSpPr>
            <a:spLocks noGrp="1"/>
          </p:cNvSpPr>
          <p:nvPr>
            <p:ph idx="1"/>
          </p:nvPr>
        </p:nvSpPr>
        <p:spPr/>
        <p:txBody>
          <a:bodyPr>
            <a:normAutofit fontScale="47500" lnSpcReduction="20000"/>
          </a:bodyPr>
          <a:lstStyle/>
          <a:p>
            <a:pPr marL="0" indent="0" fontAlgn="base">
              <a:lnSpc>
                <a:spcPct val="120000"/>
              </a:lnSpc>
              <a:spcBef>
                <a:spcPts val="0"/>
              </a:spcBef>
              <a:buNone/>
            </a:pPr>
            <a:r>
              <a:rPr lang="en-GB" dirty="0" smtClean="0"/>
              <a:t>I </a:t>
            </a:r>
            <a:r>
              <a:rPr lang="en-GB" dirty="0"/>
              <a:t>wander thro' each </a:t>
            </a:r>
            <a:r>
              <a:rPr lang="en-GB" dirty="0" err="1"/>
              <a:t>charter'd</a:t>
            </a:r>
            <a:r>
              <a:rPr lang="en-GB" dirty="0"/>
              <a:t> street</a:t>
            </a:r>
            <a:r>
              <a:rPr lang="en-GB" dirty="0" smtClean="0"/>
              <a:t>,</a:t>
            </a:r>
            <a:endParaRPr lang="en-GB" dirty="0"/>
          </a:p>
          <a:p>
            <a:pPr marL="0" indent="0" fontAlgn="base">
              <a:lnSpc>
                <a:spcPct val="120000"/>
              </a:lnSpc>
              <a:spcBef>
                <a:spcPts val="0"/>
              </a:spcBef>
              <a:buNone/>
            </a:pPr>
            <a:r>
              <a:rPr lang="en-GB" dirty="0"/>
              <a:t>Near where the </a:t>
            </a:r>
            <a:r>
              <a:rPr lang="en-GB" dirty="0" err="1"/>
              <a:t>charter'd</a:t>
            </a:r>
            <a:r>
              <a:rPr lang="en-GB" dirty="0"/>
              <a:t> Thames does flow. </a:t>
            </a:r>
          </a:p>
          <a:p>
            <a:pPr marL="0" indent="0" fontAlgn="base">
              <a:lnSpc>
                <a:spcPct val="120000"/>
              </a:lnSpc>
              <a:spcBef>
                <a:spcPts val="0"/>
              </a:spcBef>
              <a:buNone/>
            </a:pPr>
            <a:r>
              <a:rPr lang="en-GB" dirty="0"/>
              <a:t>And mark in every face I </a:t>
            </a:r>
            <a:r>
              <a:rPr lang="en-GB" dirty="0" smtClean="0"/>
              <a:t>meet</a:t>
            </a:r>
            <a:endParaRPr lang="en-GB" dirty="0"/>
          </a:p>
          <a:p>
            <a:pPr marL="0" indent="0" fontAlgn="base">
              <a:lnSpc>
                <a:spcPct val="120000"/>
              </a:lnSpc>
              <a:spcBef>
                <a:spcPts val="0"/>
              </a:spcBef>
              <a:buNone/>
            </a:pPr>
            <a:r>
              <a:rPr lang="en-GB" dirty="0"/>
              <a:t>Marks of weakness, marks of woe</a:t>
            </a:r>
            <a:r>
              <a:rPr lang="en-GB" dirty="0" smtClean="0"/>
              <a:t>.</a:t>
            </a:r>
            <a:r>
              <a:rPr lang="en-GB" dirty="0"/>
              <a:t/>
            </a:r>
            <a:br>
              <a:rPr lang="en-GB" dirty="0"/>
            </a:br>
            <a:endParaRPr lang="en-GB" dirty="0"/>
          </a:p>
          <a:p>
            <a:pPr marL="0" indent="0" fontAlgn="base">
              <a:lnSpc>
                <a:spcPct val="120000"/>
              </a:lnSpc>
              <a:spcBef>
                <a:spcPts val="0"/>
              </a:spcBef>
              <a:buNone/>
            </a:pPr>
            <a:r>
              <a:rPr lang="en-GB" dirty="0"/>
              <a:t>In every cry of every Man</a:t>
            </a:r>
            <a:r>
              <a:rPr lang="en-GB" dirty="0" smtClean="0"/>
              <a:t>,</a:t>
            </a:r>
            <a:endParaRPr lang="en-GB" dirty="0"/>
          </a:p>
          <a:p>
            <a:pPr marL="0" indent="0" fontAlgn="base">
              <a:lnSpc>
                <a:spcPct val="120000"/>
              </a:lnSpc>
              <a:spcBef>
                <a:spcPts val="0"/>
              </a:spcBef>
              <a:buNone/>
            </a:pPr>
            <a:r>
              <a:rPr lang="en-GB" dirty="0"/>
              <a:t>In every Infants cry of fear</a:t>
            </a:r>
            <a:r>
              <a:rPr lang="en-GB" dirty="0" smtClean="0"/>
              <a:t>,</a:t>
            </a:r>
            <a:endParaRPr lang="en-GB" dirty="0"/>
          </a:p>
          <a:p>
            <a:pPr marL="0" indent="0" fontAlgn="base">
              <a:lnSpc>
                <a:spcPct val="120000"/>
              </a:lnSpc>
              <a:spcBef>
                <a:spcPts val="0"/>
              </a:spcBef>
              <a:buNone/>
            </a:pPr>
            <a:r>
              <a:rPr lang="en-GB" dirty="0"/>
              <a:t>In every voice: in every ban</a:t>
            </a:r>
            <a:r>
              <a:rPr lang="en-GB" dirty="0" smtClean="0"/>
              <a:t>,</a:t>
            </a:r>
            <a:endParaRPr lang="en-GB" dirty="0"/>
          </a:p>
          <a:p>
            <a:pPr marL="0" indent="0" fontAlgn="base">
              <a:lnSpc>
                <a:spcPct val="120000"/>
              </a:lnSpc>
              <a:spcBef>
                <a:spcPts val="0"/>
              </a:spcBef>
              <a:buNone/>
            </a:pPr>
            <a:r>
              <a:rPr lang="en-GB" dirty="0"/>
              <a:t>The mind-</a:t>
            </a:r>
            <a:r>
              <a:rPr lang="en-GB" dirty="0" err="1"/>
              <a:t>forg'd</a:t>
            </a:r>
            <a:r>
              <a:rPr lang="en-GB" dirty="0"/>
              <a:t> manacles I hear </a:t>
            </a:r>
            <a:br>
              <a:rPr lang="en-GB" dirty="0"/>
            </a:br>
            <a:endParaRPr lang="en-GB" dirty="0"/>
          </a:p>
          <a:p>
            <a:pPr marL="0" indent="0" fontAlgn="base">
              <a:lnSpc>
                <a:spcPct val="120000"/>
              </a:lnSpc>
              <a:spcBef>
                <a:spcPts val="0"/>
              </a:spcBef>
              <a:buNone/>
            </a:pPr>
            <a:r>
              <a:rPr lang="en-GB" dirty="0"/>
              <a:t>How the Chimney-sweepers </a:t>
            </a:r>
            <a:r>
              <a:rPr lang="en-GB" dirty="0" smtClean="0"/>
              <a:t>cry</a:t>
            </a:r>
            <a:endParaRPr lang="en-GB" dirty="0"/>
          </a:p>
          <a:p>
            <a:pPr marL="0" indent="0" fontAlgn="base">
              <a:lnSpc>
                <a:spcPct val="120000"/>
              </a:lnSpc>
              <a:spcBef>
                <a:spcPts val="0"/>
              </a:spcBef>
              <a:buNone/>
            </a:pPr>
            <a:r>
              <a:rPr lang="en-GB" dirty="0"/>
              <a:t>Every </a:t>
            </a:r>
            <a:r>
              <a:rPr lang="en-GB" dirty="0" err="1"/>
              <a:t>blackning</a:t>
            </a:r>
            <a:r>
              <a:rPr lang="en-GB" dirty="0"/>
              <a:t> Church </a:t>
            </a:r>
            <a:r>
              <a:rPr lang="en-GB" dirty="0" err="1"/>
              <a:t>appalls</a:t>
            </a:r>
            <a:r>
              <a:rPr lang="en-GB" dirty="0"/>
              <a:t>, </a:t>
            </a:r>
          </a:p>
          <a:p>
            <a:pPr marL="0" indent="0" fontAlgn="base">
              <a:lnSpc>
                <a:spcPct val="120000"/>
              </a:lnSpc>
              <a:spcBef>
                <a:spcPts val="0"/>
              </a:spcBef>
              <a:buNone/>
            </a:pPr>
            <a:r>
              <a:rPr lang="en-GB" dirty="0"/>
              <a:t>And the hapless Soldiers </a:t>
            </a:r>
            <a:r>
              <a:rPr lang="en-GB" dirty="0" smtClean="0"/>
              <a:t>sigh</a:t>
            </a:r>
            <a:endParaRPr lang="en-GB" dirty="0"/>
          </a:p>
          <a:p>
            <a:pPr marL="0" indent="0" fontAlgn="base">
              <a:lnSpc>
                <a:spcPct val="120000"/>
              </a:lnSpc>
              <a:spcBef>
                <a:spcPts val="0"/>
              </a:spcBef>
              <a:buNone/>
            </a:pPr>
            <a:r>
              <a:rPr lang="en-GB" dirty="0"/>
              <a:t>Runs in blood down Palace walls </a:t>
            </a:r>
            <a:br>
              <a:rPr lang="en-GB" dirty="0"/>
            </a:br>
            <a:endParaRPr lang="en-GB" dirty="0"/>
          </a:p>
          <a:p>
            <a:pPr marL="0" indent="0" fontAlgn="base">
              <a:lnSpc>
                <a:spcPct val="120000"/>
              </a:lnSpc>
              <a:spcBef>
                <a:spcPts val="0"/>
              </a:spcBef>
              <a:buNone/>
            </a:pPr>
            <a:r>
              <a:rPr lang="en-GB" dirty="0"/>
              <a:t>But most thro' midnight streets I </a:t>
            </a:r>
            <a:r>
              <a:rPr lang="en-GB" dirty="0" smtClean="0"/>
              <a:t>hear</a:t>
            </a:r>
            <a:endParaRPr lang="en-GB" dirty="0"/>
          </a:p>
          <a:p>
            <a:pPr marL="0" indent="0" fontAlgn="base">
              <a:lnSpc>
                <a:spcPct val="120000"/>
              </a:lnSpc>
              <a:spcBef>
                <a:spcPts val="0"/>
              </a:spcBef>
              <a:buNone/>
            </a:pPr>
            <a:r>
              <a:rPr lang="en-GB" dirty="0"/>
              <a:t>How the youthful Harlots </a:t>
            </a:r>
            <a:r>
              <a:rPr lang="en-GB" dirty="0" smtClean="0"/>
              <a:t>curse</a:t>
            </a:r>
            <a:endParaRPr lang="en-GB" dirty="0"/>
          </a:p>
          <a:p>
            <a:pPr marL="0" indent="0" fontAlgn="base">
              <a:lnSpc>
                <a:spcPct val="120000"/>
              </a:lnSpc>
              <a:spcBef>
                <a:spcPts val="0"/>
              </a:spcBef>
              <a:buNone/>
            </a:pPr>
            <a:r>
              <a:rPr lang="en-GB" dirty="0"/>
              <a:t>Blasts the new-born Infants tear </a:t>
            </a:r>
          </a:p>
          <a:p>
            <a:pPr marL="0" indent="0" fontAlgn="base">
              <a:lnSpc>
                <a:spcPct val="120000"/>
              </a:lnSpc>
              <a:spcBef>
                <a:spcPts val="0"/>
              </a:spcBef>
              <a:buNone/>
            </a:pPr>
            <a:r>
              <a:rPr lang="en-GB" dirty="0"/>
              <a:t>And blights with plagues the Marriage hearse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933" y="365125"/>
            <a:ext cx="3987800" cy="6314017"/>
          </a:xfrm>
          <a:prstGeom prst="rect">
            <a:avLst/>
          </a:prstGeom>
        </p:spPr>
      </p:pic>
    </p:spTree>
    <p:extLst>
      <p:ext uri="{BB962C8B-B14F-4D97-AF65-F5344CB8AC3E}">
        <p14:creationId xmlns:p14="http://schemas.microsoft.com/office/powerpoint/2010/main" val="282987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at “The Garden of Love”</a:t>
            </a:r>
          </a:p>
        </p:txBody>
      </p:sp>
      <p:sp>
        <p:nvSpPr>
          <p:cNvPr id="3" name="Content Placeholder 2"/>
          <p:cNvSpPr>
            <a:spLocks noGrp="1"/>
          </p:cNvSpPr>
          <p:nvPr>
            <p:ph idx="1"/>
          </p:nvPr>
        </p:nvSpPr>
        <p:spPr/>
        <p:txBody>
          <a:bodyPr/>
          <a:lstStyle/>
          <a:p>
            <a:r>
              <a:rPr lang="en-GB" dirty="0"/>
              <a:t>Regular, anapaestic rhythm in the first two stanzas, suggesting the past, happy associations the person had with The Garden of Love (“play”, “green”, “flowers”) </a:t>
            </a:r>
          </a:p>
          <a:p>
            <a:r>
              <a:rPr lang="en-GB" dirty="0"/>
              <a:t>Deviation in rhythm in quote from </a:t>
            </a:r>
            <a:r>
              <a:rPr lang="en-GB" i="1" dirty="0"/>
              <a:t>The Bible</a:t>
            </a:r>
            <a:r>
              <a:rPr lang="en-GB" dirty="0"/>
              <a:t>:  spondaic rhythm foregrounding the serious nature of the imperative.  </a:t>
            </a:r>
          </a:p>
          <a:p>
            <a:r>
              <a:rPr lang="en-GB" dirty="0"/>
              <a:t>Deviation in the rhythm in the last two lines:   confirmation of the way in which the priests, as symbols of established religion and of the adult world, have taken over from the childlike freedom that still echoes in the first verse.  </a:t>
            </a:r>
          </a:p>
        </p:txBody>
      </p:sp>
    </p:spTree>
    <p:extLst>
      <p:ext uri="{BB962C8B-B14F-4D97-AF65-F5344CB8AC3E}">
        <p14:creationId xmlns:p14="http://schemas.microsoft.com/office/powerpoint/2010/main" val="8921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59172"/>
          </a:xfrm>
        </p:spPr>
        <p:txBody>
          <a:bodyPr>
            <a:normAutofit fontScale="90000"/>
          </a:bodyPr>
          <a:lstStyle/>
          <a:p>
            <a:r>
              <a:rPr lang="en-GB" dirty="0" smtClean="0"/>
              <a:t>Connecting the poems:  “Explore how Blake presents industrialisation in “London”, making links with one or two other poems of your choice.</a:t>
            </a:r>
            <a:endParaRPr lang="en-GB" dirty="0"/>
          </a:p>
        </p:txBody>
      </p:sp>
      <p:pic>
        <p:nvPicPr>
          <p:cNvPr id="6" name="Content Placeholder 5" descr="Intersection (set theory) - Wikipedi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616" y="1825624"/>
            <a:ext cx="8189445" cy="5032376"/>
          </a:xfrm>
        </p:spPr>
      </p:pic>
    </p:spTree>
    <p:extLst>
      <p:ext uri="{BB962C8B-B14F-4D97-AF65-F5344CB8AC3E}">
        <p14:creationId xmlns:p14="http://schemas.microsoft.com/office/powerpoint/2010/main" val="1961987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Individually:  </a:t>
            </a:r>
            <a:r>
              <a:rPr lang="en-GB" dirty="0" smtClean="0"/>
              <a:t>write your response to this </a:t>
            </a:r>
            <a:r>
              <a:rPr lang="en-GB" dirty="0"/>
              <a:t>question</a:t>
            </a:r>
          </a:p>
        </p:txBody>
      </p:sp>
      <p:sp>
        <p:nvSpPr>
          <p:cNvPr id="3" name="Content Placeholder 2"/>
          <p:cNvSpPr>
            <a:spLocks noGrp="1"/>
          </p:cNvSpPr>
          <p:nvPr>
            <p:ph idx="1"/>
          </p:nvPr>
        </p:nvSpPr>
        <p:spPr/>
        <p:txBody>
          <a:bodyPr/>
          <a:lstStyle/>
          <a:p>
            <a:pPr marL="0" indent="0">
              <a:buNone/>
            </a:pPr>
            <a:r>
              <a:rPr lang="en-GB" dirty="0"/>
              <a:t>Explore how William Blake presents industrialisation in “London” and make connections with one or two other poems from your collection.  </a:t>
            </a:r>
          </a:p>
          <a:p>
            <a:pPr marL="0" indent="0">
              <a:buNone/>
            </a:pPr>
            <a:endParaRPr lang="en-GB" dirty="0"/>
          </a:p>
          <a:p>
            <a:pPr marL="0" indent="0">
              <a:buNone/>
            </a:pPr>
            <a:r>
              <a:rPr lang="en-GB" dirty="0"/>
              <a:t>You should consider Blake’s use of poetic and stylistic techniques and significant literary or other relevant contexts. </a:t>
            </a:r>
          </a:p>
          <a:p>
            <a:pPr marL="0" indent="0">
              <a:buNone/>
            </a:pPr>
            <a:endParaRPr lang="en-GB" dirty="0"/>
          </a:p>
          <a:p>
            <a:pPr marL="0" indent="0">
              <a:buNone/>
            </a:pPr>
            <a:r>
              <a:rPr lang="en-GB" dirty="0"/>
              <a:t>NB This is a </a:t>
            </a:r>
            <a:r>
              <a:rPr lang="en-GB" dirty="0">
                <a:solidFill>
                  <a:srgbClr val="FF0000"/>
                </a:solidFill>
              </a:rPr>
              <a:t>Closed Text Exam</a:t>
            </a:r>
          </a:p>
        </p:txBody>
      </p:sp>
    </p:spTree>
    <p:extLst>
      <p:ext uri="{BB962C8B-B14F-4D97-AF65-F5344CB8AC3E}">
        <p14:creationId xmlns:p14="http://schemas.microsoft.com/office/powerpoint/2010/main" val="362143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Revising the </a:t>
            </a:r>
            <a:r>
              <a:rPr lang="en-GB" dirty="0" smtClean="0"/>
              <a:t>poem:  what you remember….</a:t>
            </a:r>
            <a:endParaRPr lang="en-GB" dirty="0"/>
          </a:p>
        </p:txBody>
      </p:sp>
      <p:sp>
        <p:nvSpPr>
          <p:cNvPr id="3" name="Content Placeholder 2"/>
          <p:cNvSpPr>
            <a:spLocks noGrp="1"/>
          </p:cNvSpPr>
          <p:nvPr>
            <p:ph idx="1"/>
          </p:nvPr>
        </p:nvSpPr>
        <p:spPr/>
        <p:txBody>
          <a:bodyPr/>
          <a:lstStyle/>
          <a:p>
            <a:pPr marL="0" indent="0" fontAlgn="base">
              <a:buNone/>
            </a:pPr>
            <a:endParaRPr lang="en-GB" b="1" dirty="0" smtClean="0"/>
          </a:p>
          <a:p>
            <a:pPr marL="0" indent="0" fontAlgn="base">
              <a:buNone/>
            </a:pPr>
            <a:endParaRPr lang="en-GB" b="1" dirty="0"/>
          </a:p>
          <a:p>
            <a:pPr marL="0" indent="0" algn="ctr" fontAlgn="base">
              <a:buNone/>
            </a:pPr>
            <a:r>
              <a:rPr lang="en-GB" b="1" dirty="0" smtClean="0"/>
              <a:t>“</a:t>
            </a:r>
            <a:r>
              <a:rPr lang="en-GB" b="1" dirty="0"/>
              <a:t>Man is born free, but everywhere he is in chains”</a:t>
            </a:r>
            <a:r>
              <a:rPr lang="en-GB" dirty="0"/>
              <a:t>  </a:t>
            </a:r>
          </a:p>
          <a:p>
            <a:pPr marL="0" indent="0" algn="ctr">
              <a:buNone/>
            </a:pPr>
            <a:r>
              <a:rPr lang="en-GB" dirty="0"/>
              <a:t>Jean Rousseau (1712 – 1778)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67" y="3299674"/>
            <a:ext cx="2575453" cy="3012226"/>
          </a:xfrm>
          <a:prstGeom prst="rect">
            <a:avLst/>
          </a:prstGeom>
        </p:spPr>
      </p:pic>
    </p:spTree>
    <p:extLst>
      <p:ext uri="{BB962C8B-B14F-4D97-AF65-F5344CB8AC3E}">
        <p14:creationId xmlns:p14="http://schemas.microsoft.com/office/powerpoint/2010/main" val="3079137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a:stretch>
            <a:fillRect/>
          </a:stretch>
        </p:blipFill>
        <p:spPr>
          <a:xfrm>
            <a:off x="3987800" y="273591"/>
            <a:ext cx="6739467" cy="6623730"/>
          </a:xfrm>
          <a:prstGeom prst="rect">
            <a:avLst/>
          </a:prstGeom>
        </p:spPr>
      </p:pic>
      <p:sp>
        <p:nvSpPr>
          <p:cNvPr id="6" name="TextBox 5"/>
          <p:cNvSpPr txBox="1"/>
          <p:nvPr/>
        </p:nvSpPr>
        <p:spPr>
          <a:xfrm>
            <a:off x="1270000" y="2032000"/>
            <a:ext cx="2260600" cy="1569660"/>
          </a:xfrm>
          <a:prstGeom prst="rect">
            <a:avLst/>
          </a:prstGeom>
          <a:noFill/>
        </p:spPr>
        <p:txBody>
          <a:bodyPr wrap="square" rtlCol="0">
            <a:spAutoFit/>
          </a:bodyPr>
          <a:lstStyle/>
          <a:p>
            <a:r>
              <a:rPr lang="en-GB" sz="3200" b="1" dirty="0" smtClean="0"/>
              <a:t>A tabulation of "London"</a:t>
            </a:r>
            <a:endParaRPr lang="en-GB" sz="3200" b="1" dirty="0"/>
          </a:p>
        </p:txBody>
      </p:sp>
    </p:spTree>
    <p:extLst>
      <p:ext uri="{BB962C8B-B14F-4D97-AF65-F5344CB8AC3E}">
        <p14:creationId xmlns:p14="http://schemas.microsoft.com/office/powerpoint/2010/main" val="1333814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60867"/>
            <a:ext cx="10134600" cy="700088"/>
          </a:xfrm>
        </p:spPr>
        <p:txBody>
          <a:bodyPr/>
          <a:lstStyle/>
          <a:p>
            <a:r>
              <a:rPr lang="en-GB" sz="1800" b="1" dirty="0" smtClean="0"/>
              <a:t>What do you notice  about the tabulation?</a:t>
            </a:r>
            <a:endParaRPr lang="en-GB" sz="1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9439443"/>
              </p:ext>
            </p:extLst>
          </p:nvPr>
        </p:nvGraphicFramePr>
        <p:xfrm>
          <a:off x="5130801" y="365125"/>
          <a:ext cx="6222999" cy="6170613"/>
        </p:xfrm>
        <a:graphic>
          <a:graphicData uri="http://schemas.openxmlformats.org/drawingml/2006/table">
            <a:tbl>
              <a:tblPr firstRow="1" firstCol="1" bandRow="1">
                <a:tableStyleId>{5C22544A-7EE6-4342-B048-85BDC9FD1C3A}</a:tableStyleId>
              </a:tblPr>
              <a:tblGrid>
                <a:gridCol w="484540">
                  <a:extLst>
                    <a:ext uri="{9D8B030D-6E8A-4147-A177-3AD203B41FA5}">
                      <a16:colId xmlns:a16="http://schemas.microsoft.com/office/drawing/2014/main" xmlns="" val="2700426358"/>
                    </a:ext>
                  </a:extLst>
                </a:gridCol>
                <a:gridCol w="1166615">
                  <a:extLst>
                    <a:ext uri="{9D8B030D-6E8A-4147-A177-3AD203B41FA5}">
                      <a16:colId xmlns:a16="http://schemas.microsoft.com/office/drawing/2014/main" xmlns="" val="4219914765"/>
                    </a:ext>
                  </a:extLst>
                </a:gridCol>
                <a:gridCol w="1333030">
                  <a:extLst>
                    <a:ext uri="{9D8B030D-6E8A-4147-A177-3AD203B41FA5}">
                      <a16:colId xmlns:a16="http://schemas.microsoft.com/office/drawing/2014/main" xmlns="" val="3495930290"/>
                    </a:ext>
                  </a:extLst>
                </a:gridCol>
                <a:gridCol w="759434">
                  <a:extLst>
                    <a:ext uri="{9D8B030D-6E8A-4147-A177-3AD203B41FA5}">
                      <a16:colId xmlns:a16="http://schemas.microsoft.com/office/drawing/2014/main" xmlns="" val="2126152861"/>
                    </a:ext>
                  </a:extLst>
                </a:gridCol>
                <a:gridCol w="1251120">
                  <a:extLst>
                    <a:ext uri="{9D8B030D-6E8A-4147-A177-3AD203B41FA5}">
                      <a16:colId xmlns:a16="http://schemas.microsoft.com/office/drawing/2014/main" xmlns="" val="801305401"/>
                    </a:ext>
                  </a:extLst>
                </a:gridCol>
                <a:gridCol w="1228260">
                  <a:extLst>
                    <a:ext uri="{9D8B030D-6E8A-4147-A177-3AD203B41FA5}">
                      <a16:colId xmlns:a16="http://schemas.microsoft.com/office/drawing/2014/main" xmlns="" val="1648225366"/>
                    </a:ext>
                  </a:extLst>
                </a:gridCol>
              </a:tblGrid>
              <a:tr h="116233">
                <a:tc gridSpan="5">
                  <a:txBody>
                    <a:bodyPr/>
                    <a:lstStyle/>
                    <a:p>
                      <a:pPr algn="l">
                        <a:lnSpc>
                          <a:spcPct val="100000"/>
                        </a:lnSpc>
                        <a:spcAft>
                          <a:spcPts val="0"/>
                        </a:spcAft>
                      </a:pPr>
                      <a:r>
                        <a:rPr lang="en-GB" sz="900" dirty="0">
                          <a:effectLst/>
                        </a:rPr>
                        <a:t>Open Class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a:lnSpc>
                          <a:spcPct val="100000"/>
                        </a:lnSpc>
                        <a:spcAft>
                          <a:spcPts val="0"/>
                        </a:spcAft>
                      </a:pPr>
                      <a:r>
                        <a:rPr lang="en-GB" sz="900">
                          <a:effectLst/>
                        </a:rPr>
                        <a:t>Closed class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1417977292"/>
                  </a:ext>
                </a:extLst>
              </a:tr>
              <a:tr h="232467">
                <a:tc>
                  <a:txBody>
                    <a:bodyPr/>
                    <a:lstStyle/>
                    <a:p>
                      <a:pPr algn="l">
                        <a:lnSpc>
                          <a:spcPct val="100000"/>
                        </a:lnSpc>
                        <a:spcAft>
                          <a:spcPts val="0"/>
                        </a:spcAft>
                      </a:pPr>
                      <a:r>
                        <a:rPr lang="en-GB" sz="900">
                          <a:effectLst/>
                        </a:rPr>
                        <a:t>Line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Main verbs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Nouns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Adverbs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Adjectives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Prepositions, conjunctions, determiners, pronouns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09644555"/>
                  </a:ext>
                </a:extLst>
              </a:tr>
              <a:tr h="232467">
                <a:tc>
                  <a:txBody>
                    <a:bodyPr/>
                    <a:lstStyle/>
                    <a:p>
                      <a:pPr algn="l">
                        <a:lnSpc>
                          <a:spcPct val="100000"/>
                        </a:lnSpc>
                        <a:spcAft>
                          <a:spcPts val="0"/>
                        </a:spcAft>
                      </a:pPr>
                      <a:r>
                        <a:rPr lang="en-GB" sz="900">
                          <a:effectLst/>
                        </a:rPr>
                        <a:t>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wander</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street</a:t>
                      </a:r>
                    </a:p>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charter’d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I thro’ each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683432473"/>
                  </a:ext>
                </a:extLst>
              </a:tr>
              <a:tr h="232467">
                <a:tc>
                  <a:txBody>
                    <a:bodyPr/>
                    <a:lstStyle/>
                    <a:p>
                      <a:pPr algn="l">
                        <a:lnSpc>
                          <a:spcPct val="100000"/>
                        </a:lnSpc>
                        <a:spcAft>
                          <a:spcPts val="0"/>
                        </a:spcAft>
                      </a:pPr>
                      <a:r>
                        <a:rPr lang="en-GB" sz="900">
                          <a:effectLst/>
                        </a:rPr>
                        <a:t>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does flow</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Thames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charter’d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near where the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3119610652"/>
                  </a:ext>
                </a:extLst>
              </a:tr>
              <a:tr h="181293">
                <a:tc>
                  <a:txBody>
                    <a:bodyPr/>
                    <a:lstStyle/>
                    <a:p>
                      <a:pPr algn="l">
                        <a:lnSpc>
                          <a:spcPct val="100000"/>
                        </a:lnSpc>
                        <a:spcAft>
                          <a:spcPts val="0"/>
                        </a:spcAft>
                      </a:pPr>
                      <a:r>
                        <a:rPr lang="en-GB" sz="900" dirty="0">
                          <a:effectLst/>
                        </a:rPr>
                        <a:t>3</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meet mark</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face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and in every 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593255095"/>
                  </a:ext>
                </a:extLst>
              </a:tr>
              <a:tr h="232467">
                <a:tc>
                  <a:txBody>
                    <a:bodyPr/>
                    <a:lstStyle/>
                    <a:p>
                      <a:pPr algn="l">
                        <a:lnSpc>
                          <a:spcPct val="100000"/>
                        </a:lnSpc>
                        <a:spcAft>
                          <a:spcPts val="0"/>
                        </a:spcAft>
                      </a:pPr>
                      <a:r>
                        <a:rPr lang="en-GB" sz="900">
                          <a:effectLst/>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woe Marks </a:t>
                      </a:r>
                      <a:r>
                        <a:rPr lang="en-GB" sz="900" dirty="0" err="1">
                          <a:effectLst/>
                        </a:rPr>
                        <a:t>marks</a:t>
                      </a:r>
                      <a:r>
                        <a:rPr lang="en-GB" sz="900" dirty="0">
                          <a:effectLst/>
                        </a:rPr>
                        <a:t> weakness</a:t>
                      </a:r>
                    </a:p>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of of</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764656945"/>
                  </a:ext>
                </a:extLst>
              </a:tr>
              <a:tr h="348700">
                <a:tc>
                  <a:txBody>
                    <a:bodyPr/>
                    <a:lstStyle/>
                    <a:p>
                      <a:pPr algn="l">
                        <a:lnSpc>
                          <a:spcPct val="100000"/>
                        </a:lnSpc>
                        <a:spcAft>
                          <a:spcPts val="0"/>
                        </a:spcAft>
                      </a:pPr>
                      <a:r>
                        <a:rPr lang="en-GB" sz="900" dirty="0">
                          <a:effectLst/>
                        </a:rPr>
                        <a:t>5</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p>
                    <a:p>
                      <a:pPr algn="l">
                        <a:lnSpc>
                          <a:spcPct val="100000"/>
                        </a:lnSpc>
                        <a:spcAft>
                          <a:spcPts val="0"/>
                        </a:spcAft>
                      </a:pPr>
                      <a:r>
                        <a:rPr lang="en-GB" sz="900" dirty="0">
                          <a:effectLst/>
                        </a:rPr>
                        <a:t> </a:t>
                      </a:r>
                    </a:p>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cry Man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in every of every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3689212621"/>
                  </a:ext>
                </a:extLst>
              </a:tr>
              <a:tr h="348700">
                <a:tc>
                  <a:txBody>
                    <a:bodyPr/>
                    <a:lstStyle/>
                    <a:p>
                      <a:pPr algn="l">
                        <a:lnSpc>
                          <a:spcPct val="100000"/>
                        </a:lnSpc>
                        <a:spcAft>
                          <a:spcPts val="0"/>
                        </a:spcAft>
                      </a:pPr>
                      <a:r>
                        <a:rPr lang="en-GB" sz="900">
                          <a:effectLst/>
                        </a:rPr>
                        <a:t>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p>
                    <a:p>
                      <a:pPr algn="l">
                        <a:lnSpc>
                          <a:spcPct val="100000"/>
                        </a:lnSpc>
                        <a:spcAft>
                          <a:spcPts val="0"/>
                        </a:spcAft>
                      </a:pPr>
                      <a:r>
                        <a:rPr lang="en-GB" sz="900">
                          <a:effectLst/>
                        </a:rPr>
                        <a:t> </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Infants cry fear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in every of</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682898867"/>
                  </a:ext>
                </a:extLst>
              </a:tr>
              <a:tr h="232467">
                <a:tc>
                  <a:txBody>
                    <a:bodyPr/>
                    <a:lstStyle/>
                    <a:p>
                      <a:pPr algn="l">
                        <a:lnSpc>
                          <a:spcPct val="100000"/>
                        </a:lnSpc>
                        <a:spcAft>
                          <a:spcPts val="0"/>
                        </a:spcAft>
                      </a:pPr>
                      <a:r>
                        <a:rPr lang="en-GB" sz="900">
                          <a:effectLst/>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voice ban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in every in every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398154327"/>
                  </a:ext>
                </a:extLst>
              </a:tr>
              <a:tr h="348700">
                <a:tc>
                  <a:txBody>
                    <a:bodyPr/>
                    <a:lstStyle/>
                    <a:p>
                      <a:pPr algn="l">
                        <a:lnSpc>
                          <a:spcPct val="100000"/>
                        </a:lnSpc>
                        <a:spcAft>
                          <a:spcPts val="0"/>
                        </a:spcAft>
                      </a:pPr>
                      <a:r>
                        <a:rPr lang="en-GB" sz="900">
                          <a:effectLst/>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p>
                    <a:p>
                      <a:pPr algn="l">
                        <a:lnSpc>
                          <a:spcPct val="100000"/>
                        </a:lnSpc>
                        <a:spcAft>
                          <a:spcPts val="0"/>
                        </a:spcAft>
                      </a:pPr>
                      <a:r>
                        <a:rPr lang="en-GB" sz="900">
                          <a:effectLst/>
                        </a:rPr>
                        <a:t>hear</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manacles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mind-forged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the 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1996835487"/>
                  </a:ext>
                </a:extLst>
              </a:tr>
              <a:tr h="348700">
                <a:tc>
                  <a:txBody>
                    <a:bodyPr/>
                    <a:lstStyle/>
                    <a:p>
                      <a:pPr algn="l">
                        <a:lnSpc>
                          <a:spcPct val="100000"/>
                        </a:lnSpc>
                        <a:spcAft>
                          <a:spcPts val="0"/>
                        </a:spcAft>
                      </a:pPr>
                      <a:r>
                        <a:rPr lang="en-GB" sz="900">
                          <a:effectLst/>
                        </a:rPr>
                        <a:t>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p>
                    <a:p>
                      <a:pPr algn="l">
                        <a:lnSpc>
                          <a:spcPct val="100000"/>
                        </a:lnSpc>
                        <a:spcAft>
                          <a:spcPts val="0"/>
                        </a:spcAft>
                      </a:pPr>
                      <a:r>
                        <a:rPr lang="en-GB" sz="900">
                          <a:effectLst/>
                        </a:rPr>
                        <a:t> </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Chimney-sweeper’s cry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How the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4208709997"/>
                  </a:ext>
                </a:extLst>
              </a:tr>
              <a:tr h="232467">
                <a:tc>
                  <a:txBody>
                    <a:bodyPr/>
                    <a:lstStyle/>
                    <a:p>
                      <a:pPr algn="l">
                        <a:lnSpc>
                          <a:spcPct val="100000"/>
                        </a:lnSpc>
                        <a:spcAft>
                          <a:spcPts val="0"/>
                        </a:spcAft>
                      </a:pPr>
                      <a:r>
                        <a:rPr lang="en-GB" sz="9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Church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err="1">
                          <a:effectLst/>
                        </a:rPr>
                        <a:t>blackning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Every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304503990"/>
                  </a:ext>
                </a:extLst>
              </a:tr>
              <a:tr h="232467">
                <a:tc>
                  <a:txBody>
                    <a:bodyPr/>
                    <a:lstStyle/>
                    <a:p>
                      <a:pPr algn="l">
                        <a:lnSpc>
                          <a:spcPct val="100000"/>
                        </a:lnSpc>
                        <a:spcAft>
                          <a:spcPts val="0"/>
                        </a:spcAft>
                      </a:pPr>
                      <a:r>
                        <a:rPr lang="en-GB" sz="900">
                          <a:effectLst/>
                        </a:rPr>
                        <a:t>11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Soldiers sigh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hapless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and the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371020605"/>
                  </a:ext>
                </a:extLst>
              </a:tr>
              <a:tr h="232467">
                <a:tc>
                  <a:txBody>
                    <a:bodyPr/>
                    <a:lstStyle/>
                    <a:p>
                      <a:pPr algn="l">
                        <a:lnSpc>
                          <a:spcPct val="100000"/>
                        </a:lnSpc>
                        <a:spcAft>
                          <a:spcPts val="0"/>
                        </a:spcAft>
                      </a:pPr>
                      <a:r>
                        <a:rPr lang="en-GB" sz="900">
                          <a:effectLst/>
                        </a:rPr>
                        <a:t>12</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runs</a:t>
                      </a:r>
                    </a:p>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blood palace walls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in down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914462492"/>
                  </a:ext>
                </a:extLst>
              </a:tr>
              <a:tr h="232467">
                <a:tc>
                  <a:txBody>
                    <a:bodyPr/>
                    <a:lstStyle/>
                    <a:p>
                      <a:pPr algn="l">
                        <a:lnSpc>
                          <a:spcPct val="100000"/>
                        </a:lnSpc>
                        <a:spcAft>
                          <a:spcPts val="0"/>
                        </a:spcAft>
                      </a:pPr>
                      <a:r>
                        <a:rPr lang="en-GB" sz="900">
                          <a:effectLst/>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 hear</a:t>
                      </a:r>
                    </a:p>
                    <a:p>
                      <a:pPr algn="l">
                        <a:lnSpc>
                          <a:spcPct val="100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streets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midnight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900" dirty="0">
                          <a:effectLst/>
                        </a:rPr>
                        <a:t>but most thro’ I</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630454786"/>
                  </a:ext>
                </a:extLst>
              </a:tr>
              <a:tr h="232467">
                <a:tc>
                  <a:txBody>
                    <a:bodyPr/>
                    <a:lstStyle/>
                    <a:p>
                      <a:pPr algn="l">
                        <a:lnSpc>
                          <a:spcPct val="100000"/>
                        </a:lnSpc>
                        <a:spcAft>
                          <a:spcPts val="0"/>
                        </a:spcAft>
                      </a:pPr>
                      <a:r>
                        <a:rPr lang="en-GB" sz="1200">
                          <a:effectLst/>
                        </a:rPr>
                        <a:t>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curse</a:t>
                      </a:r>
                    </a:p>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dirty="0">
                          <a:effectLst/>
                        </a:rPr>
                        <a:t>Harlots</a:t>
                      </a:r>
                    </a:p>
                    <a:p>
                      <a:pPr algn="l">
                        <a:lnSpc>
                          <a:spcPct val="100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youthful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How the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1996810493"/>
                  </a:ext>
                </a:extLst>
              </a:tr>
              <a:tr h="348700">
                <a:tc>
                  <a:txBody>
                    <a:bodyPr/>
                    <a:lstStyle/>
                    <a:p>
                      <a:pPr algn="l">
                        <a:lnSpc>
                          <a:spcPct val="100000"/>
                        </a:lnSpc>
                        <a:spcAft>
                          <a:spcPts val="0"/>
                        </a:spcAft>
                      </a:pPr>
                      <a:r>
                        <a:rPr lang="en-GB" sz="1200">
                          <a:effectLst/>
                        </a:rPr>
                        <a:t>15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Blasts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Infants tear</a:t>
                      </a:r>
                    </a:p>
                    <a:p>
                      <a:pPr algn="l">
                        <a:lnSpc>
                          <a:spcPct val="100000"/>
                        </a:lnSpc>
                        <a:spcAft>
                          <a:spcPts val="0"/>
                        </a:spcAft>
                      </a:pPr>
                      <a:r>
                        <a:rPr lang="en-GB" sz="1200">
                          <a:effectLst/>
                        </a:rPr>
                        <a:t> </a:t>
                      </a:r>
                    </a:p>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dirty="0">
                          <a:effectLst/>
                        </a:rPr>
                        <a:t>new-born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the</a:t>
                      </a:r>
                    </a:p>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1220471700"/>
                  </a:ext>
                </a:extLst>
              </a:tr>
              <a:tr h="232467">
                <a:tc>
                  <a:txBody>
                    <a:bodyPr/>
                    <a:lstStyle/>
                    <a:p>
                      <a:pPr algn="l">
                        <a:lnSpc>
                          <a:spcPct val="100000"/>
                        </a:lnSpc>
                        <a:spcAft>
                          <a:spcPts val="0"/>
                        </a:spcAft>
                      </a:pPr>
                      <a:r>
                        <a:rPr lang="en-GB" sz="1200">
                          <a:effectLst/>
                        </a:rPr>
                        <a:t>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blights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plagues Marriage hearse</a:t>
                      </a:r>
                    </a:p>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tc>
                  <a:txBody>
                    <a:bodyPr/>
                    <a:lstStyle/>
                    <a:p>
                      <a:pPr algn="l">
                        <a:lnSpc>
                          <a:spcPct val="100000"/>
                        </a:lnSpc>
                        <a:spcAft>
                          <a:spcPts val="0"/>
                        </a:spcAft>
                      </a:pPr>
                      <a:r>
                        <a:rPr lang="en-GB" sz="1200" dirty="0">
                          <a:effectLst/>
                        </a:rPr>
                        <a:t>and with the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57" marR="41657" marT="0" marB="0"/>
                </a:tc>
                <a:extLst>
                  <a:ext uri="{0D108BD9-81ED-4DB2-BD59-A6C34878D82A}">
                    <a16:rowId xmlns:a16="http://schemas.microsoft.com/office/drawing/2014/main" xmlns="" val="2709779739"/>
                  </a:ext>
                </a:extLst>
              </a:tr>
            </a:tbl>
          </a:graphicData>
        </a:graphic>
      </p:graphicFrame>
      <p:sp>
        <p:nvSpPr>
          <p:cNvPr id="5" name="TextBox 4"/>
          <p:cNvSpPr txBox="1"/>
          <p:nvPr/>
        </p:nvSpPr>
        <p:spPr>
          <a:xfrm>
            <a:off x="381000" y="790340"/>
            <a:ext cx="4309533" cy="6001643"/>
          </a:xfrm>
          <a:prstGeom prst="rect">
            <a:avLst/>
          </a:prstGeom>
          <a:noFill/>
        </p:spPr>
        <p:txBody>
          <a:bodyPr wrap="square" rtlCol="0">
            <a:spAutoFit/>
          </a:bodyPr>
          <a:lstStyle/>
          <a:p>
            <a:r>
              <a:rPr lang="en-GB" sz="1600" dirty="0"/>
              <a:t>V</a:t>
            </a:r>
            <a:r>
              <a:rPr lang="en-GB" sz="1600" dirty="0" smtClean="0"/>
              <a:t>erb shift from "wander" and "flow" (natural and unforced) to "curse" "blasts" "blights" (aggressive and destructive).  Indicating the increasing perception of the narrator.</a:t>
            </a:r>
          </a:p>
          <a:p>
            <a:endParaRPr lang="en-GB" sz="1600" dirty="0"/>
          </a:p>
          <a:p>
            <a:r>
              <a:rPr lang="en-GB" sz="1600" dirty="0" smtClean="0"/>
              <a:t>Repetition of adjective "</a:t>
            </a:r>
            <a:r>
              <a:rPr lang="en-GB" sz="1600" dirty="0" err="1" smtClean="0"/>
              <a:t>charter'd</a:t>
            </a:r>
            <a:r>
              <a:rPr lang="en-GB" sz="1600" dirty="0" smtClean="0"/>
              <a:t>" to create the sense of man's attempt to control the city – contrasting to the river that continues to "flow" through it – unaffected by man.</a:t>
            </a:r>
          </a:p>
          <a:p>
            <a:endParaRPr lang="en-GB" sz="1600" dirty="0"/>
          </a:p>
          <a:p>
            <a:r>
              <a:rPr lang="en-GB" sz="1600" dirty="0" smtClean="0"/>
              <a:t>Shift in verbs from focus on inanimate objects ("street" "Thames") to the human "face" "man" "Infants cry" </a:t>
            </a:r>
            <a:r>
              <a:rPr lang="en-GB" sz="1600" dirty="0" err="1" smtClean="0"/>
              <a:t>etc</a:t>
            </a:r>
            <a:r>
              <a:rPr lang="en-GB" sz="1600" dirty="0" smtClean="0"/>
              <a:t>) – again, showing how the narrator's perception shifts.</a:t>
            </a:r>
          </a:p>
          <a:p>
            <a:endParaRPr lang="en-GB" sz="1600" dirty="0"/>
          </a:p>
          <a:p>
            <a:r>
              <a:rPr lang="en-GB" sz="1600" dirty="0" smtClean="0"/>
              <a:t>Repetition of "every" (x7) suggesting the way in which this control is pervasive</a:t>
            </a:r>
          </a:p>
          <a:p>
            <a:endParaRPr lang="en-GB" sz="1600" dirty="0"/>
          </a:p>
          <a:p>
            <a:r>
              <a:rPr lang="en-GB" sz="1600" dirty="0" smtClean="0"/>
              <a:t>Noun shift from the visual ("face" "street" </a:t>
            </a:r>
            <a:r>
              <a:rPr lang="en-GB" sz="1600" dirty="0" err="1" smtClean="0"/>
              <a:t>etc</a:t>
            </a:r>
            <a:r>
              <a:rPr lang="en-GB" sz="1600" dirty="0" smtClean="0"/>
              <a:t>) to the aural ("cry" (x2) "voice" "sigh") creating the impression of the narrator's senses being overwhelmed.   Seen also in the verbs ("mark" in line 3 contrast to "hear" in line 8, repeated in line 13.</a:t>
            </a:r>
            <a:endParaRPr lang="en-GB" sz="1600" dirty="0"/>
          </a:p>
        </p:txBody>
      </p:sp>
    </p:spTree>
    <p:extLst>
      <p:ext uri="{BB962C8B-B14F-4D97-AF65-F5344CB8AC3E}">
        <p14:creationId xmlns:p14="http://schemas.microsoft.com/office/powerpoint/2010/main" val="1088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199" y="745067"/>
            <a:ext cx="5274733" cy="5431896"/>
          </a:xfrm>
        </p:spPr>
        <p:txBody>
          <a:bodyPr>
            <a:normAutofit fontScale="47500" lnSpcReduction="20000"/>
          </a:bodyPr>
          <a:lstStyle/>
          <a:p>
            <a:pPr marL="0" indent="0">
              <a:buNone/>
            </a:pPr>
            <a:r>
              <a:rPr lang="en-GB" b="1" dirty="0"/>
              <a:t>Context:</a:t>
            </a:r>
            <a:r>
              <a:rPr lang="en-GB" dirty="0"/>
              <a:t>  French Revolution happened five years before this poem was written</a:t>
            </a:r>
            <a:r>
              <a:rPr lang="en-GB" dirty="0" smtClean="0"/>
              <a:t>.</a:t>
            </a:r>
            <a:r>
              <a:rPr lang="en-GB" dirty="0"/>
              <a:t> </a:t>
            </a:r>
          </a:p>
          <a:p>
            <a:pPr marL="0" indent="0">
              <a:buNone/>
            </a:pPr>
            <a:r>
              <a:rPr lang="en-GB" b="1" dirty="0"/>
              <a:t>Context:</a:t>
            </a:r>
            <a:r>
              <a:rPr lang="en-GB" dirty="0"/>
              <a:t>  This poem was written at the time of the Industrial Revolution – a time of childhood labour, workhouses, and increasing urbanisation and mechanisation.   </a:t>
            </a:r>
          </a:p>
          <a:p>
            <a:pPr marL="0" indent="0">
              <a:buNone/>
            </a:pPr>
            <a:r>
              <a:rPr lang="en-GB" b="1" dirty="0"/>
              <a:t>Context:</a:t>
            </a:r>
            <a:r>
              <a:rPr lang="en-GB" dirty="0"/>
              <a:t>  This poem illustrates all the qualities of experience (appears in the </a:t>
            </a:r>
            <a:r>
              <a:rPr lang="en-GB" i="1" dirty="0"/>
              <a:t>Songs of Experience</a:t>
            </a:r>
            <a:r>
              <a:rPr lang="en-GB" dirty="0"/>
              <a:t>):  industrialisation, </a:t>
            </a:r>
            <a:r>
              <a:rPr lang="en-GB" dirty="0">
                <a:solidFill>
                  <a:schemeClr val="accent6">
                    <a:lumMod val="75000"/>
                  </a:schemeClr>
                </a:solidFill>
              </a:rPr>
              <a:t>loss of innocence</a:t>
            </a:r>
            <a:r>
              <a:rPr lang="en-GB" dirty="0"/>
              <a:t>, repression, </a:t>
            </a:r>
            <a:r>
              <a:rPr lang="en-GB" dirty="0">
                <a:solidFill>
                  <a:srgbClr val="00B050"/>
                </a:solidFill>
              </a:rPr>
              <a:t>fear, </a:t>
            </a:r>
            <a:r>
              <a:rPr lang="en-GB" dirty="0"/>
              <a:t>woe, evil, corruption </a:t>
            </a:r>
            <a:r>
              <a:rPr lang="en-GB" dirty="0" err="1" smtClean="0"/>
              <a:t>etc</a:t>
            </a:r>
            <a:r>
              <a:rPr lang="en-GB" dirty="0"/>
              <a:t> </a:t>
            </a:r>
          </a:p>
          <a:p>
            <a:pPr marL="0" indent="0">
              <a:buNone/>
            </a:pPr>
            <a:r>
              <a:rPr lang="en-GB" b="1" dirty="0" smtClean="0"/>
              <a:t>Lexis:</a:t>
            </a:r>
            <a:r>
              <a:rPr lang="en-GB" dirty="0" smtClean="0"/>
              <a:t>  </a:t>
            </a:r>
            <a:r>
              <a:rPr lang="en-GB" dirty="0" smtClean="0">
                <a:solidFill>
                  <a:schemeClr val="accent2">
                    <a:lumMod val="75000"/>
                  </a:schemeClr>
                </a:solidFill>
              </a:rPr>
              <a:t>“Chartered” </a:t>
            </a:r>
            <a:r>
              <a:rPr lang="en-GB" dirty="0" smtClean="0"/>
              <a:t>means to map out, or to control </a:t>
            </a:r>
          </a:p>
          <a:p>
            <a:pPr marL="0" indent="0">
              <a:buNone/>
            </a:pPr>
            <a:r>
              <a:rPr lang="en-GB" b="1" dirty="0" smtClean="0"/>
              <a:t>Lexis:</a:t>
            </a:r>
            <a:r>
              <a:rPr lang="en-GB" dirty="0" smtClean="0"/>
              <a:t>  </a:t>
            </a:r>
            <a:r>
              <a:rPr lang="en-GB" dirty="0" smtClean="0">
                <a:solidFill>
                  <a:schemeClr val="accent1"/>
                </a:solidFill>
              </a:rPr>
              <a:t>“</a:t>
            </a:r>
            <a:r>
              <a:rPr lang="en-GB" dirty="0" err="1" smtClean="0">
                <a:solidFill>
                  <a:schemeClr val="accent1"/>
                </a:solidFill>
              </a:rPr>
              <a:t>Appalls</a:t>
            </a:r>
            <a:r>
              <a:rPr lang="en-GB" dirty="0" smtClean="0">
                <a:solidFill>
                  <a:schemeClr val="accent1"/>
                </a:solidFill>
              </a:rPr>
              <a:t>” </a:t>
            </a:r>
            <a:r>
              <a:rPr lang="en-GB" dirty="0" smtClean="0"/>
              <a:t>is </a:t>
            </a:r>
            <a:r>
              <a:rPr lang="en-GB" dirty="0" err="1" smtClean="0"/>
              <a:t>polysemic</a:t>
            </a:r>
            <a:r>
              <a:rPr lang="en-GB" dirty="0" smtClean="0"/>
              <a:t>:  it means to turn pale, but also to shock, and also be covered by a pall (a funeral cloth)  </a:t>
            </a:r>
          </a:p>
          <a:p>
            <a:pPr marL="0" indent="0">
              <a:buNone/>
            </a:pPr>
            <a:r>
              <a:rPr lang="en-GB" b="1" dirty="0" smtClean="0"/>
              <a:t>Lexis:</a:t>
            </a:r>
            <a:r>
              <a:rPr lang="en-GB" dirty="0" smtClean="0"/>
              <a:t>  </a:t>
            </a:r>
            <a:r>
              <a:rPr lang="en-GB" dirty="0" smtClean="0">
                <a:solidFill>
                  <a:srgbClr val="7030A0"/>
                </a:solidFill>
              </a:rPr>
              <a:t>“Marks” </a:t>
            </a:r>
            <a:r>
              <a:rPr lang="en-GB" dirty="0" smtClean="0"/>
              <a:t>is also </a:t>
            </a:r>
            <a:r>
              <a:rPr lang="en-GB" dirty="0" err="1" smtClean="0"/>
              <a:t>polysemic</a:t>
            </a:r>
            <a:r>
              <a:rPr lang="en-GB" dirty="0" smtClean="0"/>
              <a:t>:  it means to notice, but also to make a mark.  The plural shifts to a noun word class.</a:t>
            </a:r>
          </a:p>
          <a:p>
            <a:pPr marL="0" indent="0">
              <a:buNone/>
            </a:pPr>
            <a:r>
              <a:rPr lang="en-GB" b="1" dirty="0" smtClean="0"/>
              <a:t>Lexis:</a:t>
            </a:r>
            <a:r>
              <a:rPr lang="en-GB" dirty="0" smtClean="0"/>
              <a:t>  </a:t>
            </a:r>
            <a:r>
              <a:rPr lang="en-GB" dirty="0" smtClean="0">
                <a:solidFill>
                  <a:schemeClr val="accent4">
                    <a:lumMod val="75000"/>
                  </a:schemeClr>
                </a:solidFill>
              </a:rPr>
              <a:t>“Blackening” </a:t>
            </a:r>
            <a:r>
              <a:rPr lang="en-GB" dirty="0" smtClean="0"/>
              <a:t>works both literally and figuratively:  it is a literal blackening of smoke from the increasing urbanisation of London, and it is also a metaphor, recognising the evil of the church, who employed children as young as four years old. </a:t>
            </a:r>
          </a:p>
          <a:p>
            <a:pPr marL="0" indent="0">
              <a:buNone/>
            </a:pPr>
            <a:r>
              <a:rPr lang="en-GB" b="1" dirty="0" smtClean="0"/>
              <a:t>Form</a:t>
            </a:r>
            <a:r>
              <a:rPr lang="en-GB" b="1" dirty="0"/>
              <a:t>:</a:t>
            </a:r>
            <a:r>
              <a:rPr lang="en-GB" dirty="0"/>
              <a:t>  Fragmentary sense of London:  sounds and sights, but captured in a very tight form (four </a:t>
            </a:r>
            <a:r>
              <a:rPr lang="en-GB" dirty="0" err="1"/>
              <a:t>four</a:t>
            </a:r>
            <a:r>
              <a:rPr lang="en-GB" dirty="0"/>
              <a:t> line stanzas of equal line length – perhaps reflecting the restriction</a:t>
            </a:r>
            <a:r>
              <a:rPr lang="en-GB" dirty="0" smtClean="0"/>
              <a:t>)</a:t>
            </a:r>
            <a:r>
              <a:rPr lang="en-GB" dirty="0"/>
              <a:t> </a:t>
            </a:r>
          </a:p>
          <a:p>
            <a:pPr marL="0" indent="0">
              <a:buNone/>
            </a:pPr>
            <a:r>
              <a:rPr lang="en-GB" b="1" dirty="0" smtClean="0"/>
              <a:t>Tone</a:t>
            </a:r>
            <a:r>
              <a:rPr lang="en-GB" b="1" dirty="0"/>
              <a:t>:</a:t>
            </a:r>
            <a:r>
              <a:rPr lang="en-GB" dirty="0"/>
              <a:t>  This is a social commentary on the inequality of </a:t>
            </a:r>
            <a:r>
              <a:rPr lang="en-GB" dirty="0" smtClean="0"/>
              <a:t>society; on the </a:t>
            </a:r>
            <a:r>
              <a:rPr lang="en-GB" dirty="0"/>
              <a:t>corruption of the </a:t>
            </a:r>
            <a:r>
              <a:rPr lang="en-GB" dirty="0" smtClean="0"/>
              <a:t>church, on the institution </a:t>
            </a:r>
            <a:r>
              <a:rPr lang="en-GB" dirty="0"/>
              <a:t>over the </a:t>
            </a:r>
            <a:r>
              <a:rPr lang="en-GB" dirty="0" smtClean="0"/>
              <a:t>individual, and on the </a:t>
            </a:r>
            <a:r>
              <a:rPr lang="en-GB" dirty="0"/>
              <a:t>evil of child labour</a:t>
            </a:r>
            <a:r>
              <a:rPr lang="en-GB" dirty="0" smtClean="0"/>
              <a:t>.</a:t>
            </a:r>
            <a:r>
              <a:rPr lang="en-GB" dirty="0"/>
              <a:t> </a:t>
            </a:r>
          </a:p>
          <a:p>
            <a:pPr marL="0" indent="0">
              <a:buNone/>
            </a:pPr>
            <a:r>
              <a:rPr lang="en-GB" b="1" dirty="0" smtClean="0"/>
              <a:t>Rhyme </a:t>
            </a:r>
            <a:r>
              <a:rPr lang="en-GB" b="1" dirty="0"/>
              <a:t>and rhythm:</a:t>
            </a:r>
            <a:r>
              <a:rPr lang="en-GB" dirty="0"/>
              <a:t>  Iambic </a:t>
            </a:r>
            <a:r>
              <a:rPr lang="en-GB" dirty="0" err="1"/>
              <a:t>tetrametre</a:t>
            </a:r>
            <a:r>
              <a:rPr lang="en-GB" dirty="0"/>
              <a:t>, broken in </a:t>
            </a:r>
            <a:r>
              <a:rPr lang="en-GB" dirty="0">
                <a:solidFill>
                  <a:schemeClr val="accent3">
                    <a:lumMod val="75000"/>
                  </a:schemeClr>
                </a:solidFill>
              </a:rPr>
              <a:t>line </a:t>
            </a:r>
            <a:r>
              <a:rPr lang="en-GB" dirty="0" smtClean="0">
                <a:solidFill>
                  <a:schemeClr val="accent3">
                    <a:lumMod val="75000"/>
                  </a:schemeClr>
                </a:solidFill>
              </a:rPr>
              <a:t>11</a:t>
            </a:r>
            <a:r>
              <a:rPr lang="en-GB" dirty="0"/>
              <a:t> </a:t>
            </a:r>
            <a:r>
              <a:rPr lang="en-GB" dirty="0" smtClean="0"/>
              <a:t> - arguably the most important line of the poem:  about the restriction of the human mind.</a:t>
            </a:r>
            <a:endParaRPr lang="en-GB" dirty="0"/>
          </a:p>
          <a:p>
            <a:pPr marL="0" indent="0">
              <a:buNone/>
            </a:pPr>
            <a:r>
              <a:rPr lang="en-GB" b="1" dirty="0"/>
              <a:t>Lexis:</a:t>
            </a:r>
            <a:r>
              <a:rPr lang="en-GB" dirty="0"/>
              <a:t>  </a:t>
            </a:r>
            <a:r>
              <a:rPr lang="en-GB" dirty="0">
                <a:solidFill>
                  <a:srgbClr val="FF0000"/>
                </a:solidFill>
              </a:rPr>
              <a:t>“Harlot</a:t>
            </a:r>
            <a:r>
              <a:rPr lang="en-GB" dirty="0" smtClean="0">
                <a:solidFill>
                  <a:srgbClr val="FF0000"/>
                </a:solidFill>
              </a:rPr>
              <a:t>” and "plagues" echo</a:t>
            </a:r>
            <a:r>
              <a:rPr lang="en-GB" dirty="0" smtClean="0"/>
              <a:t> </a:t>
            </a:r>
            <a:r>
              <a:rPr lang="en-GB" dirty="0"/>
              <a:t>Biblical lexis:  reminder of God’s </a:t>
            </a:r>
            <a:r>
              <a:rPr lang="en-GB" dirty="0" smtClean="0"/>
              <a:t>word</a:t>
            </a:r>
            <a:endParaRPr lang="en-GB" dirty="0"/>
          </a:p>
          <a:p>
            <a:pPr marL="0" indent="0">
              <a:buNone/>
            </a:pPr>
            <a:r>
              <a:rPr lang="en-GB" b="1" dirty="0"/>
              <a:t>Rhyme and rhythm:</a:t>
            </a:r>
            <a:r>
              <a:rPr lang="en-GB" dirty="0"/>
              <a:t>  Repetition of sound in </a:t>
            </a:r>
            <a:r>
              <a:rPr lang="en-GB" dirty="0">
                <a:solidFill>
                  <a:srgbClr val="00B050"/>
                </a:solidFill>
              </a:rPr>
              <a:t>“fear” “Hear” “hear” “tear” </a:t>
            </a:r>
            <a:r>
              <a:rPr lang="en-GB" dirty="0"/>
              <a:t>to foreground the suffering </a:t>
            </a:r>
            <a:r>
              <a:rPr lang="en-GB" dirty="0" smtClean="0"/>
              <a:t>evident in these negative nouns and verbs</a:t>
            </a:r>
            <a:endParaRPr lang="en-GB" dirty="0"/>
          </a:p>
        </p:txBody>
      </p:sp>
      <p:sp>
        <p:nvSpPr>
          <p:cNvPr id="4" name="TextBox 3"/>
          <p:cNvSpPr txBox="1"/>
          <p:nvPr/>
        </p:nvSpPr>
        <p:spPr>
          <a:xfrm>
            <a:off x="6172200" y="872067"/>
            <a:ext cx="4690533" cy="5632311"/>
          </a:xfrm>
          <a:prstGeom prst="rect">
            <a:avLst/>
          </a:prstGeom>
          <a:noFill/>
        </p:spPr>
        <p:txBody>
          <a:bodyPr wrap="square" rtlCol="0">
            <a:spAutoFit/>
          </a:bodyPr>
          <a:lstStyle/>
          <a:p>
            <a:pPr algn="ctr" fontAlgn="base">
              <a:lnSpc>
                <a:spcPct val="120000"/>
              </a:lnSpc>
            </a:pPr>
            <a:r>
              <a:rPr lang="en-GB" sz="1400" dirty="0" smtClean="0"/>
              <a:t>I wander thro' each </a:t>
            </a:r>
            <a:r>
              <a:rPr lang="en-GB" sz="1400" dirty="0" err="1" smtClean="0">
                <a:solidFill>
                  <a:schemeClr val="accent2">
                    <a:lumMod val="75000"/>
                  </a:schemeClr>
                </a:solidFill>
              </a:rPr>
              <a:t>charter'd</a:t>
            </a:r>
            <a:r>
              <a:rPr lang="en-GB" sz="1400" dirty="0" smtClean="0">
                <a:solidFill>
                  <a:schemeClr val="accent2">
                    <a:lumMod val="75000"/>
                  </a:schemeClr>
                </a:solidFill>
              </a:rPr>
              <a:t> </a:t>
            </a:r>
            <a:r>
              <a:rPr lang="en-GB" sz="1400" dirty="0" smtClean="0"/>
              <a:t>street,</a:t>
            </a:r>
          </a:p>
          <a:p>
            <a:pPr algn="ctr" fontAlgn="base">
              <a:lnSpc>
                <a:spcPct val="120000"/>
              </a:lnSpc>
            </a:pPr>
            <a:r>
              <a:rPr lang="en-GB" sz="1400" dirty="0" smtClean="0"/>
              <a:t>Near where the </a:t>
            </a:r>
            <a:r>
              <a:rPr lang="en-GB" sz="1400" dirty="0" err="1" smtClean="0">
                <a:solidFill>
                  <a:schemeClr val="accent2">
                    <a:lumMod val="75000"/>
                  </a:schemeClr>
                </a:solidFill>
              </a:rPr>
              <a:t>charter'd</a:t>
            </a:r>
            <a:r>
              <a:rPr lang="en-GB" sz="1400" dirty="0" smtClean="0">
                <a:solidFill>
                  <a:schemeClr val="accent2">
                    <a:lumMod val="75000"/>
                  </a:schemeClr>
                </a:solidFill>
              </a:rPr>
              <a:t> </a:t>
            </a:r>
            <a:r>
              <a:rPr lang="en-GB" sz="1400" dirty="0" smtClean="0"/>
              <a:t>Thames does flow. </a:t>
            </a:r>
          </a:p>
          <a:p>
            <a:pPr algn="ctr" fontAlgn="base">
              <a:lnSpc>
                <a:spcPct val="120000"/>
              </a:lnSpc>
            </a:pPr>
            <a:r>
              <a:rPr lang="en-GB" sz="1400" dirty="0" smtClean="0"/>
              <a:t>And </a:t>
            </a:r>
            <a:r>
              <a:rPr lang="en-GB" sz="1400" dirty="0" smtClean="0">
                <a:solidFill>
                  <a:srgbClr val="7030A0"/>
                </a:solidFill>
              </a:rPr>
              <a:t>mark </a:t>
            </a:r>
            <a:r>
              <a:rPr lang="en-GB" sz="1400" dirty="0" smtClean="0"/>
              <a:t>in every face I meet</a:t>
            </a:r>
          </a:p>
          <a:p>
            <a:pPr algn="ctr" fontAlgn="base">
              <a:lnSpc>
                <a:spcPct val="120000"/>
              </a:lnSpc>
            </a:pPr>
            <a:r>
              <a:rPr lang="en-GB" sz="1400" dirty="0" smtClean="0">
                <a:solidFill>
                  <a:srgbClr val="7030A0"/>
                </a:solidFill>
              </a:rPr>
              <a:t>Marks </a:t>
            </a:r>
            <a:r>
              <a:rPr lang="en-GB" sz="1400" dirty="0" smtClean="0"/>
              <a:t>of weakness, </a:t>
            </a:r>
            <a:r>
              <a:rPr lang="en-GB" sz="1400" dirty="0" smtClean="0">
                <a:solidFill>
                  <a:srgbClr val="7030A0"/>
                </a:solidFill>
              </a:rPr>
              <a:t>marks</a:t>
            </a:r>
            <a:r>
              <a:rPr lang="en-GB" sz="1400" dirty="0" smtClean="0"/>
              <a:t> of woe.</a:t>
            </a:r>
            <a:br>
              <a:rPr lang="en-GB" sz="1400" dirty="0" smtClean="0"/>
            </a:br>
            <a:endParaRPr lang="en-GB" sz="1400" dirty="0" smtClean="0"/>
          </a:p>
          <a:p>
            <a:pPr algn="ctr" fontAlgn="base">
              <a:lnSpc>
                <a:spcPct val="120000"/>
              </a:lnSpc>
            </a:pPr>
            <a:r>
              <a:rPr lang="en-GB" sz="1400" dirty="0" smtClean="0"/>
              <a:t>In every cry of every Man,</a:t>
            </a:r>
          </a:p>
          <a:p>
            <a:pPr algn="ctr" fontAlgn="base">
              <a:lnSpc>
                <a:spcPct val="120000"/>
              </a:lnSpc>
            </a:pPr>
            <a:r>
              <a:rPr lang="en-GB" sz="1400" dirty="0" smtClean="0"/>
              <a:t>In every Infants cry of </a:t>
            </a:r>
            <a:r>
              <a:rPr lang="en-GB" sz="1400" dirty="0" smtClean="0">
                <a:solidFill>
                  <a:srgbClr val="00B050"/>
                </a:solidFill>
              </a:rPr>
              <a:t>fear</a:t>
            </a:r>
            <a:r>
              <a:rPr lang="en-GB" sz="1400" dirty="0" smtClean="0"/>
              <a:t>,</a:t>
            </a:r>
          </a:p>
          <a:p>
            <a:pPr algn="ctr" fontAlgn="base">
              <a:lnSpc>
                <a:spcPct val="120000"/>
              </a:lnSpc>
            </a:pPr>
            <a:r>
              <a:rPr lang="en-GB" sz="1400" dirty="0" smtClean="0"/>
              <a:t>In every voice: in every ban,</a:t>
            </a:r>
          </a:p>
          <a:p>
            <a:pPr algn="ctr" fontAlgn="base">
              <a:lnSpc>
                <a:spcPct val="120000"/>
              </a:lnSpc>
            </a:pPr>
            <a:r>
              <a:rPr lang="en-GB" sz="1400" dirty="0" smtClean="0"/>
              <a:t>The </a:t>
            </a:r>
            <a:r>
              <a:rPr lang="en-GB" sz="1400" dirty="0" smtClean="0">
                <a:solidFill>
                  <a:schemeClr val="accent3">
                    <a:lumMod val="75000"/>
                  </a:schemeClr>
                </a:solidFill>
              </a:rPr>
              <a:t>mind-</a:t>
            </a:r>
            <a:r>
              <a:rPr lang="en-GB" sz="1400" dirty="0" err="1" smtClean="0">
                <a:solidFill>
                  <a:schemeClr val="accent3">
                    <a:lumMod val="75000"/>
                  </a:schemeClr>
                </a:solidFill>
              </a:rPr>
              <a:t>forg'd</a:t>
            </a:r>
            <a:r>
              <a:rPr lang="en-GB" sz="1400" dirty="0" smtClean="0">
                <a:solidFill>
                  <a:schemeClr val="accent3">
                    <a:lumMod val="75000"/>
                  </a:schemeClr>
                </a:solidFill>
              </a:rPr>
              <a:t> </a:t>
            </a:r>
            <a:r>
              <a:rPr lang="en-GB" sz="1400" dirty="0" smtClean="0"/>
              <a:t>manacles I </a:t>
            </a:r>
            <a:r>
              <a:rPr lang="en-GB" sz="1400" dirty="0" smtClean="0">
                <a:solidFill>
                  <a:srgbClr val="00B050"/>
                </a:solidFill>
              </a:rPr>
              <a:t>hear </a:t>
            </a:r>
            <a:r>
              <a:rPr lang="en-GB" sz="1400" dirty="0" smtClean="0"/>
              <a:t/>
            </a:r>
            <a:br>
              <a:rPr lang="en-GB" sz="1400" dirty="0" smtClean="0"/>
            </a:br>
            <a:endParaRPr lang="en-GB" sz="1400" dirty="0" smtClean="0"/>
          </a:p>
          <a:p>
            <a:pPr algn="ctr" fontAlgn="base">
              <a:lnSpc>
                <a:spcPct val="120000"/>
              </a:lnSpc>
            </a:pPr>
            <a:r>
              <a:rPr lang="en-GB" sz="1400" dirty="0" smtClean="0"/>
              <a:t>How the Chimney-sweepers cry</a:t>
            </a:r>
          </a:p>
          <a:p>
            <a:pPr algn="ctr" fontAlgn="base">
              <a:lnSpc>
                <a:spcPct val="120000"/>
              </a:lnSpc>
            </a:pPr>
            <a:r>
              <a:rPr lang="en-GB" sz="1400" dirty="0" smtClean="0"/>
              <a:t>Every </a:t>
            </a:r>
            <a:r>
              <a:rPr lang="en-GB" sz="1400" dirty="0" err="1" smtClean="0">
                <a:solidFill>
                  <a:schemeClr val="accent4">
                    <a:lumMod val="75000"/>
                  </a:schemeClr>
                </a:solidFill>
              </a:rPr>
              <a:t>blackning</a:t>
            </a:r>
            <a:r>
              <a:rPr lang="en-GB" sz="1400" dirty="0" smtClean="0"/>
              <a:t> Church </a:t>
            </a:r>
            <a:r>
              <a:rPr lang="en-GB" sz="1400" dirty="0" err="1" smtClean="0">
                <a:solidFill>
                  <a:schemeClr val="accent1"/>
                </a:solidFill>
              </a:rPr>
              <a:t>appalls</a:t>
            </a:r>
            <a:r>
              <a:rPr lang="en-GB" sz="1400" dirty="0" smtClean="0">
                <a:solidFill>
                  <a:schemeClr val="accent1"/>
                </a:solidFill>
              </a:rPr>
              <a:t>,</a:t>
            </a:r>
            <a:r>
              <a:rPr lang="en-GB" sz="1400" dirty="0" smtClean="0"/>
              <a:t> </a:t>
            </a:r>
          </a:p>
          <a:p>
            <a:pPr algn="ctr" fontAlgn="base">
              <a:lnSpc>
                <a:spcPct val="120000"/>
              </a:lnSpc>
            </a:pPr>
            <a:r>
              <a:rPr lang="en-GB" sz="1400" dirty="0" smtClean="0"/>
              <a:t>And the hapless Soldiers sigh</a:t>
            </a:r>
          </a:p>
          <a:p>
            <a:pPr algn="ctr" fontAlgn="base">
              <a:lnSpc>
                <a:spcPct val="120000"/>
              </a:lnSpc>
            </a:pPr>
            <a:r>
              <a:rPr lang="en-GB" sz="1400" dirty="0" smtClean="0"/>
              <a:t>Runs in blood down Palace walls </a:t>
            </a:r>
            <a:br>
              <a:rPr lang="en-GB" sz="1400" dirty="0" smtClean="0"/>
            </a:br>
            <a:endParaRPr lang="en-GB" sz="1400" dirty="0" smtClean="0"/>
          </a:p>
          <a:p>
            <a:pPr algn="ctr" fontAlgn="base">
              <a:lnSpc>
                <a:spcPct val="120000"/>
              </a:lnSpc>
            </a:pPr>
            <a:r>
              <a:rPr lang="en-GB" sz="1400" dirty="0" smtClean="0"/>
              <a:t>But most thro' midnight streets I </a:t>
            </a:r>
            <a:r>
              <a:rPr lang="en-GB" sz="1400" dirty="0" smtClean="0">
                <a:solidFill>
                  <a:srgbClr val="00B050"/>
                </a:solidFill>
              </a:rPr>
              <a:t>hear</a:t>
            </a:r>
          </a:p>
          <a:p>
            <a:pPr algn="ctr" fontAlgn="base">
              <a:lnSpc>
                <a:spcPct val="120000"/>
              </a:lnSpc>
            </a:pPr>
            <a:r>
              <a:rPr lang="en-GB" sz="1400" dirty="0" smtClean="0"/>
              <a:t>How the </a:t>
            </a:r>
            <a:r>
              <a:rPr lang="en-GB" sz="1400" dirty="0" smtClean="0">
                <a:solidFill>
                  <a:schemeClr val="accent6">
                    <a:lumMod val="75000"/>
                  </a:schemeClr>
                </a:solidFill>
              </a:rPr>
              <a:t>youthful </a:t>
            </a:r>
            <a:r>
              <a:rPr lang="en-GB" sz="1400" dirty="0" smtClean="0">
                <a:solidFill>
                  <a:srgbClr val="FF0000"/>
                </a:solidFill>
              </a:rPr>
              <a:t>Harlots </a:t>
            </a:r>
            <a:r>
              <a:rPr lang="en-GB" sz="1400" dirty="0" smtClean="0"/>
              <a:t>curse</a:t>
            </a:r>
          </a:p>
          <a:p>
            <a:pPr algn="ctr" fontAlgn="base">
              <a:lnSpc>
                <a:spcPct val="120000"/>
              </a:lnSpc>
            </a:pPr>
            <a:r>
              <a:rPr lang="en-GB" sz="1400" dirty="0" smtClean="0"/>
              <a:t>Blasts the new-born Infants </a:t>
            </a:r>
            <a:r>
              <a:rPr lang="en-GB" sz="1400" dirty="0" smtClean="0">
                <a:solidFill>
                  <a:srgbClr val="00B050"/>
                </a:solidFill>
              </a:rPr>
              <a:t>tear </a:t>
            </a:r>
          </a:p>
          <a:p>
            <a:pPr algn="ctr" fontAlgn="base">
              <a:lnSpc>
                <a:spcPct val="120000"/>
              </a:lnSpc>
            </a:pPr>
            <a:r>
              <a:rPr lang="en-GB" sz="1400" dirty="0" smtClean="0"/>
              <a:t>And blights with </a:t>
            </a:r>
            <a:r>
              <a:rPr lang="en-GB" sz="1400" dirty="0" smtClean="0">
                <a:solidFill>
                  <a:srgbClr val="FF0000"/>
                </a:solidFill>
              </a:rPr>
              <a:t>plagues</a:t>
            </a:r>
            <a:r>
              <a:rPr lang="en-GB" sz="1400" dirty="0" smtClean="0"/>
              <a:t> the Marriage hearse</a:t>
            </a:r>
            <a:r>
              <a:rPr lang="en-GB" dirty="0" smtClean="0"/>
              <a:t> </a:t>
            </a:r>
          </a:p>
          <a:p>
            <a:pPr algn="ctr"/>
            <a:endParaRPr lang="en-GB" dirty="0" smtClean="0"/>
          </a:p>
          <a:p>
            <a:endParaRPr lang="en-GB" dirty="0"/>
          </a:p>
        </p:txBody>
      </p:sp>
    </p:spTree>
    <p:extLst>
      <p:ext uri="{BB962C8B-B14F-4D97-AF65-F5344CB8AC3E}">
        <p14:creationId xmlns:p14="http://schemas.microsoft.com/office/powerpoint/2010/main" val="31897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Debate:  each group has to provide three quotes from the poem to "prove" that their reading is the most accurate.</a:t>
            </a:r>
            <a:endParaRPr lang="en-GB" dirty="0"/>
          </a:p>
        </p:txBody>
      </p:sp>
      <p:sp>
        <p:nvSpPr>
          <p:cNvPr id="3" name="Content Placeholder 2"/>
          <p:cNvSpPr>
            <a:spLocks noGrp="1"/>
          </p:cNvSpPr>
          <p:nvPr>
            <p:ph idx="1"/>
          </p:nvPr>
        </p:nvSpPr>
        <p:spPr/>
        <p:txBody>
          <a:bodyPr/>
          <a:lstStyle/>
          <a:p>
            <a:endParaRPr lang="en-GB" dirty="0" smtClean="0"/>
          </a:p>
          <a:p>
            <a:r>
              <a:rPr lang="en-GB" dirty="0" smtClean="0"/>
              <a:t>The </a:t>
            </a:r>
            <a:r>
              <a:rPr lang="en-GB" dirty="0"/>
              <a:t>importance of this poem is that it shows the power of industrialisation</a:t>
            </a:r>
          </a:p>
          <a:p>
            <a:r>
              <a:rPr lang="en-GB" dirty="0"/>
              <a:t>The importance is that it shows the power of nature over man</a:t>
            </a:r>
          </a:p>
          <a:p>
            <a:r>
              <a:rPr lang="en-GB" dirty="0"/>
              <a:t>The importance of this poem is that it shows the power of the institution over the individual. Ideas and outlook are imposed on us by external authority.  There is little freedom of thought (Rousseau)</a:t>
            </a:r>
          </a:p>
          <a:p>
            <a:endParaRPr lang="en-GB" dirty="0"/>
          </a:p>
        </p:txBody>
      </p:sp>
    </p:spTree>
    <p:extLst>
      <p:ext uri="{BB962C8B-B14F-4D97-AF65-F5344CB8AC3E}">
        <p14:creationId xmlns:p14="http://schemas.microsoft.com/office/powerpoint/2010/main" val="147452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Poetry</a:t>
            </a:r>
          </a:p>
        </p:txBody>
      </p:sp>
      <p:sp>
        <p:nvSpPr>
          <p:cNvPr id="3" name="Content Placeholder 2"/>
          <p:cNvSpPr>
            <a:spLocks noGrp="1"/>
          </p:cNvSpPr>
          <p:nvPr>
            <p:ph idx="1"/>
          </p:nvPr>
        </p:nvSpPr>
        <p:spPr/>
        <p:txBody>
          <a:bodyPr>
            <a:normAutofit lnSpcReduction="10000"/>
          </a:bodyPr>
          <a:lstStyle/>
          <a:p>
            <a:r>
              <a:rPr lang="en-GB" dirty="0">
                <a:solidFill>
                  <a:srgbClr val="FF0000"/>
                </a:solidFill>
              </a:rPr>
              <a:t>F</a:t>
            </a:r>
            <a:r>
              <a:rPr lang="en-GB" dirty="0"/>
              <a:t> </a:t>
            </a:r>
            <a:r>
              <a:rPr lang="en-GB" dirty="0" err="1"/>
              <a:t>orm</a:t>
            </a:r>
            <a:r>
              <a:rPr lang="en-GB" dirty="0"/>
              <a:t> and structure</a:t>
            </a:r>
          </a:p>
          <a:p>
            <a:endParaRPr lang="en-GB" dirty="0"/>
          </a:p>
          <a:p>
            <a:r>
              <a:rPr lang="en-GB" dirty="0">
                <a:solidFill>
                  <a:srgbClr val="FF0000"/>
                </a:solidFill>
              </a:rPr>
              <a:t>L</a:t>
            </a:r>
            <a:r>
              <a:rPr lang="en-GB" dirty="0"/>
              <a:t> </a:t>
            </a:r>
            <a:r>
              <a:rPr lang="en-GB" dirty="0" err="1"/>
              <a:t>exis</a:t>
            </a:r>
            <a:r>
              <a:rPr lang="en-GB" dirty="0"/>
              <a:t> and syntax</a:t>
            </a:r>
          </a:p>
          <a:p>
            <a:endParaRPr lang="en-GB" dirty="0"/>
          </a:p>
          <a:p>
            <a:r>
              <a:rPr lang="en-GB" dirty="0">
                <a:solidFill>
                  <a:srgbClr val="FF0000"/>
                </a:solidFill>
              </a:rPr>
              <a:t>I</a:t>
            </a:r>
            <a:r>
              <a:rPr lang="en-GB" dirty="0"/>
              <a:t> </a:t>
            </a:r>
            <a:r>
              <a:rPr lang="en-GB" dirty="0" err="1"/>
              <a:t>magery</a:t>
            </a:r>
            <a:r>
              <a:rPr lang="en-GB" dirty="0"/>
              <a:t> and symbolism</a:t>
            </a:r>
          </a:p>
          <a:p>
            <a:endParaRPr lang="en-GB" dirty="0"/>
          </a:p>
          <a:p>
            <a:r>
              <a:rPr lang="en-GB" dirty="0">
                <a:solidFill>
                  <a:srgbClr val="FF0000"/>
                </a:solidFill>
              </a:rPr>
              <a:t>R</a:t>
            </a:r>
            <a:r>
              <a:rPr lang="en-GB" dirty="0"/>
              <a:t> </a:t>
            </a:r>
            <a:r>
              <a:rPr lang="en-GB" dirty="0" err="1"/>
              <a:t>hyme</a:t>
            </a:r>
            <a:r>
              <a:rPr lang="en-GB" dirty="0"/>
              <a:t> and rhythm</a:t>
            </a:r>
          </a:p>
          <a:p>
            <a:endParaRPr lang="en-GB" dirty="0"/>
          </a:p>
          <a:p>
            <a:r>
              <a:rPr lang="en-GB" dirty="0">
                <a:solidFill>
                  <a:srgbClr val="FF0000"/>
                </a:solidFill>
              </a:rPr>
              <a:t>T</a:t>
            </a:r>
            <a:r>
              <a:rPr lang="en-GB" dirty="0"/>
              <a:t> one and voice</a:t>
            </a:r>
          </a:p>
        </p:txBody>
      </p:sp>
    </p:spTree>
    <p:extLst>
      <p:ext uri="{BB962C8B-B14F-4D97-AF65-F5344CB8AC3E}">
        <p14:creationId xmlns:p14="http://schemas.microsoft.com/office/powerpoint/2010/main" val="378359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could include….</a:t>
            </a:r>
          </a:p>
        </p:txBody>
      </p:sp>
      <p:sp>
        <p:nvSpPr>
          <p:cNvPr id="3" name="Content Placeholder 2"/>
          <p:cNvSpPr>
            <a:spLocks noGrp="1"/>
          </p:cNvSpPr>
          <p:nvPr>
            <p:ph idx="1"/>
          </p:nvPr>
        </p:nvSpPr>
        <p:spPr/>
        <p:txBody>
          <a:bodyPr>
            <a:normAutofit fontScale="85000" lnSpcReduction="20000"/>
          </a:bodyPr>
          <a:lstStyle/>
          <a:p>
            <a:r>
              <a:rPr lang="en-GB" dirty="0">
                <a:solidFill>
                  <a:srgbClr val="FF0000"/>
                </a:solidFill>
              </a:rPr>
              <a:t>Form:  </a:t>
            </a:r>
            <a:r>
              <a:rPr lang="en-GB" dirty="0"/>
              <a:t>following a particular form?  (sonnet, villanelle, ballad, ode etc.) Stanza form (</a:t>
            </a:r>
            <a:r>
              <a:rPr lang="en-GB" dirty="0" err="1"/>
              <a:t>tercet</a:t>
            </a:r>
            <a:r>
              <a:rPr lang="en-GB" dirty="0"/>
              <a:t>, quatrain, couplet etc.)  </a:t>
            </a:r>
            <a:r>
              <a:rPr lang="en-GB" dirty="0">
                <a:solidFill>
                  <a:srgbClr val="FF0000"/>
                </a:solidFill>
              </a:rPr>
              <a:t>Structure:  </a:t>
            </a:r>
            <a:r>
              <a:rPr lang="en-GB" dirty="0"/>
              <a:t>the development of the poem.  The turning point.  Repetitions.  Contrasts.  </a:t>
            </a:r>
          </a:p>
          <a:p>
            <a:r>
              <a:rPr lang="en-GB" dirty="0">
                <a:solidFill>
                  <a:srgbClr val="FF0000"/>
                </a:solidFill>
              </a:rPr>
              <a:t>Lexis</a:t>
            </a:r>
            <a:r>
              <a:rPr lang="en-GB" dirty="0"/>
              <a:t>:  repetitions of words, contrasts of words, low frequency, high frequency etc.  Stylistic analysis:  patterns made and broken.  </a:t>
            </a:r>
            <a:r>
              <a:rPr lang="en-GB" dirty="0">
                <a:solidFill>
                  <a:srgbClr val="FF0000"/>
                </a:solidFill>
              </a:rPr>
              <a:t>Syntax</a:t>
            </a:r>
            <a:r>
              <a:rPr lang="en-GB" dirty="0"/>
              <a:t>:  interrogative, declarative, exclamatory sentences, complex or simple sentences.  Repetition of syntactical constructions – syntactical parallelism or deviation</a:t>
            </a:r>
          </a:p>
          <a:p>
            <a:r>
              <a:rPr lang="en-GB" dirty="0">
                <a:solidFill>
                  <a:srgbClr val="FF0000"/>
                </a:solidFill>
              </a:rPr>
              <a:t>Imagery and symbolism</a:t>
            </a:r>
            <a:r>
              <a:rPr lang="en-GB" dirty="0"/>
              <a:t>:  metaphors, similes, symbols and motifs, personification, semantic fields, onomatopoeia etc.</a:t>
            </a:r>
          </a:p>
          <a:p>
            <a:r>
              <a:rPr lang="en-GB" dirty="0">
                <a:solidFill>
                  <a:srgbClr val="FF0000"/>
                </a:solidFill>
              </a:rPr>
              <a:t>Rhyme</a:t>
            </a:r>
            <a:r>
              <a:rPr lang="en-GB" dirty="0"/>
              <a:t>:  regular rhyme, half rhymes, repeated rhymes, break in rhymes. </a:t>
            </a:r>
            <a:r>
              <a:rPr lang="en-GB" dirty="0">
                <a:solidFill>
                  <a:srgbClr val="FF0000"/>
                </a:solidFill>
              </a:rPr>
              <a:t> Rhythm</a:t>
            </a:r>
            <a:r>
              <a:rPr lang="en-GB" dirty="0"/>
              <a:t>:  iambic, spondaic, dactylic, anapaestic, contrasts or break in rhythm.</a:t>
            </a:r>
          </a:p>
          <a:p>
            <a:r>
              <a:rPr lang="en-GB" dirty="0">
                <a:solidFill>
                  <a:srgbClr val="FF0000"/>
                </a:solidFill>
              </a:rPr>
              <a:t>Tone and voice</a:t>
            </a:r>
            <a:r>
              <a:rPr lang="en-GB" dirty="0"/>
              <a:t>:  elements of the spoken voice seen in idiomatic expressions, for example, use of the first person narrator, repeated traits of the language etc.</a:t>
            </a:r>
          </a:p>
          <a:p>
            <a:endParaRPr lang="en-GB" dirty="0"/>
          </a:p>
        </p:txBody>
      </p:sp>
    </p:spTree>
    <p:extLst>
      <p:ext uri="{BB962C8B-B14F-4D97-AF65-F5344CB8AC3E}">
        <p14:creationId xmlns:p14="http://schemas.microsoft.com/office/powerpoint/2010/main" val="18997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1814</Words>
  <Application>Microsoft Office PowerPoint</Application>
  <PresentationFormat>Widescreen</PresentationFormat>
  <Paragraphs>309</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Times New Roman</vt:lpstr>
      <vt:lpstr>Office Theme</vt:lpstr>
      <vt:lpstr>Blake Week 2</vt:lpstr>
      <vt:lpstr>London</vt:lpstr>
      <vt:lpstr>Revising the poem:  what you remember….</vt:lpstr>
      <vt:lpstr>PowerPoint Presentation</vt:lpstr>
      <vt:lpstr>What do you notice  about the tabulation?</vt:lpstr>
      <vt:lpstr>PowerPoint Presentation</vt:lpstr>
      <vt:lpstr>Debate:  each group has to provide three quotes from the poem to "prove" that their reading is the most accurate.</vt:lpstr>
      <vt:lpstr>Poetry</vt:lpstr>
      <vt:lpstr>What you could include….</vt:lpstr>
      <vt:lpstr>Your task: to  tabulate one of these poems</vt:lpstr>
      <vt:lpstr>PowerPoint Presentation</vt:lpstr>
      <vt:lpstr>So what does metre mean?</vt:lpstr>
      <vt:lpstr>Where would you put the stresses here?  Mark unstressed as x and stressed as /</vt:lpstr>
      <vt:lpstr>If you marked the stressed (/) and the unstressed (X) – it might look something like this.   </vt:lpstr>
      <vt:lpstr>Which sounds more upbeat? In pairs, read both out aloud.  One person note down which words the other person stresses.</vt:lpstr>
      <vt:lpstr>Some terms for you:</vt:lpstr>
      <vt:lpstr>Find a single word that will help you to remember these terms.  Try and use their qualities to decide on your word</vt:lpstr>
      <vt:lpstr>My Suggestions…</vt:lpstr>
      <vt:lpstr>What do you notice about the change in rhythm in this 12 line poem?</vt:lpstr>
      <vt:lpstr>Looking at “The Garden of Love”</vt:lpstr>
      <vt:lpstr>Connecting the poems:  “Explore how Blake presents industrialisation in “London”, making links with one or two other poems of your choice.</vt:lpstr>
      <vt:lpstr>Individually:  write your response to this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Blake Week 2</dc:title>
  <dc:creator>David Kinder</dc:creator>
  <cp:lastModifiedBy>David Kinder</cp:lastModifiedBy>
  <cp:revision>5</cp:revision>
  <dcterms:created xsi:type="dcterms:W3CDTF">2021-01-12T10:03:23Z</dcterms:created>
  <dcterms:modified xsi:type="dcterms:W3CDTF">2021-01-12T14:05:39Z</dcterms:modified>
</cp:coreProperties>
</file>