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8" r:id="rId6"/>
    <p:sldId id="257" r:id="rId7"/>
    <p:sldId id="294" r:id="rId8"/>
    <p:sldId id="295" r:id="rId9"/>
    <p:sldId id="317" r:id="rId10"/>
    <p:sldId id="318" r:id="rId11"/>
    <p:sldId id="297" r:id="rId12"/>
    <p:sldId id="298" r:id="rId13"/>
    <p:sldId id="299" r:id="rId14"/>
    <p:sldId id="315" r:id="rId15"/>
    <p:sldId id="300" r:id="rId16"/>
    <p:sldId id="278" r:id="rId17"/>
    <p:sldId id="319" r:id="rId18"/>
    <p:sldId id="322" r:id="rId19"/>
    <p:sldId id="32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5441" autoAdjust="0"/>
  </p:normalViewPr>
  <p:slideViewPr>
    <p:cSldViewPr>
      <p:cViewPr>
        <p:scale>
          <a:sx n="88" d="100"/>
          <a:sy n="88" d="100"/>
        </p:scale>
        <p:origin x="354" y="5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E9FF4-F80A-404E-B2F2-292BBABD6A1D}" type="datetimeFigureOut">
              <a:rPr lang="en-GB" smtClean="0"/>
              <a:t>12/01/2021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50C23-5019-4AB6-82BF-B2A439265A69}" type="slidenum">
              <a:rPr lang="en-GB" smtClean="0"/>
              <a:t>‹#›</a:t>
            </a:fld>
            <a:endParaRPr lang="en-GB"/>
          </a:p>
        </p:txBody>
      </p:sp>
    </p:spTree>
    <p:extLst>
      <p:ext uri="{BB962C8B-B14F-4D97-AF65-F5344CB8AC3E}">
        <p14:creationId xmlns:p14="http://schemas.microsoft.com/office/powerpoint/2010/main" val="132213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D50C23-5019-4AB6-82BF-B2A439265A69}" type="slidenum">
              <a:rPr lang="en-GB" smtClean="0"/>
              <a:t>3</a:t>
            </a:fld>
            <a:endParaRPr lang="en-GB" dirty="0"/>
          </a:p>
        </p:txBody>
      </p:sp>
    </p:spTree>
    <p:extLst>
      <p:ext uri="{BB962C8B-B14F-4D97-AF65-F5344CB8AC3E}">
        <p14:creationId xmlns:p14="http://schemas.microsoft.com/office/powerpoint/2010/main" val="73429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a:t>
            </a:r>
          </a:p>
        </p:txBody>
      </p:sp>
      <p:sp>
        <p:nvSpPr>
          <p:cNvPr id="4" name="Slide Number Placeholder 3"/>
          <p:cNvSpPr>
            <a:spLocks noGrp="1"/>
          </p:cNvSpPr>
          <p:nvPr>
            <p:ph type="sldNum" sz="quarter" idx="10"/>
          </p:nvPr>
        </p:nvSpPr>
        <p:spPr/>
        <p:txBody>
          <a:bodyPr/>
          <a:lstStyle/>
          <a:p>
            <a:fld id="{61D50C23-5019-4AB6-82BF-B2A439265A69}" type="slidenum">
              <a:rPr lang="en-GB" smtClean="0"/>
              <a:t>4</a:t>
            </a:fld>
            <a:endParaRPr lang="en-GB" dirty="0"/>
          </a:p>
        </p:txBody>
      </p:sp>
    </p:spTree>
    <p:extLst>
      <p:ext uri="{BB962C8B-B14F-4D97-AF65-F5344CB8AC3E}">
        <p14:creationId xmlns:p14="http://schemas.microsoft.com/office/powerpoint/2010/main" val="73429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a:t>
            </a:r>
          </a:p>
        </p:txBody>
      </p:sp>
      <p:sp>
        <p:nvSpPr>
          <p:cNvPr id="4" name="Slide Number Placeholder 3"/>
          <p:cNvSpPr>
            <a:spLocks noGrp="1"/>
          </p:cNvSpPr>
          <p:nvPr>
            <p:ph type="sldNum" sz="quarter" idx="10"/>
          </p:nvPr>
        </p:nvSpPr>
        <p:spPr/>
        <p:txBody>
          <a:bodyPr/>
          <a:lstStyle/>
          <a:p>
            <a:fld id="{61D50C23-5019-4AB6-82BF-B2A439265A69}" type="slidenum">
              <a:rPr lang="en-GB" smtClean="0"/>
              <a:t>5</a:t>
            </a:fld>
            <a:endParaRPr lang="en-GB" dirty="0"/>
          </a:p>
        </p:txBody>
      </p:sp>
    </p:spTree>
    <p:extLst>
      <p:ext uri="{BB962C8B-B14F-4D97-AF65-F5344CB8AC3E}">
        <p14:creationId xmlns:p14="http://schemas.microsoft.com/office/powerpoint/2010/main" val="73429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a:t>
            </a:r>
          </a:p>
        </p:txBody>
      </p:sp>
      <p:sp>
        <p:nvSpPr>
          <p:cNvPr id="4" name="Slide Number Placeholder 3"/>
          <p:cNvSpPr>
            <a:spLocks noGrp="1"/>
          </p:cNvSpPr>
          <p:nvPr>
            <p:ph type="sldNum" sz="quarter" idx="10"/>
          </p:nvPr>
        </p:nvSpPr>
        <p:spPr/>
        <p:txBody>
          <a:bodyPr/>
          <a:lstStyle/>
          <a:p>
            <a:fld id="{61D50C23-5019-4AB6-82BF-B2A439265A69}" type="slidenum">
              <a:rPr lang="en-GB" smtClean="0"/>
              <a:t>6</a:t>
            </a:fld>
            <a:endParaRPr lang="en-GB" dirty="0"/>
          </a:p>
        </p:txBody>
      </p:sp>
    </p:spTree>
    <p:extLst>
      <p:ext uri="{BB962C8B-B14F-4D97-AF65-F5344CB8AC3E}">
        <p14:creationId xmlns:p14="http://schemas.microsoft.com/office/powerpoint/2010/main" val="284135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E76DB0-BCB6-481B-8D12-86C9B0D6402A}" type="datetimeFigureOut">
              <a:rPr lang="en-GB" smtClean="0"/>
              <a:t>12/01/2021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A815149-8218-4D37-95F1-2B7114A1B77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E76DB0-BCB6-481B-8D12-86C9B0D6402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15149-8218-4D37-95F1-2B7114A1B77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E76DB0-BCB6-481B-8D12-86C9B0D6402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15149-8218-4D37-95F1-2B7114A1B77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E76DB0-BCB6-481B-8D12-86C9B0D6402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15149-8218-4D37-95F1-2B7114A1B776}"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CE76DB0-BCB6-481B-8D12-86C9B0D6402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15149-8218-4D37-95F1-2B7114A1B77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CE76DB0-BCB6-481B-8D12-86C9B0D6402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15149-8218-4D37-95F1-2B7114A1B776}"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CE76DB0-BCB6-481B-8D12-86C9B0D6402A}"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815149-8218-4D37-95F1-2B7114A1B77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E76DB0-BCB6-481B-8D12-86C9B0D6402A}"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815149-8218-4D37-95F1-2B7114A1B776}"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6DB0-BCB6-481B-8D12-86C9B0D6402A}"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815149-8218-4D37-95F1-2B7114A1B77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CE76DB0-BCB6-481B-8D12-86C9B0D6402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15149-8218-4D37-95F1-2B7114A1B77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E76DB0-BCB6-481B-8D12-86C9B0D6402A}" type="datetimeFigureOut">
              <a:rPr lang="en-GB" smtClean="0"/>
              <a:t>12/01/2021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A815149-8218-4D37-95F1-2B7114A1B77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Century Gothic" panose="020B0502020202020204" pitchFamily="34" charset="0"/>
              </a:defRPr>
            </a:lvl1pPr>
            <a:extLst/>
          </a:lstStyle>
          <a:p>
            <a:fld id="{ACE76DB0-BCB6-481B-8D12-86C9B0D6402A}" type="datetimeFigureOut">
              <a:rPr lang="en-GB" smtClean="0"/>
              <a:pPr/>
              <a:t>12/01/2021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Century Gothic" panose="020B0502020202020204" pitchFamily="34" charset="0"/>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A815149-8218-4D37-95F1-2B7114A1B77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entury Gothic" panose="020B050202020202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entury Gothic" panose="020B050202020202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entury Gothic" panose="020B050202020202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entury Gothic" panose="020B050202020202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entury Gothic" panose="020B050202020202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b5KWs3I3a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Marketing</a:t>
            </a:r>
          </a:p>
        </p:txBody>
      </p:sp>
      <p:sp>
        <p:nvSpPr>
          <p:cNvPr id="3" name="Subtitle 2"/>
          <p:cNvSpPr>
            <a:spLocks noGrp="1"/>
          </p:cNvSpPr>
          <p:nvPr>
            <p:ph type="subTitle" idx="1"/>
          </p:nvPr>
        </p:nvSpPr>
        <p:spPr/>
        <p:txBody>
          <a:bodyPr/>
          <a:lstStyle/>
          <a:p>
            <a:r>
              <a:rPr lang="en-GB" dirty="0"/>
              <a:t>Product L2: Product Life Cycle</a:t>
            </a:r>
          </a:p>
        </p:txBody>
      </p:sp>
      <p:sp>
        <p:nvSpPr>
          <p:cNvPr id="4" name="TextBox 3"/>
          <p:cNvSpPr txBox="1"/>
          <p:nvPr/>
        </p:nvSpPr>
        <p:spPr>
          <a:xfrm>
            <a:off x="467544" y="548680"/>
            <a:ext cx="792088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a:latin typeface="Century Gothic" panose="020B0502020202020204" pitchFamily="34" charset="0"/>
              </a:rPr>
              <a:t>Reflect on last weeks learning:</a:t>
            </a:r>
          </a:p>
          <a:p>
            <a:pPr algn="ctr"/>
            <a:r>
              <a:rPr lang="en-GB" sz="3200" dirty="0">
                <a:latin typeface="Century Gothic" panose="020B0502020202020204" pitchFamily="34" charset="0"/>
              </a:rPr>
              <a:t>What are the features of a successful product?</a:t>
            </a:r>
          </a:p>
        </p:txBody>
      </p:sp>
    </p:spTree>
    <p:extLst>
      <p:ext uri="{BB962C8B-B14F-4D97-AF65-F5344CB8AC3E}">
        <p14:creationId xmlns:p14="http://schemas.microsoft.com/office/powerpoint/2010/main" val="282777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91264" cy="5044016"/>
          </a:xfrm>
        </p:spPr>
        <p:txBody>
          <a:bodyPr>
            <a:normAutofit/>
          </a:bodyPr>
          <a:lstStyle/>
          <a:p>
            <a:r>
              <a:rPr lang="en-GB" sz="2200" dirty="0"/>
              <a:t>Product </a:t>
            </a:r>
            <a:r>
              <a:rPr lang="en-GB" sz="2200" b="1" dirty="0"/>
              <a:t>range may be extended</a:t>
            </a:r>
          </a:p>
          <a:p>
            <a:pPr marL="109728" indent="0">
              <a:buNone/>
            </a:pPr>
            <a:endParaRPr lang="en-GB" sz="2200" dirty="0"/>
          </a:p>
          <a:p>
            <a:r>
              <a:rPr lang="en-GB" sz="2200" b="1" dirty="0"/>
              <a:t>Competition will increase </a:t>
            </a:r>
            <a:r>
              <a:rPr lang="en-GB" sz="2200" dirty="0"/>
              <a:t>and must be responded to</a:t>
            </a:r>
          </a:p>
          <a:p>
            <a:pPr marL="109728" indent="0">
              <a:buNone/>
            </a:pPr>
            <a:endParaRPr lang="en-GB" sz="2200" dirty="0"/>
          </a:p>
          <a:p>
            <a:r>
              <a:rPr lang="en-GB" sz="2200" dirty="0"/>
              <a:t>Advertising is used to reinforce image</a:t>
            </a:r>
          </a:p>
          <a:p>
            <a:pPr marL="109728" indent="0">
              <a:buNone/>
            </a:pPr>
            <a:endParaRPr lang="en-GB" sz="2200" dirty="0"/>
          </a:p>
          <a:p>
            <a:r>
              <a:rPr lang="en-GB" sz="2200" b="1" dirty="0"/>
              <a:t>Sales are at their peak</a:t>
            </a:r>
          </a:p>
          <a:p>
            <a:pPr marL="109728" indent="0">
              <a:buNone/>
            </a:pPr>
            <a:endParaRPr lang="en-GB" sz="2200" dirty="0"/>
          </a:p>
          <a:p>
            <a:r>
              <a:rPr lang="en-GB" sz="2200" b="1" dirty="0"/>
              <a:t>Profits should be high</a:t>
            </a:r>
          </a:p>
          <a:p>
            <a:endParaRPr lang="en-GB" sz="2200" b="1" dirty="0"/>
          </a:p>
          <a:p>
            <a:pPr marL="625475" indent="0">
              <a:buNone/>
            </a:pPr>
            <a:r>
              <a:rPr lang="en-GB" sz="1800" i="1" dirty="0"/>
              <a:t>Businesses will try and make the product stay in the maturity stage for as long as possible to maximise profits. To do this they will need to use </a:t>
            </a:r>
            <a:r>
              <a:rPr lang="en-GB" sz="1800" b="1" i="1" dirty="0"/>
              <a:t>extension strategies</a:t>
            </a:r>
          </a:p>
        </p:txBody>
      </p:sp>
      <p:sp>
        <p:nvSpPr>
          <p:cNvPr id="3" name="Title 2"/>
          <p:cNvSpPr>
            <a:spLocks noGrp="1"/>
          </p:cNvSpPr>
          <p:nvPr>
            <p:ph type="title"/>
          </p:nvPr>
        </p:nvSpPr>
        <p:spPr/>
        <p:txBody>
          <a:bodyPr>
            <a:normAutofit/>
          </a:bodyPr>
          <a:lstStyle/>
          <a:p>
            <a:r>
              <a:rPr lang="en-GB" sz="3600" dirty="0"/>
              <a:t>Maturity stage</a:t>
            </a:r>
          </a:p>
        </p:txBody>
      </p:sp>
    </p:spTree>
    <p:extLst>
      <p:ext uri="{BB962C8B-B14F-4D97-AF65-F5344CB8AC3E}">
        <p14:creationId xmlns:p14="http://schemas.microsoft.com/office/powerpoint/2010/main" val="121668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91264" cy="5044016"/>
          </a:xfrm>
        </p:spPr>
        <p:txBody>
          <a:bodyPr>
            <a:normAutofit/>
          </a:bodyPr>
          <a:lstStyle/>
          <a:p>
            <a:r>
              <a:rPr lang="en-GB" sz="2400" dirty="0"/>
              <a:t>Very few new customers gained.</a:t>
            </a:r>
          </a:p>
          <a:p>
            <a:endParaRPr lang="en-GB" sz="2400" b="1" dirty="0"/>
          </a:p>
          <a:p>
            <a:r>
              <a:rPr lang="en-GB" sz="2400" b="1" dirty="0"/>
              <a:t>Businesses should try to reduce their costs</a:t>
            </a:r>
            <a:r>
              <a:rPr lang="en-GB" sz="2400" dirty="0"/>
              <a:t>, so that prices can be more flexible.</a:t>
            </a:r>
          </a:p>
          <a:p>
            <a:endParaRPr lang="en-GB" sz="2400" dirty="0"/>
          </a:p>
          <a:p>
            <a:r>
              <a:rPr lang="en-GB" sz="2400" dirty="0"/>
              <a:t>Market for the product is full.</a:t>
            </a:r>
          </a:p>
          <a:p>
            <a:endParaRPr lang="en-GB" sz="2400" dirty="0"/>
          </a:p>
          <a:p>
            <a:r>
              <a:rPr lang="en-GB" sz="2400" b="1" dirty="0"/>
              <a:t>Profits may start to decline</a:t>
            </a:r>
            <a:r>
              <a:rPr lang="en-GB" sz="2400" dirty="0"/>
              <a:t>.</a:t>
            </a:r>
          </a:p>
        </p:txBody>
      </p:sp>
      <p:sp>
        <p:nvSpPr>
          <p:cNvPr id="3" name="Title 2"/>
          <p:cNvSpPr>
            <a:spLocks noGrp="1"/>
          </p:cNvSpPr>
          <p:nvPr>
            <p:ph type="title"/>
          </p:nvPr>
        </p:nvSpPr>
        <p:spPr/>
        <p:txBody>
          <a:bodyPr>
            <a:normAutofit/>
          </a:bodyPr>
          <a:lstStyle/>
          <a:p>
            <a:r>
              <a:rPr lang="en-GB" sz="3600" dirty="0"/>
              <a:t>Saturation stage</a:t>
            </a:r>
          </a:p>
        </p:txBody>
      </p:sp>
    </p:spTree>
    <p:extLst>
      <p:ext uri="{BB962C8B-B14F-4D97-AF65-F5344CB8AC3E}">
        <p14:creationId xmlns:p14="http://schemas.microsoft.com/office/powerpoint/2010/main" val="400750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25963"/>
          </a:xfrm>
        </p:spPr>
        <p:txBody>
          <a:bodyPr>
            <a:normAutofit fontScale="92500" lnSpcReduction="10000"/>
          </a:bodyPr>
          <a:lstStyle/>
          <a:p>
            <a:r>
              <a:rPr lang="en-GB" sz="2400" b="1" dirty="0"/>
              <a:t>Sales may fall fast </a:t>
            </a:r>
          </a:p>
          <a:p>
            <a:endParaRPr lang="en-GB" sz="2400" dirty="0"/>
          </a:p>
          <a:p>
            <a:r>
              <a:rPr lang="en-GB" sz="2400" b="1" dirty="0"/>
              <a:t>Product range may be reduced </a:t>
            </a:r>
            <a:r>
              <a:rPr lang="en-GB" sz="2400" dirty="0"/>
              <a:t>and business will concentrate on core products </a:t>
            </a:r>
          </a:p>
          <a:p>
            <a:endParaRPr lang="en-GB" sz="2400" dirty="0"/>
          </a:p>
          <a:p>
            <a:r>
              <a:rPr lang="en-GB" sz="2400" b="1" dirty="0"/>
              <a:t>Advertising</a:t>
            </a:r>
            <a:r>
              <a:rPr lang="en-GB" sz="2400" dirty="0"/>
              <a:t> costs will be </a:t>
            </a:r>
            <a:r>
              <a:rPr lang="en-GB" sz="2400" b="1" dirty="0"/>
              <a:t>reduced</a:t>
            </a:r>
            <a:r>
              <a:rPr lang="en-GB" sz="2400" dirty="0"/>
              <a:t>.</a:t>
            </a:r>
          </a:p>
          <a:p>
            <a:pPr marL="109728" indent="0">
              <a:buNone/>
            </a:pPr>
            <a:endParaRPr lang="en-GB" sz="2400" dirty="0"/>
          </a:p>
          <a:p>
            <a:r>
              <a:rPr lang="en-GB" sz="2400" dirty="0"/>
              <a:t>Attempts will be made to mop-up what is left of potential market.</a:t>
            </a:r>
          </a:p>
          <a:p>
            <a:pPr marL="109728" indent="0">
              <a:buNone/>
            </a:pPr>
            <a:endParaRPr lang="en-GB" sz="2400" dirty="0"/>
          </a:p>
          <a:p>
            <a:r>
              <a:rPr lang="en-GB" sz="2400" dirty="0"/>
              <a:t>Overall </a:t>
            </a:r>
            <a:r>
              <a:rPr lang="en-GB" sz="2400" b="1" dirty="0"/>
              <a:t>profits will fall</a:t>
            </a:r>
            <a:r>
              <a:rPr lang="en-GB" sz="2400" dirty="0"/>
              <a:t>.</a:t>
            </a:r>
          </a:p>
          <a:p>
            <a:endParaRPr lang="en-GB" sz="2400" dirty="0"/>
          </a:p>
          <a:p>
            <a:r>
              <a:rPr lang="en-GB" sz="2400" b="1" dirty="0"/>
              <a:t>Price is likely to fall</a:t>
            </a:r>
            <a:r>
              <a:rPr lang="en-GB" sz="2400" dirty="0"/>
              <a:t>.</a:t>
            </a:r>
          </a:p>
          <a:p>
            <a:endParaRPr lang="en-GB" sz="2400" dirty="0"/>
          </a:p>
        </p:txBody>
      </p:sp>
      <p:sp>
        <p:nvSpPr>
          <p:cNvPr id="3" name="Title 2"/>
          <p:cNvSpPr>
            <a:spLocks noGrp="1"/>
          </p:cNvSpPr>
          <p:nvPr>
            <p:ph type="title"/>
          </p:nvPr>
        </p:nvSpPr>
        <p:spPr/>
        <p:txBody>
          <a:bodyPr/>
          <a:lstStyle/>
          <a:p>
            <a:r>
              <a:rPr lang="en-GB" dirty="0"/>
              <a:t>Decline stage</a:t>
            </a:r>
          </a:p>
        </p:txBody>
      </p:sp>
    </p:spTree>
    <p:extLst>
      <p:ext uri="{BB962C8B-B14F-4D97-AF65-F5344CB8AC3E}">
        <p14:creationId xmlns:p14="http://schemas.microsoft.com/office/powerpoint/2010/main" val="309995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1800" dirty="0"/>
              <a:t>‘</a:t>
            </a:r>
            <a:r>
              <a:rPr lang="en-GB" sz="1800" b="1" dirty="0">
                <a:solidFill>
                  <a:schemeClr val="tx2">
                    <a:lumMod val="75000"/>
                  </a:schemeClr>
                </a:solidFill>
              </a:rPr>
              <a:t>Straw on fire</a:t>
            </a:r>
            <a:r>
              <a:rPr lang="en-GB" sz="1800" dirty="0"/>
              <a:t>’ life cycle: </a:t>
            </a:r>
          </a:p>
          <a:p>
            <a:r>
              <a:rPr lang="en-GB" sz="1800" dirty="0"/>
              <a:t>Product quickly moves through all the stage.</a:t>
            </a:r>
          </a:p>
          <a:p>
            <a:r>
              <a:rPr lang="en-GB" sz="1800" dirty="0"/>
              <a:t>During this time sales can be very high.</a:t>
            </a:r>
          </a:p>
          <a:p>
            <a:r>
              <a:rPr lang="en-GB" sz="1800" dirty="0"/>
              <a:t>Products with this type of life cycle will only dominate the market for a short period (e.g. fads or crazes like loom bands)</a:t>
            </a:r>
          </a:p>
          <a:p>
            <a:pPr marL="109728" indent="0">
              <a:buNone/>
            </a:pPr>
            <a:endParaRPr lang="en-GB" sz="1800" dirty="0"/>
          </a:p>
          <a:p>
            <a:pPr marL="109728" indent="0">
              <a:buNone/>
            </a:pPr>
            <a:r>
              <a:rPr lang="en-GB" sz="1800" b="1" dirty="0">
                <a:solidFill>
                  <a:schemeClr val="tx2">
                    <a:lumMod val="75000"/>
                  </a:schemeClr>
                </a:solidFill>
              </a:rPr>
              <a:t>‘Extended’</a:t>
            </a:r>
            <a:r>
              <a:rPr lang="en-GB" sz="1800" dirty="0"/>
              <a:t> life cycle </a:t>
            </a:r>
          </a:p>
          <a:p>
            <a:r>
              <a:rPr lang="en-GB" sz="1800" dirty="0"/>
              <a:t>Demonstrates that some products remain in the marketplace for a long time.</a:t>
            </a:r>
          </a:p>
          <a:p>
            <a:r>
              <a:rPr lang="en-GB" sz="1800" dirty="0"/>
              <a:t>Stay in maturity and avoid decline</a:t>
            </a:r>
          </a:p>
          <a:p>
            <a:r>
              <a:rPr lang="en-GB" sz="1800" dirty="0"/>
              <a:t>E.g. Coca Cola</a:t>
            </a:r>
          </a:p>
          <a:p>
            <a:endParaRPr lang="en-GB" sz="1800" dirty="0"/>
          </a:p>
        </p:txBody>
      </p:sp>
      <p:sp>
        <p:nvSpPr>
          <p:cNvPr id="3" name="Title 2"/>
          <p:cNvSpPr>
            <a:spLocks noGrp="1"/>
          </p:cNvSpPr>
          <p:nvPr>
            <p:ph type="title"/>
          </p:nvPr>
        </p:nvSpPr>
        <p:spPr/>
        <p:txBody>
          <a:bodyPr/>
          <a:lstStyle/>
          <a:p>
            <a:r>
              <a:rPr lang="en-GB" dirty="0"/>
              <a:t>Alternative product life cycles</a:t>
            </a:r>
          </a:p>
        </p:txBody>
      </p:sp>
      <p:cxnSp>
        <p:nvCxnSpPr>
          <p:cNvPr id="5" name="Straight Connector 4"/>
          <p:cNvCxnSpPr/>
          <p:nvPr/>
        </p:nvCxnSpPr>
        <p:spPr>
          <a:xfrm>
            <a:off x="5220072" y="4477720"/>
            <a:ext cx="0" cy="20162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220072" y="6477617"/>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80112" y="6336648"/>
            <a:ext cx="0" cy="157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2160" y="6336648"/>
            <a:ext cx="0" cy="112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44208" y="6336648"/>
            <a:ext cx="0" cy="134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76256" y="6321716"/>
            <a:ext cx="0" cy="134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08304" y="6336648"/>
            <a:ext cx="0" cy="134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40352" y="6325478"/>
            <a:ext cx="0" cy="134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172400" y="6315911"/>
            <a:ext cx="0" cy="13495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39908" y="6538555"/>
            <a:ext cx="216024" cy="261610"/>
          </a:xfrm>
          <a:prstGeom prst="rect">
            <a:avLst/>
          </a:prstGeom>
          <a:noFill/>
        </p:spPr>
        <p:txBody>
          <a:bodyPr wrap="square" rtlCol="0">
            <a:spAutoFit/>
          </a:bodyPr>
          <a:lstStyle/>
          <a:p>
            <a:r>
              <a:rPr lang="en-GB" sz="1100" b="1" dirty="0">
                <a:latin typeface="Century Gothic" panose="020B0502020202020204" pitchFamily="34" charset="0"/>
              </a:rPr>
              <a:t>1</a:t>
            </a:r>
          </a:p>
        </p:txBody>
      </p:sp>
      <p:sp>
        <p:nvSpPr>
          <p:cNvPr id="26" name="TextBox 25"/>
          <p:cNvSpPr txBox="1"/>
          <p:nvPr/>
        </p:nvSpPr>
        <p:spPr>
          <a:xfrm>
            <a:off x="5904148" y="6538555"/>
            <a:ext cx="216024" cy="261610"/>
          </a:xfrm>
          <a:prstGeom prst="rect">
            <a:avLst/>
          </a:prstGeom>
          <a:noFill/>
        </p:spPr>
        <p:txBody>
          <a:bodyPr wrap="square" rtlCol="0">
            <a:spAutoFit/>
          </a:bodyPr>
          <a:lstStyle/>
          <a:p>
            <a:r>
              <a:rPr lang="en-GB" sz="1100" b="1" dirty="0">
                <a:latin typeface="Century Gothic" panose="020B0502020202020204" pitchFamily="34" charset="0"/>
              </a:rPr>
              <a:t>2</a:t>
            </a:r>
          </a:p>
        </p:txBody>
      </p:sp>
      <p:sp>
        <p:nvSpPr>
          <p:cNvPr id="27" name="TextBox 26"/>
          <p:cNvSpPr txBox="1"/>
          <p:nvPr/>
        </p:nvSpPr>
        <p:spPr>
          <a:xfrm>
            <a:off x="6336196" y="6560150"/>
            <a:ext cx="216024" cy="261610"/>
          </a:xfrm>
          <a:prstGeom prst="rect">
            <a:avLst/>
          </a:prstGeom>
          <a:noFill/>
        </p:spPr>
        <p:txBody>
          <a:bodyPr wrap="square" rtlCol="0">
            <a:spAutoFit/>
          </a:bodyPr>
          <a:lstStyle/>
          <a:p>
            <a:r>
              <a:rPr lang="en-GB" sz="1100" b="1" dirty="0">
                <a:latin typeface="Century Gothic" panose="020B0502020202020204" pitchFamily="34" charset="0"/>
              </a:rPr>
              <a:t>3</a:t>
            </a:r>
          </a:p>
        </p:txBody>
      </p:sp>
      <p:sp>
        <p:nvSpPr>
          <p:cNvPr id="28" name="TextBox 27"/>
          <p:cNvSpPr txBox="1"/>
          <p:nvPr/>
        </p:nvSpPr>
        <p:spPr>
          <a:xfrm>
            <a:off x="6768244" y="6530998"/>
            <a:ext cx="216024" cy="261610"/>
          </a:xfrm>
          <a:prstGeom prst="rect">
            <a:avLst/>
          </a:prstGeom>
          <a:noFill/>
        </p:spPr>
        <p:txBody>
          <a:bodyPr wrap="square" rtlCol="0">
            <a:spAutoFit/>
          </a:bodyPr>
          <a:lstStyle/>
          <a:p>
            <a:r>
              <a:rPr lang="en-GB" sz="1100" b="1" dirty="0">
                <a:latin typeface="Century Gothic" panose="020B0502020202020204" pitchFamily="34" charset="0"/>
              </a:rPr>
              <a:t>4</a:t>
            </a:r>
          </a:p>
        </p:txBody>
      </p:sp>
      <p:sp>
        <p:nvSpPr>
          <p:cNvPr id="29" name="TextBox 28"/>
          <p:cNvSpPr txBox="1"/>
          <p:nvPr/>
        </p:nvSpPr>
        <p:spPr>
          <a:xfrm>
            <a:off x="7200292" y="6538747"/>
            <a:ext cx="216024" cy="261610"/>
          </a:xfrm>
          <a:prstGeom prst="rect">
            <a:avLst/>
          </a:prstGeom>
          <a:noFill/>
        </p:spPr>
        <p:txBody>
          <a:bodyPr wrap="square" rtlCol="0">
            <a:spAutoFit/>
          </a:bodyPr>
          <a:lstStyle/>
          <a:p>
            <a:r>
              <a:rPr lang="en-GB" sz="1100" b="1" dirty="0">
                <a:latin typeface="Century Gothic" panose="020B0502020202020204" pitchFamily="34" charset="0"/>
              </a:rPr>
              <a:t>5</a:t>
            </a:r>
          </a:p>
        </p:txBody>
      </p:sp>
      <p:sp>
        <p:nvSpPr>
          <p:cNvPr id="30" name="TextBox 29"/>
          <p:cNvSpPr txBox="1"/>
          <p:nvPr/>
        </p:nvSpPr>
        <p:spPr>
          <a:xfrm>
            <a:off x="7632340" y="6552647"/>
            <a:ext cx="216024" cy="261610"/>
          </a:xfrm>
          <a:prstGeom prst="rect">
            <a:avLst/>
          </a:prstGeom>
          <a:noFill/>
        </p:spPr>
        <p:txBody>
          <a:bodyPr wrap="square" rtlCol="0">
            <a:spAutoFit/>
          </a:bodyPr>
          <a:lstStyle/>
          <a:p>
            <a:r>
              <a:rPr lang="en-GB" sz="1100" b="1" dirty="0">
                <a:latin typeface="Century Gothic" panose="020B0502020202020204" pitchFamily="34" charset="0"/>
              </a:rPr>
              <a:t>6</a:t>
            </a:r>
          </a:p>
        </p:txBody>
      </p:sp>
      <p:sp>
        <p:nvSpPr>
          <p:cNvPr id="31" name="TextBox 30"/>
          <p:cNvSpPr txBox="1"/>
          <p:nvPr/>
        </p:nvSpPr>
        <p:spPr>
          <a:xfrm>
            <a:off x="8064388" y="6531770"/>
            <a:ext cx="216024" cy="261610"/>
          </a:xfrm>
          <a:prstGeom prst="rect">
            <a:avLst/>
          </a:prstGeom>
          <a:noFill/>
        </p:spPr>
        <p:txBody>
          <a:bodyPr wrap="square" rtlCol="0">
            <a:spAutoFit/>
          </a:bodyPr>
          <a:lstStyle/>
          <a:p>
            <a:r>
              <a:rPr lang="en-GB" sz="1100" b="1" dirty="0">
                <a:latin typeface="Century Gothic" panose="020B0502020202020204" pitchFamily="34" charset="0"/>
              </a:rPr>
              <a:t>7</a:t>
            </a:r>
          </a:p>
        </p:txBody>
      </p:sp>
      <p:sp>
        <p:nvSpPr>
          <p:cNvPr id="32" name="TextBox 31"/>
          <p:cNvSpPr txBox="1"/>
          <p:nvPr/>
        </p:nvSpPr>
        <p:spPr>
          <a:xfrm rot="16200000">
            <a:off x="4617876" y="5331943"/>
            <a:ext cx="648073" cy="307777"/>
          </a:xfrm>
          <a:prstGeom prst="rect">
            <a:avLst/>
          </a:prstGeom>
          <a:noFill/>
        </p:spPr>
        <p:txBody>
          <a:bodyPr wrap="square" rtlCol="0">
            <a:spAutoFit/>
          </a:bodyPr>
          <a:lstStyle/>
          <a:p>
            <a:r>
              <a:rPr lang="en-GB" sz="1400" dirty="0">
                <a:latin typeface="Century Gothic" panose="020B0502020202020204" pitchFamily="34" charset="0"/>
              </a:rPr>
              <a:t>Sales</a:t>
            </a:r>
          </a:p>
        </p:txBody>
      </p:sp>
      <p:sp>
        <p:nvSpPr>
          <p:cNvPr id="33" name="TextBox 32"/>
          <p:cNvSpPr txBox="1"/>
          <p:nvPr/>
        </p:nvSpPr>
        <p:spPr>
          <a:xfrm>
            <a:off x="8262081" y="6209994"/>
            <a:ext cx="774415" cy="523220"/>
          </a:xfrm>
          <a:prstGeom prst="rect">
            <a:avLst/>
          </a:prstGeom>
          <a:noFill/>
        </p:spPr>
        <p:txBody>
          <a:bodyPr wrap="square" rtlCol="0">
            <a:spAutoFit/>
          </a:bodyPr>
          <a:lstStyle/>
          <a:p>
            <a:r>
              <a:rPr lang="en-GB" sz="1400" dirty="0">
                <a:latin typeface="Century Gothic" panose="020B0502020202020204" pitchFamily="34" charset="0"/>
              </a:rPr>
              <a:t>Time (years)</a:t>
            </a:r>
          </a:p>
        </p:txBody>
      </p:sp>
      <p:sp>
        <p:nvSpPr>
          <p:cNvPr id="36" name="Freeform 35"/>
          <p:cNvSpPr/>
          <p:nvPr/>
        </p:nvSpPr>
        <p:spPr>
          <a:xfrm>
            <a:off x="5603358" y="4699477"/>
            <a:ext cx="941452" cy="1786771"/>
          </a:xfrm>
          <a:custGeom>
            <a:avLst/>
            <a:gdLst>
              <a:gd name="connsiteX0" fmla="*/ 0 w 941452"/>
              <a:gd name="connsiteY0" fmla="*/ 1711956 h 1786771"/>
              <a:gd name="connsiteX1" fmla="*/ 74428 w 941452"/>
              <a:gd name="connsiteY1" fmla="*/ 1648160 h 1786771"/>
              <a:gd name="connsiteX2" fmla="*/ 127591 w 941452"/>
              <a:gd name="connsiteY2" fmla="*/ 1531202 h 1786771"/>
              <a:gd name="connsiteX3" fmla="*/ 170121 w 941452"/>
              <a:gd name="connsiteY3" fmla="*/ 1371714 h 1786771"/>
              <a:gd name="connsiteX4" fmla="*/ 202019 w 941452"/>
              <a:gd name="connsiteY4" fmla="*/ 1265388 h 1786771"/>
              <a:gd name="connsiteX5" fmla="*/ 223284 w 941452"/>
              <a:gd name="connsiteY5" fmla="*/ 1148430 h 1786771"/>
              <a:gd name="connsiteX6" fmla="*/ 244549 w 941452"/>
              <a:gd name="connsiteY6" fmla="*/ 988942 h 1786771"/>
              <a:gd name="connsiteX7" fmla="*/ 265814 w 941452"/>
              <a:gd name="connsiteY7" fmla="*/ 765658 h 1786771"/>
              <a:gd name="connsiteX8" fmla="*/ 276447 w 941452"/>
              <a:gd name="connsiteY8" fmla="*/ 521109 h 1786771"/>
              <a:gd name="connsiteX9" fmla="*/ 329609 w 941452"/>
              <a:gd name="connsiteY9" fmla="*/ 361621 h 1786771"/>
              <a:gd name="connsiteX10" fmla="*/ 350875 w 941452"/>
              <a:gd name="connsiteY10" fmla="*/ 138337 h 1786771"/>
              <a:gd name="connsiteX11" fmla="*/ 425302 w 941452"/>
              <a:gd name="connsiteY11" fmla="*/ 10746 h 1786771"/>
              <a:gd name="connsiteX12" fmla="*/ 467833 w 941452"/>
              <a:gd name="connsiteY12" fmla="*/ 10746 h 1786771"/>
              <a:gd name="connsiteX13" fmla="*/ 510363 w 941452"/>
              <a:gd name="connsiteY13" fmla="*/ 42644 h 1786771"/>
              <a:gd name="connsiteX14" fmla="*/ 531628 w 941452"/>
              <a:gd name="connsiteY14" fmla="*/ 106439 h 1786771"/>
              <a:gd name="connsiteX15" fmla="*/ 552893 w 941452"/>
              <a:gd name="connsiteY15" fmla="*/ 191500 h 1786771"/>
              <a:gd name="connsiteX16" fmla="*/ 723014 w 941452"/>
              <a:gd name="connsiteY16" fmla="*/ 1052737 h 1786771"/>
              <a:gd name="connsiteX17" fmla="*/ 914400 w 941452"/>
              <a:gd name="connsiteY17" fmla="*/ 1711956 h 1786771"/>
              <a:gd name="connsiteX18" fmla="*/ 935665 w 941452"/>
              <a:gd name="connsiteY18" fmla="*/ 1743853 h 17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1452" h="1786771">
                <a:moveTo>
                  <a:pt x="0" y="1711956"/>
                </a:moveTo>
                <a:cubicBezTo>
                  <a:pt x="26581" y="1695121"/>
                  <a:pt x="53163" y="1678286"/>
                  <a:pt x="74428" y="1648160"/>
                </a:cubicBezTo>
                <a:cubicBezTo>
                  <a:pt x="95693" y="1618034"/>
                  <a:pt x="111642" y="1577276"/>
                  <a:pt x="127591" y="1531202"/>
                </a:cubicBezTo>
                <a:cubicBezTo>
                  <a:pt x="143540" y="1485128"/>
                  <a:pt x="157716" y="1416016"/>
                  <a:pt x="170121" y="1371714"/>
                </a:cubicBezTo>
                <a:cubicBezTo>
                  <a:pt x="182526" y="1327412"/>
                  <a:pt x="193159" y="1302602"/>
                  <a:pt x="202019" y="1265388"/>
                </a:cubicBezTo>
                <a:cubicBezTo>
                  <a:pt x="210879" y="1228174"/>
                  <a:pt x="216196" y="1194504"/>
                  <a:pt x="223284" y="1148430"/>
                </a:cubicBezTo>
                <a:cubicBezTo>
                  <a:pt x="230372" y="1102356"/>
                  <a:pt x="237461" y="1052737"/>
                  <a:pt x="244549" y="988942"/>
                </a:cubicBezTo>
                <a:cubicBezTo>
                  <a:pt x="251637" y="925147"/>
                  <a:pt x="260498" y="843630"/>
                  <a:pt x="265814" y="765658"/>
                </a:cubicBezTo>
                <a:cubicBezTo>
                  <a:pt x="271130" y="687686"/>
                  <a:pt x="265815" y="588448"/>
                  <a:pt x="276447" y="521109"/>
                </a:cubicBezTo>
                <a:cubicBezTo>
                  <a:pt x="287080" y="453769"/>
                  <a:pt x="317204" y="425416"/>
                  <a:pt x="329609" y="361621"/>
                </a:cubicBezTo>
                <a:cubicBezTo>
                  <a:pt x="342014" y="297826"/>
                  <a:pt x="334926" y="196816"/>
                  <a:pt x="350875" y="138337"/>
                </a:cubicBezTo>
                <a:cubicBezTo>
                  <a:pt x="366824" y="79858"/>
                  <a:pt x="405809" y="32011"/>
                  <a:pt x="425302" y="10746"/>
                </a:cubicBezTo>
                <a:cubicBezTo>
                  <a:pt x="444795" y="-10519"/>
                  <a:pt x="453656" y="5430"/>
                  <a:pt x="467833" y="10746"/>
                </a:cubicBezTo>
                <a:cubicBezTo>
                  <a:pt x="482010" y="16062"/>
                  <a:pt x="499731" y="26695"/>
                  <a:pt x="510363" y="42644"/>
                </a:cubicBezTo>
                <a:cubicBezTo>
                  <a:pt x="520995" y="58593"/>
                  <a:pt x="524540" y="81630"/>
                  <a:pt x="531628" y="106439"/>
                </a:cubicBezTo>
                <a:cubicBezTo>
                  <a:pt x="538716" y="131248"/>
                  <a:pt x="520995" y="33784"/>
                  <a:pt x="552893" y="191500"/>
                </a:cubicBezTo>
                <a:cubicBezTo>
                  <a:pt x="584791" y="349216"/>
                  <a:pt x="662763" y="799328"/>
                  <a:pt x="723014" y="1052737"/>
                </a:cubicBezTo>
                <a:cubicBezTo>
                  <a:pt x="783265" y="1306146"/>
                  <a:pt x="878958" y="1596770"/>
                  <a:pt x="914400" y="1711956"/>
                </a:cubicBezTo>
                <a:cubicBezTo>
                  <a:pt x="949842" y="1827142"/>
                  <a:pt x="942753" y="1785497"/>
                  <a:pt x="935665" y="17438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1052774" y="5788330"/>
            <a:ext cx="352839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What would the product life cycle of a washing machine look like?</a:t>
            </a:r>
          </a:p>
        </p:txBody>
      </p:sp>
      <p:sp>
        <p:nvSpPr>
          <p:cNvPr id="34" name="TextBox 33"/>
          <p:cNvSpPr txBox="1"/>
          <p:nvPr/>
        </p:nvSpPr>
        <p:spPr>
          <a:xfrm>
            <a:off x="6703309" y="4933357"/>
            <a:ext cx="22588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latin typeface="Century Gothic" panose="020B0502020202020204" pitchFamily="34" charset="0"/>
              </a:rPr>
              <a:t>‘Straw on Fire’ life cycle</a:t>
            </a:r>
          </a:p>
        </p:txBody>
      </p:sp>
    </p:spTree>
    <p:extLst>
      <p:ext uri="{BB962C8B-B14F-4D97-AF65-F5344CB8AC3E}">
        <p14:creationId xmlns:p14="http://schemas.microsoft.com/office/powerpoint/2010/main" val="235157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538" y="332656"/>
            <a:ext cx="4329035" cy="1584176"/>
          </a:xfrm>
          <a:prstGeom prst="rect">
            <a:avLst/>
          </a:prstGeom>
        </p:spPr>
      </p:pic>
      <p:pic>
        <p:nvPicPr>
          <p:cNvPr id="3" name="Picture 2"/>
          <p:cNvPicPr>
            <a:picLocks noChangeAspect="1"/>
          </p:cNvPicPr>
          <p:nvPr/>
        </p:nvPicPr>
        <p:blipFill>
          <a:blip r:embed="rId3"/>
          <a:stretch>
            <a:fillRect/>
          </a:stretch>
        </p:blipFill>
        <p:spPr>
          <a:xfrm>
            <a:off x="4776008" y="496701"/>
            <a:ext cx="3646644" cy="1440160"/>
          </a:xfrm>
          <a:prstGeom prst="rect">
            <a:avLst/>
          </a:prstGeom>
        </p:spPr>
      </p:pic>
      <p:pic>
        <p:nvPicPr>
          <p:cNvPr id="4" name="Picture 3"/>
          <p:cNvPicPr>
            <a:picLocks noChangeAspect="1"/>
          </p:cNvPicPr>
          <p:nvPr/>
        </p:nvPicPr>
        <p:blipFill>
          <a:blip r:embed="rId4"/>
          <a:stretch>
            <a:fillRect/>
          </a:stretch>
        </p:blipFill>
        <p:spPr>
          <a:xfrm>
            <a:off x="251519" y="2191172"/>
            <a:ext cx="4059694" cy="1512168"/>
          </a:xfrm>
          <a:prstGeom prst="rect">
            <a:avLst/>
          </a:prstGeom>
        </p:spPr>
      </p:pic>
      <p:pic>
        <p:nvPicPr>
          <p:cNvPr id="5" name="Picture 4"/>
          <p:cNvPicPr>
            <a:picLocks noChangeAspect="1"/>
          </p:cNvPicPr>
          <p:nvPr/>
        </p:nvPicPr>
        <p:blipFill>
          <a:blip r:embed="rId5"/>
          <a:stretch>
            <a:fillRect/>
          </a:stretch>
        </p:blipFill>
        <p:spPr>
          <a:xfrm>
            <a:off x="4776008" y="2191172"/>
            <a:ext cx="3887086" cy="1368152"/>
          </a:xfrm>
          <a:prstGeom prst="rect">
            <a:avLst/>
          </a:prstGeom>
        </p:spPr>
      </p:pic>
      <p:pic>
        <p:nvPicPr>
          <p:cNvPr id="6" name="Picture 5"/>
          <p:cNvPicPr>
            <a:picLocks noChangeAspect="1"/>
          </p:cNvPicPr>
          <p:nvPr/>
        </p:nvPicPr>
        <p:blipFill>
          <a:blip r:embed="rId6"/>
          <a:stretch>
            <a:fillRect/>
          </a:stretch>
        </p:blipFill>
        <p:spPr>
          <a:xfrm>
            <a:off x="251519" y="3884362"/>
            <a:ext cx="4050803" cy="1368152"/>
          </a:xfrm>
          <a:prstGeom prst="rect">
            <a:avLst/>
          </a:prstGeom>
        </p:spPr>
      </p:pic>
      <p:pic>
        <p:nvPicPr>
          <p:cNvPr id="7" name="Picture 6"/>
          <p:cNvPicPr>
            <a:picLocks noChangeAspect="1"/>
          </p:cNvPicPr>
          <p:nvPr/>
        </p:nvPicPr>
        <p:blipFill rotWithShape="1">
          <a:blip r:embed="rId7"/>
          <a:srcRect t="7159"/>
          <a:stretch/>
        </p:blipFill>
        <p:spPr>
          <a:xfrm>
            <a:off x="303910" y="5489848"/>
            <a:ext cx="4007303" cy="1368152"/>
          </a:xfrm>
          <a:prstGeom prst="rect">
            <a:avLst/>
          </a:prstGeom>
        </p:spPr>
      </p:pic>
      <p:pic>
        <p:nvPicPr>
          <p:cNvPr id="8" name="Picture 7"/>
          <p:cNvPicPr>
            <a:picLocks noChangeAspect="1"/>
          </p:cNvPicPr>
          <p:nvPr/>
        </p:nvPicPr>
        <p:blipFill>
          <a:blip r:embed="rId8"/>
          <a:stretch>
            <a:fillRect/>
          </a:stretch>
        </p:blipFill>
        <p:spPr>
          <a:xfrm>
            <a:off x="4776008" y="3860101"/>
            <a:ext cx="3872111" cy="1355239"/>
          </a:xfrm>
          <a:prstGeom prst="rect">
            <a:avLst/>
          </a:prstGeom>
        </p:spPr>
      </p:pic>
      <p:pic>
        <p:nvPicPr>
          <p:cNvPr id="9" name="Picture 8"/>
          <p:cNvPicPr>
            <a:picLocks noChangeAspect="1"/>
          </p:cNvPicPr>
          <p:nvPr/>
        </p:nvPicPr>
        <p:blipFill>
          <a:blip r:embed="rId9"/>
          <a:stretch>
            <a:fillRect/>
          </a:stretch>
        </p:blipFill>
        <p:spPr>
          <a:xfrm>
            <a:off x="4583573" y="5307610"/>
            <a:ext cx="4303876" cy="1554178"/>
          </a:xfrm>
          <a:prstGeom prst="rect">
            <a:avLst/>
          </a:prstGeom>
        </p:spPr>
      </p:pic>
    </p:spTree>
    <p:extLst>
      <p:ext uri="{BB962C8B-B14F-4D97-AF65-F5344CB8AC3E}">
        <p14:creationId xmlns:p14="http://schemas.microsoft.com/office/powerpoint/2010/main" val="534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52737"/>
            <a:ext cx="8229600" cy="4104456"/>
          </a:xfrm>
        </p:spPr>
        <p:txBody>
          <a:bodyPr/>
          <a:lstStyle/>
          <a:p>
            <a:r>
              <a:rPr lang="en-GB" sz="2400" dirty="0"/>
              <a:t>Use the lesson slides, the exam board notes and the scanned text book page to complete the “L1 Product Life Cycle table” identifying what happens at each stage of the PLC</a:t>
            </a:r>
          </a:p>
          <a:p>
            <a:pPr lvl="1"/>
            <a:r>
              <a:rPr lang="en-GB" dirty="0"/>
              <a:t>What is happening to sales/revenue at each stage?</a:t>
            </a:r>
          </a:p>
          <a:p>
            <a:pPr lvl="1"/>
            <a:r>
              <a:rPr lang="en-GB" dirty="0"/>
              <a:t>Are costs high/low/increasing/decreasing?</a:t>
            </a:r>
          </a:p>
          <a:p>
            <a:pPr lvl="1"/>
            <a:r>
              <a:rPr lang="en-GB" dirty="0"/>
              <a:t>What marketing activities will be taking place – why?</a:t>
            </a:r>
          </a:p>
          <a:p>
            <a:pPr lvl="1"/>
            <a:r>
              <a:rPr lang="en-GB" dirty="0"/>
              <a:t>Etc</a:t>
            </a:r>
          </a:p>
        </p:txBody>
      </p:sp>
      <p:sp>
        <p:nvSpPr>
          <p:cNvPr id="2" name="Title 1"/>
          <p:cNvSpPr>
            <a:spLocks noGrp="1"/>
          </p:cNvSpPr>
          <p:nvPr>
            <p:ph type="title"/>
          </p:nvPr>
        </p:nvSpPr>
        <p:spPr>
          <a:xfrm>
            <a:off x="457200" y="-27384"/>
            <a:ext cx="8229600" cy="1143000"/>
          </a:xfrm>
        </p:spPr>
        <p:txBody>
          <a:bodyPr>
            <a:normAutofit/>
          </a:bodyPr>
          <a:lstStyle/>
          <a:p>
            <a:r>
              <a:rPr lang="en-GB" dirty="0"/>
              <a:t>Activities</a:t>
            </a:r>
          </a:p>
        </p:txBody>
      </p:sp>
      <p:sp>
        <p:nvSpPr>
          <p:cNvPr id="9" name="TextBox 8"/>
          <p:cNvSpPr txBox="1"/>
          <p:nvPr/>
        </p:nvSpPr>
        <p:spPr>
          <a:xfrm>
            <a:off x="6644871" y="4365104"/>
            <a:ext cx="203324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a:latin typeface="Century Gothic" panose="020B0502020202020204" pitchFamily="34" charset="0"/>
              </a:rPr>
              <a:t>30 – 40 minutes</a:t>
            </a:r>
          </a:p>
        </p:txBody>
      </p:sp>
      <p:sp>
        <p:nvSpPr>
          <p:cNvPr id="3" name="TextBox 2">
            <a:extLst>
              <a:ext uri="{FF2B5EF4-FFF2-40B4-BE49-F238E27FC236}">
                <a16:creationId xmlns:a16="http://schemas.microsoft.com/office/drawing/2014/main" id="{2A369804-B8D2-48BA-B049-04E2FF90E2F4}"/>
              </a:ext>
            </a:extLst>
          </p:cNvPr>
          <p:cNvSpPr txBox="1"/>
          <p:nvPr/>
        </p:nvSpPr>
        <p:spPr>
          <a:xfrm>
            <a:off x="611560" y="5194080"/>
            <a:ext cx="8291264" cy="1107996"/>
          </a:xfrm>
          <a:prstGeom prst="rect">
            <a:avLst/>
          </a:prstGeom>
          <a:noFill/>
        </p:spPr>
        <p:txBody>
          <a:bodyPr wrap="square" rtlCol="0">
            <a:spAutoFit/>
          </a:bodyPr>
          <a:lstStyle/>
          <a:p>
            <a:pPr marL="365760" indent="-256032">
              <a:spcBef>
                <a:spcPts val="400"/>
              </a:spcBef>
              <a:buClr>
                <a:schemeClr val="accent1"/>
              </a:buClr>
              <a:buSzPct val="68000"/>
              <a:buFont typeface="Wingdings 3"/>
              <a:buChar char=""/>
            </a:pPr>
            <a:r>
              <a:rPr lang="en-GB" sz="2400" dirty="0">
                <a:latin typeface="Century Gothic" panose="020B0502020202020204" pitchFamily="34" charset="0"/>
              </a:rPr>
              <a:t>Complete Question 2 on page 82 of scanned text book page</a:t>
            </a:r>
          </a:p>
          <a:p>
            <a:endParaRPr lang="en-GB" dirty="0"/>
          </a:p>
        </p:txBody>
      </p:sp>
      <p:sp>
        <p:nvSpPr>
          <p:cNvPr id="6" name="TextBox 5">
            <a:extLst>
              <a:ext uri="{FF2B5EF4-FFF2-40B4-BE49-F238E27FC236}">
                <a16:creationId xmlns:a16="http://schemas.microsoft.com/office/drawing/2014/main" id="{7B34D627-5FED-4AAC-B11A-3D8A47357BDE}"/>
              </a:ext>
            </a:extLst>
          </p:cNvPr>
          <p:cNvSpPr txBox="1"/>
          <p:nvPr/>
        </p:nvSpPr>
        <p:spPr>
          <a:xfrm>
            <a:off x="6644870" y="6052648"/>
            <a:ext cx="203324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a:latin typeface="Century Gothic" panose="020B0502020202020204" pitchFamily="34" charset="0"/>
              </a:rPr>
              <a:t>15 minutes</a:t>
            </a:r>
          </a:p>
        </p:txBody>
      </p:sp>
    </p:spTree>
    <p:extLst>
      <p:ext uri="{BB962C8B-B14F-4D97-AF65-F5344CB8AC3E}">
        <p14:creationId xmlns:p14="http://schemas.microsoft.com/office/powerpoint/2010/main" val="217579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28B27-ED5F-412C-A6E4-D33B360D03A1}"/>
              </a:ext>
            </a:extLst>
          </p:cNvPr>
          <p:cNvSpPr>
            <a:spLocks noGrp="1"/>
          </p:cNvSpPr>
          <p:nvPr>
            <p:ph type="title"/>
          </p:nvPr>
        </p:nvSpPr>
        <p:spPr/>
        <p:txBody>
          <a:bodyPr/>
          <a:lstStyle/>
          <a:p>
            <a:r>
              <a:rPr lang="en-GB" dirty="0"/>
              <a:t>Watch me!</a:t>
            </a:r>
          </a:p>
        </p:txBody>
      </p:sp>
      <p:pic>
        <p:nvPicPr>
          <p:cNvPr id="4" name="Picture 3">
            <a:hlinkClick r:id="rId2"/>
            <a:extLst>
              <a:ext uri="{FF2B5EF4-FFF2-40B4-BE49-F238E27FC236}">
                <a16:creationId xmlns:a16="http://schemas.microsoft.com/office/drawing/2014/main" id="{A8C623B2-C3B2-490A-8FF8-F4B2B5694D28}"/>
              </a:ext>
            </a:extLst>
          </p:cNvPr>
          <p:cNvPicPr>
            <a:picLocks noChangeAspect="1"/>
          </p:cNvPicPr>
          <p:nvPr/>
        </p:nvPicPr>
        <p:blipFill>
          <a:blip r:embed="rId3"/>
          <a:stretch>
            <a:fillRect/>
          </a:stretch>
        </p:blipFill>
        <p:spPr>
          <a:xfrm>
            <a:off x="1043608" y="1402904"/>
            <a:ext cx="6876256" cy="4357424"/>
          </a:xfrm>
          <a:prstGeom prst="rect">
            <a:avLst/>
          </a:prstGeom>
        </p:spPr>
      </p:pic>
      <p:sp>
        <p:nvSpPr>
          <p:cNvPr id="5" name="TextBox 4">
            <a:extLst>
              <a:ext uri="{FF2B5EF4-FFF2-40B4-BE49-F238E27FC236}">
                <a16:creationId xmlns:a16="http://schemas.microsoft.com/office/drawing/2014/main" id="{7345AF12-C960-452B-8546-B870516236CE}"/>
              </a:ext>
            </a:extLst>
          </p:cNvPr>
          <p:cNvSpPr txBox="1"/>
          <p:nvPr/>
        </p:nvSpPr>
        <p:spPr>
          <a:xfrm>
            <a:off x="2411760" y="6021288"/>
            <a:ext cx="6120680" cy="646331"/>
          </a:xfrm>
          <a:prstGeom prst="rect">
            <a:avLst/>
          </a:prstGeom>
          <a:noFill/>
        </p:spPr>
        <p:txBody>
          <a:bodyPr wrap="square" rtlCol="0">
            <a:spAutoFit/>
          </a:bodyPr>
          <a:lstStyle/>
          <a:p>
            <a:r>
              <a:rPr lang="en-GB" dirty="0">
                <a:latin typeface="Century Gothic" panose="020B0502020202020204" pitchFamily="34" charset="0"/>
                <a:hlinkClick r:id="rId2"/>
              </a:rPr>
              <a:t>https://www.youtube.com/watch?v=ob5KWs3I3aY</a:t>
            </a:r>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92481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a:t>Explain what is meant by the product life cycle</a:t>
            </a:r>
          </a:p>
          <a:p>
            <a:endParaRPr lang="en-GB" sz="2400" dirty="0"/>
          </a:p>
          <a:p>
            <a:r>
              <a:rPr lang="en-GB" sz="2400" dirty="0"/>
              <a:t>Explain the stages in the product life cycle</a:t>
            </a:r>
          </a:p>
          <a:p>
            <a:endParaRPr lang="en-GB" sz="2400" dirty="0"/>
          </a:p>
          <a:p>
            <a:r>
              <a:rPr lang="en-GB" sz="2400" dirty="0"/>
              <a:t>Explain what is meant by an extension strategy</a:t>
            </a:r>
          </a:p>
          <a:p>
            <a:endParaRPr lang="en-GB" sz="2400" dirty="0"/>
          </a:p>
          <a:p>
            <a:r>
              <a:rPr lang="en-GB" sz="2400" dirty="0"/>
              <a:t>Construct and label a product life cycle diagram including extension strategies</a:t>
            </a:r>
          </a:p>
          <a:p>
            <a:endParaRPr lang="en-GB" sz="2400" dirty="0"/>
          </a:p>
          <a:p>
            <a:r>
              <a:rPr lang="en-GB" sz="2400" dirty="0"/>
              <a:t>Evaluate the impact of extension strategies on a business.</a:t>
            </a:r>
          </a:p>
        </p:txBody>
      </p:sp>
      <p:sp>
        <p:nvSpPr>
          <p:cNvPr id="3" name="Title 2"/>
          <p:cNvSpPr>
            <a:spLocks noGrp="1"/>
          </p:cNvSpPr>
          <p:nvPr>
            <p:ph type="title"/>
          </p:nvPr>
        </p:nvSpPr>
        <p:spPr/>
        <p:txBody>
          <a:bodyPr>
            <a:normAutofit/>
          </a:bodyPr>
          <a:lstStyle/>
          <a:p>
            <a:r>
              <a:rPr lang="en-GB" sz="3600" dirty="0"/>
              <a:t>Learning Objectives</a:t>
            </a:r>
          </a:p>
        </p:txBody>
      </p:sp>
    </p:spTree>
    <p:extLst>
      <p:ext uri="{BB962C8B-B14F-4D97-AF65-F5344CB8AC3E}">
        <p14:creationId xmlns:p14="http://schemas.microsoft.com/office/powerpoint/2010/main" val="245926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507288" cy="4755984"/>
          </a:xfrm>
        </p:spPr>
        <p:txBody>
          <a:bodyPr>
            <a:noAutofit/>
          </a:bodyPr>
          <a:lstStyle/>
          <a:p>
            <a:r>
              <a:rPr lang="en-GB" sz="2200" dirty="0"/>
              <a:t>The product life cycle is a theoretical model which </a:t>
            </a:r>
            <a:r>
              <a:rPr lang="en-GB" sz="2200" b="1" dirty="0"/>
              <a:t>represents the stages in the life of a product and the sales that are achieved at each stage.</a:t>
            </a:r>
          </a:p>
          <a:p>
            <a:endParaRPr lang="en-GB" sz="2200" dirty="0"/>
          </a:p>
          <a:p>
            <a:r>
              <a:rPr lang="en-GB" sz="2200" b="1" dirty="0"/>
              <a:t>The product life cycle measure the change in sales of the product that occurs over time </a:t>
            </a:r>
            <a:r>
              <a:rPr lang="en-GB" sz="2200" dirty="0"/>
              <a:t>(sales are not constant)</a:t>
            </a:r>
            <a:endParaRPr lang="en-GB" sz="2200" b="1" dirty="0"/>
          </a:p>
          <a:p>
            <a:pPr marL="109728" indent="0">
              <a:buNone/>
            </a:pPr>
            <a:endParaRPr lang="en-GB" sz="2200" dirty="0"/>
          </a:p>
          <a:p>
            <a:r>
              <a:rPr lang="en-GB" sz="2200" dirty="0"/>
              <a:t>Every product has a life cycle.</a:t>
            </a:r>
          </a:p>
          <a:p>
            <a:pPr marL="109728" indent="0">
              <a:buNone/>
            </a:pPr>
            <a:endParaRPr lang="en-GB" sz="2200" dirty="0"/>
          </a:p>
          <a:p>
            <a:r>
              <a:rPr lang="en-GB" sz="2200" dirty="0"/>
              <a:t>There are </a:t>
            </a:r>
            <a:r>
              <a:rPr lang="en-GB" sz="2200" b="1" dirty="0"/>
              <a:t>variations in levels of demand</a:t>
            </a:r>
            <a:r>
              <a:rPr lang="en-GB" sz="2200" dirty="0"/>
              <a:t>.</a:t>
            </a:r>
          </a:p>
          <a:p>
            <a:pPr marL="109728" indent="0">
              <a:buNone/>
            </a:pPr>
            <a:endParaRPr lang="en-GB" sz="2200" dirty="0"/>
          </a:p>
          <a:p>
            <a:r>
              <a:rPr lang="en-GB" sz="2200" dirty="0"/>
              <a:t>The </a:t>
            </a:r>
            <a:r>
              <a:rPr lang="en-GB" sz="2200" b="1" dirty="0"/>
              <a:t>amount of competition varies</a:t>
            </a:r>
            <a:r>
              <a:rPr lang="en-GB" sz="2200" dirty="0"/>
              <a:t>.</a:t>
            </a:r>
          </a:p>
          <a:p>
            <a:pPr marL="109728" indent="0">
              <a:buNone/>
            </a:pPr>
            <a:endParaRPr lang="en-GB" sz="2200" dirty="0"/>
          </a:p>
        </p:txBody>
      </p:sp>
      <p:sp>
        <p:nvSpPr>
          <p:cNvPr id="3" name="Title 2"/>
          <p:cNvSpPr>
            <a:spLocks noGrp="1"/>
          </p:cNvSpPr>
          <p:nvPr>
            <p:ph type="title"/>
          </p:nvPr>
        </p:nvSpPr>
        <p:spPr>
          <a:xfrm>
            <a:off x="457200" y="116632"/>
            <a:ext cx="8229600" cy="1143000"/>
          </a:xfrm>
        </p:spPr>
        <p:txBody>
          <a:bodyPr>
            <a:normAutofit/>
          </a:bodyPr>
          <a:lstStyle/>
          <a:p>
            <a:r>
              <a:rPr lang="en-GB" sz="3200" dirty="0"/>
              <a:t>Product Life Cycle – What is it?</a:t>
            </a:r>
          </a:p>
        </p:txBody>
      </p:sp>
    </p:spTree>
    <p:extLst>
      <p:ext uri="{BB962C8B-B14F-4D97-AF65-F5344CB8AC3E}">
        <p14:creationId xmlns:p14="http://schemas.microsoft.com/office/powerpoint/2010/main" val="52346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07288" cy="4755984"/>
          </a:xfrm>
        </p:spPr>
        <p:txBody>
          <a:bodyPr>
            <a:normAutofit/>
          </a:bodyPr>
          <a:lstStyle/>
          <a:p>
            <a:pPr marL="109728" indent="0">
              <a:buNone/>
            </a:pPr>
            <a:r>
              <a:rPr lang="en-GB" sz="2400" dirty="0"/>
              <a:t>(Development)</a:t>
            </a:r>
          </a:p>
          <a:p>
            <a:pPr marL="624078" indent="-514350">
              <a:buFont typeface="+mj-lt"/>
              <a:buAutoNum type="arabicPeriod"/>
            </a:pPr>
            <a:r>
              <a:rPr lang="en-GB" dirty="0"/>
              <a:t>Introduction</a:t>
            </a:r>
          </a:p>
          <a:p>
            <a:pPr marL="624078" indent="-514350">
              <a:buFont typeface="+mj-lt"/>
              <a:buAutoNum type="arabicPeriod"/>
            </a:pPr>
            <a:r>
              <a:rPr lang="en-GB" dirty="0"/>
              <a:t>Growth</a:t>
            </a:r>
          </a:p>
          <a:p>
            <a:pPr marL="624078" indent="-514350">
              <a:buFont typeface="+mj-lt"/>
              <a:buAutoNum type="arabicPeriod"/>
            </a:pPr>
            <a:r>
              <a:rPr lang="en-GB" dirty="0"/>
              <a:t>Maturity</a:t>
            </a:r>
          </a:p>
          <a:p>
            <a:pPr marL="624078" indent="-514350">
              <a:buFont typeface="+mj-lt"/>
              <a:buAutoNum type="arabicPeriod"/>
            </a:pPr>
            <a:r>
              <a:rPr lang="en-GB" dirty="0"/>
              <a:t>Saturation</a:t>
            </a:r>
          </a:p>
          <a:p>
            <a:pPr marL="624078" indent="-514350">
              <a:buFont typeface="+mj-lt"/>
              <a:buAutoNum type="arabicPeriod"/>
            </a:pPr>
            <a:r>
              <a:rPr lang="en-GB" dirty="0"/>
              <a:t>Decline (Extension strategies)</a:t>
            </a:r>
          </a:p>
          <a:p>
            <a:pPr marL="109728" indent="0">
              <a:buNone/>
            </a:pPr>
            <a:endParaRPr lang="en-GB" dirty="0"/>
          </a:p>
        </p:txBody>
      </p:sp>
      <p:sp>
        <p:nvSpPr>
          <p:cNvPr id="3" name="Title 2"/>
          <p:cNvSpPr>
            <a:spLocks noGrp="1"/>
          </p:cNvSpPr>
          <p:nvPr>
            <p:ph type="title"/>
          </p:nvPr>
        </p:nvSpPr>
        <p:spPr/>
        <p:txBody>
          <a:bodyPr>
            <a:normAutofit/>
          </a:bodyPr>
          <a:lstStyle/>
          <a:p>
            <a:r>
              <a:rPr lang="en-GB" sz="3600" dirty="0"/>
              <a:t>Product Life Cycle – Stages</a:t>
            </a:r>
          </a:p>
        </p:txBody>
      </p:sp>
      <p:sp>
        <p:nvSpPr>
          <p:cNvPr id="4" name="TextBox 3"/>
          <p:cNvSpPr txBox="1"/>
          <p:nvPr/>
        </p:nvSpPr>
        <p:spPr>
          <a:xfrm>
            <a:off x="755576" y="4797152"/>
            <a:ext cx="7560840" cy="707886"/>
          </a:xfrm>
          <a:prstGeom prst="rect">
            <a:avLst/>
          </a:prstGeom>
          <a:solidFill>
            <a:schemeClr val="tx2">
              <a:lumMod val="60000"/>
              <a:lumOff val="40000"/>
            </a:schemeClr>
          </a:solidFill>
        </p:spPr>
        <p:txBody>
          <a:bodyPr wrap="square" rtlCol="0">
            <a:spAutoFit/>
          </a:bodyPr>
          <a:lstStyle/>
          <a:p>
            <a:pPr marL="534988" algn="ctr"/>
            <a:r>
              <a:rPr lang="en-GB" sz="2000" dirty="0">
                <a:solidFill>
                  <a:schemeClr val="bg1"/>
                </a:solidFill>
                <a:latin typeface="Century Gothic" panose="020B0502020202020204" pitchFamily="34" charset="0"/>
              </a:rPr>
              <a:t>Each stage of the Cycle has an implication for:</a:t>
            </a:r>
          </a:p>
          <a:p>
            <a:pPr marL="534988" algn="ctr"/>
            <a:r>
              <a:rPr lang="en-GB" sz="2000" dirty="0">
                <a:solidFill>
                  <a:schemeClr val="bg1"/>
                </a:solidFill>
                <a:latin typeface="Century Gothic" panose="020B0502020202020204" pitchFamily="34" charset="0"/>
              </a:rPr>
              <a:t>(a) Net cash flow, (b) Profit and (c)  Marketing strategy</a:t>
            </a:r>
          </a:p>
        </p:txBody>
      </p:sp>
      <p:sp>
        <p:nvSpPr>
          <p:cNvPr id="5" name="Right Brace 4"/>
          <p:cNvSpPr/>
          <p:nvPr/>
        </p:nvSpPr>
        <p:spPr>
          <a:xfrm>
            <a:off x="5835985" y="1268760"/>
            <a:ext cx="504056" cy="309634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6340041" y="1628800"/>
            <a:ext cx="2592288" cy="1754326"/>
          </a:xfrm>
          <a:prstGeom prst="rect">
            <a:avLst/>
          </a:prstGeom>
          <a:noFill/>
        </p:spPr>
        <p:txBody>
          <a:bodyPr wrap="square" rtlCol="0">
            <a:spAutoFit/>
          </a:bodyPr>
          <a:lstStyle/>
          <a:p>
            <a:r>
              <a:rPr lang="en-GB" dirty="0">
                <a:latin typeface="Century Gothic" panose="020B0502020202020204" pitchFamily="34" charset="0"/>
              </a:rPr>
              <a:t>Theory can be applied to a:</a:t>
            </a:r>
            <a:br>
              <a:rPr lang="en-GB" dirty="0">
                <a:latin typeface="Century Gothic" panose="020B0502020202020204" pitchFamily="34" charset="0"/>
              </a:rPr>
            </a:br>
            <a:endParaRPr lang="en-GB" dirty="0">
              <a:latin typeface="Century Gothic" panose="020B0502020202020204" pitchFamily="34" charset="0"/>
            </a:endParaRPr>
          </a:p>
          <a:p>
            <a:pPr marL="285750" indent="-285750">
              <a:buFont typeface="Arial" pitchFamily="34" charset="0"/>
              <a:buChar char="•"/>
            </a:pPr>
            <a:r>
              <a:rPr lang="en-GB" dirty="0">
                <a:latin typeface="Century Gothic" panose="020B0502020202020204" pitchFamily="34" charset="0"/>
              </a:rPr>
              <a:t>Product category</a:t>
            </a:r>
          </a:p>
          <a:p>
            <a:pPr marL="285750" indent="-285750">
              <a:buFont typeface="Arial" pitchFamily="34" charset="0"/>
              <a:buChar char="•"/>
            </a:pPr>
            <a:r>
              <a:rPr lang="en-GB" dirty="0">
                <a:latin typeface="Century Gothic" panose="020B0502020202020204" pitchFamily="34" charset="0"/>
              </a:rPr>
              <a:t>Style</a:t>
            </a:r>
          </a:p>
          <a:p>
            <a:pPr marL="285750" indent="-285750">
              <a:buFont typeface="Arial" pitchFamily="34" charset="0"/>
              <a:buChar char="•"/>
            </a:pPr>
            <a:r>
              <a:rPr lang="en-GB" dirty="0">
                <a:latin typeface="Century Gothic" panose="020B0502020202020204" pitchFamily="34" charset="0"/>
              </a:rPr>
              <a:t>Brand or model</a:t>
            </a:r>
          </a:p>
        </p:txBody>
      </p:sp>
    </p:spTree>
    <p:extLst>
      <p:ext uri="{BB962C8B-B14F-4D97-AF65-F5344CB8AC3E}">
        <p14:creationId xmlns:p14="http://schemas.microsoft.com/office/powerpoint/2010/main" val="10049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Product Life Cycle – Stages</a:t>
            </a:r>
          </a:p>
        </p:txBody>
      </p:sp>
      <p:pic>
        <p:nvPicPr>
          <p:cNvPr id="2" name="Picture 1"/>
          <p:cNvPicPr>
            <a:picLocks noChangeAspect="1"/>
          </p:cNvPicPr>
          <p:nvPr/>
        </p:nvPicPr>
        <p:blipFill>
          <a:blip r:embed="rId3"/>
          <a:stretch>
            <a:fillRect/>
          </a:stretch>
        </p:blipFill>
        <p:spPr>
          <a:xfrm>
            <a:off x="683568" y="1628800"/>
            <a:ext cx="7490420" cy="4333301"/>
          </a:xfrm>
          <a:prstGeom prst="rect">
            <a:avLst/>
          </a:prstGeom>
        </p:spPr>
      </p:pic>
    </p:spTree>
    <p:extLst>
      <p:ext uri="{BB962C8B-B14F-4D97-AF65-F5344CB8AC3E}">
        <p14:creationId xmlns:p14="http://schemas.microsoft.com/office/powerpoint/2010/main" val="282360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Product Life Cycle – Stages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5" y="1628800"/>
            <a:ext cx="8609013"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26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a:t>Product is being researched and designed</a:t>
            </a:r>
          </a:p>
          <a:p>
            <a:endParaRPr lang="en-GB" sz="2800" dirty="0"/>
          </a:p>
          <a:p>
            <a:r>
              <a:rPr lang="en-GB" sz="2800" dirty="0"/>
              <a:t>If an idea is considered worth pursuing a prototype is made.</a:t>
            </a:r>
          </a:p>
          <a:p>
            <a:endParaRPr lang="en-GB" sz="2800" dirty="0"/>
          </a:p>
          <a:p>
            <a:r>
              <a:rPr lang="en-GB" sz="2800" dirty="0"/>
              <a:t>Large number of products never progress beyond this stage and will fail.</a:t>
            </a:r>
          </a:p>
          <a:p>
            <a:endParaRPr lang="en-GB" sz="2800" dirty="0"/>
          </a:p>
          <a:p>
            <a:r>
              <a:rPr lang="en-GB" sz="2800" b="1" dirty="0"/>
              <a:t>Costs will be high</a:t>
            </a:r>
            <a:r>
              <a:rPr lang="en-GB" sz="2800" dirty="0"/>
              <a:t> in this stage.</a:t>
            </a:r>
          </a:p>
          <a:p>
            <a:endParaRPr lang="en-GB" sz="2800" dirty="0"/>
          </a:p>
        </p:txBody>
      </p:sp>
      <p:sp>
        <p:nvSpPr>
          <p:cNvPr id="3" name="Title 2"/>
          <p:cNvSpPr>
            <a:spLocks noGrp="1"/>
          </p:cNvSpPr>
          <p:nvPr>
            <p:ph type="title"/>
          </p:nvPr>
        </p:nvSpPr>
        <p:spPr/>
        <p:txBody>
          <a:bodyPr/>
          <a:lstStyle/>
          <a:p>
            <a:r>
              <a:rPr lang="en-GB" dirty="0"/>
              <a:t>Development stage</a:t>
            </a:r>
          </a:p>
        </p:txBody>
      </p:sp>
    </p:spTree>
    <p:extLst>
      <p:ext uri="{BB962C8B-B14F-4D97-AF65-F5344CB8AC3E}">
        <p14:creationId xmlns:p14="http://schemas.microsoft.com/office/powerpoint/2010/main" val="155756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800" dirty="0"/>
              <a:t>Product is </a:t>
            </a:r>
            <a:r>
              <a:rPr lang="en-GB" sz="2800" b="1" dirty="0"/>
              <a:t>new to the market</a:t>
            </a:r>
          </a:p>
          <a:p>
            <a:pPr marL="109728" indent="0">
              <a:buNone/>
            </a:pPr>
            <a:endParaRPr lang="en-GB" sz="2800" dirty="0"/>
          </a:p>
          <a:p>
            <a:r>
              <a:rPr lang="en-GB" sz="2800" dirty="0"/>
              <a:t>Few consumers know of its existence</a:t>
            </a:r>
          </a:p>
          <a:p>
            <a:pPr marL="109728" indent="0">
              <a:buNone/>
            </a:pPr>
            <a:endParaRPr lang="en-GB" sz="2800" dirty="0"/>
          </a:p>
          <a:p>
            <a:r>
              <a:rPr lang="en-GB" sz="2800" b="1" dirty="0"/>
              <a:t>Prices can be high</a:t>
            </a:r>
          </a:p>
          <a:p>
            <a:pPr marL="109728" indent="0">
              <a:buNone/>
            </a:pPr>
            <a:endParaRPr lang="en-GB" sz="2800" dirty="0"/>
          </a:p>
          <a:p>
            <a:r>
              <a:rPr lang="en-GB" sz="2800" b="1" dirty="0"/>
              <a:t>Sales may be restricted </a:t>
            </a:r>
            <a:r>
              <a:rPr lang="en-GB" sz="2800" dirty="0"/>
              <a:t>to early adopters</a:t>
            </a:r>
          </a:p>
          <a:p>
            <a:pPr marL="109728" indent="0">
              <a:buNone/>
            </a:pPr>
            <a:endParaRPr lang="en-GB" sz="2800" dirty="0"/>
          </a:p>
          <a:p>
            <a:r>
              <a:rPr lang="en-GB" sz="2800" b="1" dirty="0"/>
              <a:t>Profits are low</a:t>
            </a:r>
            <a:r>
              <a:rPr lang="en-GB" sz="2800" dirty="0"/>
              <a:t>, because development costs have to be repaid and advertising expenditure can be high</a:t>
            </a:r>
          </a:p>
          <a:p>
            <a:endParaRPr lang="en-GB" sz="2800" dirty="0"/>
          </a:p>
        </p:txBody>
      </p:sp>
      <p:sp>
        <p:nvSpPr>
          <p:cNvPr id="3" name="Title 2"/>
          <p:cNvSpPr>
            <a:spLocks noGrp="1"/>
          </p:cNvSpPr>
          <p:nvPr>
            <p:ph type="title"/>
          </p:nvPr>
        </p:nvSpPr>
        <p:spPr/>
        <p:txBody>
          <a:bodyPr/>
          <a:lstStyle/>
          <a:p>
            <a:r>
              <a:rPr lang="en-GB" dirty="0"/>
              <a:t>Introduction stage</a:t>
            </a:r>
          </a:p>
        </p:txBody>
      </p:sp>
    </p:spTree>
    <p:extLst>
      <p:ext uri="{BB962C8B-B14F-4D97-AF65-F5344CB8AC3E}">
        <p14:creationId xmlns:p14="http://schemas.microsoft.com/office/powerpoint/2010/main" val="101734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800" dirty="0"/>
              <a:t>Product has become </a:t>
            </a:r>
            <a:r>
              <a:rPr lang="en-GB" sz="2800" b="1" dirty="0"/>
              <a:t>more widely known and consumed</a:t>
            </a:r>
          </a:p>
          <a:p>
            <a:pPr marL="109728" indent="0">
              <a:buNone/>
            </a:pPr>
            <a:endParaRPr lang="en-GB" sz="2800" dirty="0"/>
          </a:p>
          <a:p>
            <a:r>
              <a:rPr lang="en-GB" sz="2800" b="1" dirty="0"/>
              <a:t>Advertising is used to establish and strengthen the brand </a:t>
            </a:r>
            <a:r>
              <a:rPr lang="en-GB" sz="2800" dirty="0"/>
              <a:t>and develop image for product</a:t>
            </a:r>
          </a:p>
          <a:p>
            <a:pPr marL="109728" indent="0">
              <a:buNone/>
            </a:pPr>
            <a:endParaRPr lang="en-GB" sz="2800" dirty="0"/>
          </a:p>
          <a:p>
            <a:r>
              <a:rPr lang="en-GB" sz="2800" b="1" dirty="0"/>
              <a:t>Profits</a:t>
            </a:r>
            <a:r>
              <a:rPr lang="en-GB" sz="2800" dirty="0"/>
              <a:t> start to </a:t>
            </a:r>
            <a:r>
              <a:rPr lang="en-GB" sz="2800" b="1" dirty="0"/>
              <a:t>grow</a:t>
            </a:r>
          </a:p>
          <a:p>
            <a:pPr marL="109728" indent="0">
              <a:buNone/>
            </a:pPr>
            <a:endParaRPr lang="en-GB" sz="2800" dirty="0"/>
          </a:p>
          <a:p>
            <a:r>
              <a:rPr lang="en-GB" sz="2800" b="1" dirty="0"/>
              <a:t>Advertising expenditure </a:t>
            </a:r>
            <a:r>
              <a:rPr lang="en-GB" sz="2800" dirty="0"/>
              <a:t>may still be </a:t>
            </a:r>
            <a:r>
              <a:rPr lang="en-GB" sz="2800" b="1" dirty="0"/>
              <a:t>high</a:t>
            </a:r>
          </a:p>
          <a:p>
            <a:pPr marL="109728" indent="0">
              <a:buNone/>
            </a:pPr>
            <a:endParaRPr lang="en-GB" sz="2800" dirty="0"/>
          </a:p>
          <a:p>
            <a:r>
              <a:rPr lang="en-GB" sz="2800" dirty="0"/>
              <a:t>Prices fall as competitors enter the market</a:t>
            </a:r>
          </a:p>
          <a:p>
            <a:endParaRPr lang="en-GB" sz="2800" dirty="0"/>
          </a:p>
        </p:txBody>
      </p:sp>
      <p:sp>
        <p:nvSpPr>
          <p:cNvPr id="3" name="Title 2"/>
          <p:cNvSpPr>
            <a:spLocks noGrp="1"/>
          </p:cNvSpPr>
          <p:nvPr>
            <p:ph type="title"/>
          </p:nvPr>
        </p:nvSpPr>
        <p:spPr/>
        <p:txBody>
          <a:bodyPr/>
          <a:lstStyle/>
          <a:p>
            <a:r>
              <a:rPr lang="en-GB" dirty="0"/>
              <a:t>Growth stage</a:t>
            </a:r>
          </a:p>
        </p:txBody>
      </p:sp>
    </p:spTree>
    <p:extLst>
      <p:ext uri="{BB962C8B-B14F-4D97-AF65-F5344CB8AC3E}">
        <p14:creationId xmlns:p14="http://schemas.microsoft.com/office/powerpoint/2010/main" val="980295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5DA58C-8EB7-4143-A9FE-DFE73842E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66DBD09-94BC-462C-A4BC-B848C6E5FE80}">
  <ds:schemaRef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38DD2B0-7079-492F-BBC0-EB83B841C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2694</TotalTime>
  <Words>713</Words>
  <Application>Microsoft Office PowerPoint</Application>
  <PresentationFormat>On-screen Show (4:3)</PresentationFormat>
  <Paragraphs>138</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Lucida Sans Unicode</vt:lpstr>
      <vt:lpstr>Verdana</vt:lpstr>
      <vt:lpstr>Wingdings 2</vt:lpstr>
      <vt:lpstr>Wingdings 3</vt:lpstr>
      <vt:lpstr>Concourse</vt:lpstr>
      <vt:lpstr>Marketing</vt:lpstr>
      <vt:lpstr>Learning Objectives</vt:lpstr>
      <vt:lpstr>Product Life Cycle – What is it?</vt:lpstr>
      <vt:lpstr>Product Life Cycle – Stages</vt:lpstr>
      <vt:lpstr>Product Life Cycle – Stages</vt:lpstr>
      <vt:lpstr>Product Life Cycle – Stages</vt:lpstr>
      <vt:lpstr>Development stage</vt:lpstr>
      <vt:lpstr>Introduction stage</vt:lpstr>
      <vt:lpstr>Growth stage</vt:lpstr>
      <vt:lpstr>Maturity stage</vt:lpstr>
      <vt:lpstr>Saturation stage</vt:lpstr>
      <vt:lpstr>Decline stage</vt:lpstr>
      <vt:lpstr>Alternative product life cycles</vt:lpstr>
      <vt:lpstr>PowerPoint Presentation</vt:lpstr>
      <vt:lpstr>Activities</vt:lpstr>
      <vt:lpstr>Watch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BS2: People</dc:title>
  <dc:creator>Rebecca Crumpton</dc:creator>
  <cp:lastModifiedBy>Rebecca Crumpton</cp:lastModifiedBy>
  <cp:revision>91</cp:revision>
  <dcterms:created xsi:type="dcterms:W3CDTF">2015-01-03T13:14:32Z</dcterms:created>
  <dcterms:modified xsi:type="dcterms:W3CDTF">2021-01-12T15:36:56Z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