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323" r:id="rId3"/>
    <p:sldId id="326" r:id="rId4"/>
    <p:sldId id="305" r:id="rId5"/>
    <p:sldId id="306" r:id="rId6"/>
    <p:sldId id="321" r:id="rId7"/>
    <p:sldId id="308" r:id="rId8"/>
    <p:sldId id="309" r:id="rId9"/>
    <p:sldId id="310" r:id="rId10"/>
    <p:sldId id="311" r:id="rId11"/>
    <p:sldId id="312" r:id="rId12"/>
    <p:sldId id="314" r:id="rId13"/>
    <p:sldId id="3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908D8-AA95-4177-BBC6-E6E8CF19099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1148-F750-4CAA-A6BE-7CAC001FE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8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0C23-5019-4AB6-82BF-B2A439265A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3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4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7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>
              <a:solidFill>
                <a:srgbClr val="6076B4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16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571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9487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99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86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15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651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8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00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81654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186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37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5968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7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11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66531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fld id="{ACE76DB0-BCB6-481B-8D12-86C9B0D6402A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4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fld id="{ACE76DB0-BCB6-481B-8D12-86C9B0D6402A}" type="datetimeFigureOut">
              <a:rPr lang="en-GB" smtClean="0">
                <a:solidFill>
                  <a:prstClr val="black"/>
                </a:solidFill>
              </a:rPr>
              <a:pPr/>
              <a:t>12/01/2021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7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_26E6QR_hm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(Without looking at your notes…)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What are the stages of the product life cycle?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At what stage does cash flow become positive?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At what stage is the product most profitable?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Activity		</a:t>
            </a:r>
          </a:p>
        </p:txBody>
      </p:sp>
    </p:spTree>
    <p:extLst>
      <p:ext uri="{BB962C8B-B14F-4D97-AF65-F5344CB8AC3E}">
        <p14:creationId xmlns:p14="http://schemas.microsoft.com/office/powerpoint/2010/main" val="197937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en-US" sz="2400" dirty="0"/>
              <a:t>1. Use the section on Extension Strategies in the scanned text book pages (page 81) to make notes on the different extension strategies a business may use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sz="2400" dirty="0"/>
              <a:t>2. Read the Kit Kat case study on page 84 and answer the questions. Make sure your use correct terminology in your answers.</a:t>
            </a:r>
          </a:p>
          <a:p>
            <a:pPr>
              <a:spcBef>
                <a:spcPct val="100000"/>
              </a:spcBef>
              <a:buNone/>
            </a:pPr>
            <a:endParaRPr lang="en-US" sz="2400" b="1" dirty="0"/>
          </a:p>
          <a:p>
            <a:pPr>
              <a:spcBef>
                <a:spcPct val="100000"/>
              </a:spcBef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058275" y="3929062"/>
            <a:ext cx="2156904" cy="617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30 - 40 minutes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841" y="4100512"/>
            <a:ext cx="4038904" cy="226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2526C296-EC65-455C-BCCB-64B15022BE5B}"/>
              </a:ext>
            </a:extLst>
          </p:cNvPr>
          <p:cNvSpPr/>
          <p:nvPr/>
        </p:nvSpPr>
        <p:spPr>
          <a:xfrm>
            <a:off x="9008269" y="2350022"/>
            <a:ext cx="2059260" cy="47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15 – 20 minutes</a:t>
            </a:r>
          </a:p>
        </p:txBody>
      </p:sp>
    </p:spTree>
    <p:extLst>
      <p:ext uri="{BB962C8B-B14F-4D97-AF65-F5344CB8AC3E}">
        <p14:creationId xmlns:p14="http://schemas.microsoft.com/office/powerpoint/2010/main" val="207430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3-2-1</a:t>
            </a:r>
          </a:p>
          <a:p>
            <a:endParaRPr lang="en-GB" dirty="0"/>
          </a:p>
          <a:p>
            <a:r>
              <a:rPr lang="en-GB" dirty="0"/>
              <a:t>List 3 different extension strategies</a:t>
            </a:r>
          </a:p>
          <a:p>
            <a:r>
              <a:rPr lang="en-GB" dirty="0"/>
              <a:t>Describe 2 of the strategies.</a:t>
            </a:r>
          </a:p>
          <a:p>
            <a:r>
              <a:rPr lang="en-GB" dirty="0"/>
              <a:t>Explain, using an example, how 1 strategy could prolong the life of a particular product.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4890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FB854-5F96-4B6C-9E9E-168F85838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500688"/>
            <a:ext cx="10972800" cy="506604"/>
          </a:xfrm>
        </p:spPr>
        <p:txBody>
          <a:bodyPr/>
          <a:lstStyle/>
          <a:p>
            <a:pPr algn="ctr"/>
            <a:r>
              <a:rPr lang="en-GB" dirty="0">
                <a:hlinkClick r:id="rId2"/>
              </a:rPr>
              <a:t>https://www.youtube.com/watch?v=_26E6QR_hmU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73EE6C-B1ED-4A92-B6B5-B92C2998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50/50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EF075FC0-24C5-40AF-BD99-7A52B76C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513" y="432830"/>
            <a:ext cx="5957888" cy="497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Explain what is meant by the product life cycle</a:t>
            </a:r>
          </a:p>
          <a:p>
            <a:endParaRPr lang="en-GB" sz="2400" dirty="0"/>
          </a:p>
          <a:p>
            <a:r>
              <a:rPr lang="en-GB" sz="2400" dirty="0"/>
              <a:t>Explain the stages in the product life cycle</a:t>
            </a:r>
          </a:p>
          <a:p>
            <a:endParaRPr lang="en-GB" sz="2400" dirty="0"/>
          </a:p>
          <a:p>
            <a:r>
              <a:rPr lang="en-GB" sz="2400" dirty="0">
                <a:highlight>
                  <a:srgbClr val="FFFF00"/>
                </a:highlight>
              </a:rPr>
              <a:t>Explain what is meant by an extension strategy</a:t>
            </a:r>
          </a:p>
          <a:p>
            <a:endParaRPr lang="en-GB" sz="2400" dirty="0"/>
          </a:p>
          <a:p>
            <a:r>
              <a:rPr lang="en-GB" sz="2400" dirty="0"/>
              <a:t>Construct and label a product life cycle diagram including extension strategies</a:t>
            </a:r>
          </a:p>
          <a:p>
            <a:endParaRPr lang="en-GB" sz="2400" dirty="0"/>
          </a:p>
          <a:p>
            <a:r>
              <a:rPr lang="en-GB" sz="2400" dirty="0">
                <a:highlight>
                  <a:srgbClr val="FFFF00"/>
                </a:highlight>
              </a:rPr>
              <a:t>Evaluate the impact of extension strategies on a business.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41346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main focus of the product life cycle is to keep products at their peak: that is, in the maturity stage.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b="1" dirty="0">
                <a:solidFill>
                  <a:srgbClr val="0070C0"/>
                </a:solidFill>
              </a:rPr>
              <a:t>This is achieved through extension strategies</a:t>
            </a:r>
          </a:p>
          <a:p>
            <a:endParaRPr lang="en-US" sz="2400" dirty="0"/>
          </a:p>
          <a:p>
            <a:r>
              <a:rPr lang="en-US" sz="2400" b="1" dirty="0"/>
              <a:t>extension strategies:</a:t>
            </a:r>
            <a:r>
              <a:rPr lang="en-US" sz="2400" dirty="0"/>
              <a:t> methods used to lengthen the life cycle of a product by preventing or delaying it from reaching the decline stage of the product life cycle.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strategies</a:t>
            </a:r>
          </a:p>
        </p:txBody>
      </p:sp>
    </p:spTree>
    <p:extLst>
      <p:ext uri="{BB962C8B-B14F-4D97-AF65-F5344CB8AC3E}">
        <p14:creationId xmlns:p14="http://schemas.microsoft.com/office/powerpoint/2010/main" val="98406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363272" cy="497200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sz="2200" dirty="0"/>
              <a:t>Could include:</a:t>
            </a:r>
          </a:p>
          <a:p>
            <a:r>
              <a:rPr lang="en-GB" sz="2200" dirty="0"/>
              <a:t>Repositioning the product in the market place</a:t>
            </a:r>
          </a:p>
          <a:p>
            <a:pPr marL="109728" indent="0">
              <a:buNone/>
            </a:pPr>
            <a:endParaRPr lang="en-GB" sz="2200" dirty="0"/>
          </a:p>
          <a:p>
            <a:r>
              <a:rPr lang="en-GB" sz="2200" dirty="0"/>
              <a:t>Relaunching the product, aiming at a different segment (e.g. promoting the healthy aspects of consuming the product)</a:t>
            </a:r>
          </a:p>
          <a:p>
            <a:pPr marL="109728" indent="0">
              <a:buNone/>
            </a:pPr>
            <a:endParaRPr lang="en-GB" sz="2200" dirty="0"/>
          </a:p>
          <a:p>
            <a:r>
              <a:rPr lang="en-GB" sz="2200" dirty="0"/>
              <a:t>Using the ‘now with’ policy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1800" dirty="0"/>
              <a:t>Some other ideas....</a:t>
            </a:r>
          </a:p>
          <a:p>
            <a:r>
              <a:rPr lang="en-GB" sz="1800" dirty="0"/>
              <a:t>Finding new markets for existing products </a:t>
            </a:r>
            <a:r>
              <a:rPr lang="en-GB" sz="1100" dirty="0"/>
              <a:t>(e.g. sports clothing as fashion)</a:t>
            </a:r>
            <a:endParaRPr lang="en-GB" sz="1800" dirty="0"/>
          </a:p>
          <a:p>
            <a:r>
              <a:rPr lang="en-GB" sz="1800" dirty="0"/>
              <a:t>Developing a wider product range </a:t>
            </a:r>
          </a:p>
          <a:p>
            <a:r>
              <a:rPr lang="en-GB" sz="1800" dirty="0"/>
              <a:t>Gearing the product towards specific target markets</a:t>
            </a:r>
          </a:p>
          <a:p>
            <a:r>
              <a:rPr lang="en-GB" sz="1800" dirty="0"/>
              <a:t>Changing the appearance, format or packaging</a:t>
            </a:r>
          </a:p>
          <a:p>
            <a:r>
              <a:rPr lang="en-GB" sz="1800" dirty="0"/>
              <a:t>Encouraging people to use the product more frequently </a:t>
            </a:r>
            <a:r>
              <a:rPr lang="en-GB" sz="1200" dirty="0"/>
              <a:t>(e.g. cereal)</a:t>
            </a:r>
          </a:p>
          <a:p>
            <a:pPr marL="1249363" indent="185738"/>
            <a:r>
              <a:rPr lang="en-GB" sz="1800" dirty="0"/>
              <a:t>Changing the ingredients/components</a:t>
            </a:r>
          </a:p>
          <a:p>
            <a:pPr marL="1249363" indent="185738"/>
            <a:r>
              <a:rPr lang="en-GB" sz="1800" dirty="0"/>
              <a:t>Updating designs </a:t>
            </a:r>
            <a:r>
              <a:rPr lang="en-GB" sz="1200" dirty="0"/>
              <a:t>(e.g. car manufacturers / games consoles)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30376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Extending the life cycle</a:t>
            </a: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 flipV="1">
            <a:off x="2330450" y="1527175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 flipV="1">
            <a:off x="2330450" y="6099175"/>
            <a:ext cx="7886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2444750" y="6213475"/>
            <a:ext cx="1143000" cy="342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Introduction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224338" y="6181725"/>
            <a:ext cx="914400" cy="342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Growth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5591175" y="6165850"/>
            <a:ext cx="1143000" cy="342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Maturity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8731250" y="6213475"/>
            <a:ext cx="1143000" cy="342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Decline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 flipH="1">
            <a:off x="3863975" y="1520825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 flipH="1">
            <a:off x="5375275" y="1557338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 flipH="1">
            <a:off x="8543925" y="1520825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1524000" y="1268413"/>
            <a:ext cx="800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Sales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9840913" y="6092825"/>
            <a:ext cx="800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Time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 flipH="1">
            <a:off x="6959600" y="1520825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7258050" y="6237288"/>
            <a:ext cx="1143000" cy="342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prstClr val="black"/>
                </a:solidFill>
                <a:latin typeface="Comic Sans MS" pitchFamily="66" charset="0"/>
              </a:rPr>
              <a:t>Saturation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95564" y="2428875"/>
            <a:ext cx="7858125" cy="3543300"/>
          </a:xfrm>
          <a:custGeom>
            <a:avLst/>
            <a:gdLst>
              <a:gd name="connsiteX0" fmla="*/ 0 w 6718300"/>
              <a:gd name="connsiteY0" fmla="*/ 4114800 h 4114800"/>
              <a:gd name="connsiteX1" fmla="*/ 2984500 w 6718300"/>
              <a:gd name="connsiteY1" fmla="*/ 711200 h 4114800"/>
              <a:gd name="connsiteX2" fmla="*/ 5092700 w 6718300"/>
              <a:gd name="connsiteY2" fmla="*/ 2070100 h 4114800"/>
              <a:gd name="connsiteX3" fmla="*/ 6705600 w 6718300"/>
              <a:gd name="connsiteY3" fmla="*/ 25400 h 4114800"/>
              <a:gd name="connsiteX4" fmla="*/ 6705600 w 6718300"/>
              <a:gd name="connsiteY4" fmla="*/ 25400 h 4114800"/>
              <a:gd name="connsiteX5" fmla="*/ 6718300 w 6718300"/>
              <a:gd name="connsiteY5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8300" h="4114800">
                <a:moveTo>
                  <a:pt x="0" y="4114800"/>
                </a:moveTo>
                <a:cubicBezTo>
                  <a:pt x="1067858" y="2583391"/>
                  <a:pt x="2135717" y="1051983"/>
                  <a:pt x="2984500" y="711200"/>
                </a:cubicBezTo>
                <a:cubicBezTo>
                  <a:pt x="3833283" y="370417"/>
                  <a:pt x="4472517" y="2184400"/>
                  <a:pt x="5092700" y="2070100"/>
                </a:cubicBezTo>
                <a:cubicBezTo>
                  <a:pt x="5712883" y="1955800"/>
                  <a:pt x="6705600" y="25400"/>
                  <a:pt x="6705600" y="25400"/>
                </a:cubicBezTo>
                <a:lnTo>
                  <a:pt x="6705600" y="25400"/>
                </a:lnTo>
                <a:lnTo>
                  <a:pt x="6718300" y="0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8885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Extension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1214438"/>
            <a:ext cx="8401050" cy="5454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b="1" dirty="0"/>
              <a:t>Find new uses for the products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80000"/>
              </a:lnSpc>
            </a:pPr>
            <a:endParaRPr lang="en-GB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dirty="0"/>
          </a:p>
        </p:txBody>
      </p:sp>
      <p:pic>
        <p:nvPicPr>
          <p:cNvPr id="3076" name="Picture 5" descr="http://ll-images.veoh.com/thumb/w160/user-lucazade8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14625"/>
            <a:ext cx="23574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http://web.ukonline.co.uk/stephen.johnson/steve/lucz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1714501"/>
            <a:ext cx="34956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http://www.aspidetr.com/images/immagini/blu/trvg/pietremiliari/lucoza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9" y="1500188"/>
            <a:ext cx="2905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http://www.visit4info.com/sitecontent/LG/fullZZZZZZTVI050309135031PI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03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738313" y="571500"/>
            <a:ext cx="8501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GB" altLang="en-US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Aiming the product towards specific target markets</a:t>
            </a:r>
          </a:p>
        </p:txBody>
      </p:sp>
      <p:pic>
        <p:nvPicPr>
          <p:cNvPr id="6147" name="Picture 4" descr="http://www.britsuperstore.com/acatalog/Maltesers_Standard_Bag_37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0001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http://www.visit4info.com/sitecontent/LG/fullZZZZZZPRW070610154351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4" y="1000125"/>
            <a:ext cx="2257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http://img.youtube.com/vi/FPKIixluNzk/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500189"/>
            <a:ext cx="1238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http://www.glogster.com/media/2/3/46/46/346463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4572001"/>
            <a:ext cx="39052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2" descr="http://assets.nydailynews.com/img/2007/11/02/asm_snac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4714876"/>
            <a:ext cx="28575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35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095501" y="642939"/>
            <a:ext cx="78581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altLang="en-US" sz="3200" dirty="0">
                <a:solidFill>
                  <a:prstClr val="black"/>
                </a:solidFill>
                <a:latin typeface="Century Gothic" panose="020B0502020202020204" pitchFamily="34" charset="0"/>
              </a:rPr>
              <a:t>Changing appearance or packaging</a:t>
            </a:r>
          </a:p>
        </p:txBody>
      </p:sp>
      <p:pic>
        <p:nvPicPr>
          <p:cNvPr id="7171" name="Picture 4" descr="http://farm4.static.flickr.com/3222/2595646582_2f83eb53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1214438"/>
            <a:ext cx="3357563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http://www.sugarstand.com/images/sc/sc0114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4" y="1285875"/>
            <a:ext cx="407193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http://img.dailymail.co.uk/i/pix/2008/05_03/MaraSnicksDM_468x3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3924300"/>
            <a:ext cx="44577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http://www.lingolab.co.uk/lab_notes/images/MiltonKDons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4286250"/>
            <a:ext cx="10763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2" descr="http://norwichcity.footballunited.com/files/2009/09/milton-keynes-dons-f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572000"/>
            <a:ext cx="1905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16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Extending the 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340768"/>
            <a:ext cx="10629900" cy="5256584"/>
          </a:xfrm>
        </p:spPr>
        <p:txBody>
          <a:bodyPr>
            <a:noAutofit/>
          </a:bodyPr>
          <a:lstStyle/>
          <a:p>
            <a:r>
              <a:rPr lang="en-GB" sz="2400" b="1" dirty="0"/>
              <a:t>Consider any / all of the following:  </a:t>
            </a:r>
            <a:r>
              <a:rPr lang="en-GB" sz="2000" dirty="0"/>
              <a:t>Change price.  Change promotion.  Change product – restyle.  Change distribution – online.  Develop ne market segments.  Find new uses for the product.  Re-position the product.</a:t>
            </a:r>
            <a:br>
              <a:rPr lang="en-GB" sz="2000" dirty="0"/>
            </a:br>
            <a:endParaRPr lang="en-GB" sz="2000" dirty="0"/>
          </a:p>
          <a:p>
            <a:r>
              <a:rPr lang="en-GB" sz="2400" b="1" dirty="0"/>
              <a:t>Product culls:  </a:t>
            </a:r>
            <a:r>
              <a:rPr lang="en-GB" sz="2000" dirty="0"/>
              <a:t>Elimination of the non-profitable products that have no other use (e.g. key customer requires them).  Weak products take management time and may be create negative cash flow.</a:t>
            </a:r>
            <a:br>
              <a:rPr lang="en-GB" sz="2000" dirty="0"/>
            </a:br>
            <a:endParaRPr lang="en-GB" sz="2000" dirty="0"/>
          </a:p>
          <a:p>
            <a:r>
              <a:rPr lang="en-GB" sz="2400" b="1" dirty="0"/>
              <a:t>Product Life Cycle is short if:  </a:t>
            </a:r>
            <a:r>
              <a:rPr lang="en-GB" sz="2000" dirty="0"/>
              <a:t>The rate of technological change is rapid.  There is a high degree of innovation in the market.  Customers’ tastes are changing rapidly.  The product is a fashion item.  The product is badly marketed.</a:t>
            </a:r>
          </a:p>
        </p:txBody>
      </p:sp>
    </p:spTree>
    <p:extLst>
      <p:ext uri="{BB962C8B-B14F-4D97-AF65-F5344CB8AC3E}">
        <p14:creationId xmlns:p14="http://schemas.microsoft.com/office/powerpoint/2010/main" val="4024552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535</Words>
  <Application>Microsoft Office PowerPoint</Application>
  <PresentationFormat>Widescreen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Lucida Sans Unicode</vt:lpstr>
      <vt:lpstr>Verdana</vt:lpstr>
      <vt:lpstr>Wingdings 2</vt:lpstr>
      <vt:lpstr>Wingdings 3</vt:lpstr>
      <vt:lpstr>Concourse</vt:lpstr>
      <vt:lpstr>1_Concourse</vt:lpstr>
      <vt:lpstr>Starter Activity  </vt:lpstr>
      <vt:lpstr>Learning Objectives</vt:lpstr>
      <vt:lpstr>Extension strategies</vt:lpstr>
      <vt:lpstr>Extension strategies</vt:lpstr>
      <vt:lpstr>Extending the life cycle</vt:lpstr>
      <vt:lpstr>Extension Strategies</vt:lpstr>
      <vt:lpstr>PowerPoint Presentation</vt:lpstr>
      <vt:lpstr>PowerPoint Presentation</vt:lpstr>
      <vt:lpstr>Extending the Product Life Cycle</vt:lpstr>
      <vt:lpstr>Activities</vt:lpstr>
      <vt:lpstr>Summary</vt:lpstr>
      <vt:lpstr>50/50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Rebecca Crumpton</cp:lastModifiedBy>
  <cp:revision>5</cp:revision>
  <dcterms:created xsi:type="dcterms:W3CDTF">2021-01-12T14:04:41Z</dcterms:created>
  <dcterms:modified xsi:type="dcterms:W3CDTF">2021-01-12T16:23:20Z</dcterms:modified>
</cp:coreProperties>
</file>