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5"/>
  </p:notesMasterIdLst>
  <p:sldIdLst>
    <p:sldId id="323" r:id="rId3"/>
    <p:sldId id="326" r:id="rId4"/>
    <p:sldId id="305" r:id="rId5"/>
    <p:sldId id="306" r:id="rId6"/>
    <p:sldId id="321" r:id="rId7"/>
    <p:sldId id="308" r:id="rId8"/>
    <p:sldId id="309" r:id="rId9"/>
    <p:sldId id="310" r:id="rId10"/>
    <p:sldId id="311" r:id="rId11"/>
    <p:sldId id="312" r:id="rId12"/>
    <p:sldId id="314" r:id="rId13"/>
    <p:sldId id="32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5" autoAdjust="0"/>
    <p:restoredTop sz="94660"/>
  </p:normalViewPr>
  <p:slideViewPr>
    <p:cSldViewPr snapToGrid="0">
      <p:cViewPr varScale="1">
        <p:scale>
          <a:sx n="67" d="100"/>
          <a:sy n="67" d="100"/>
        </p:scale>
        <p:origin x="42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1908D8-AA95-4177-BBC6-E6E8CF190992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0C1148-F750-4CAA-A6BE-7CAC001FE4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886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D50C23-5019-4AB6-82BF-B2A439265A6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7334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sz="180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CE76DB0-BCB6-481B-8D12-86C9B0D6402A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A815149-8218-4D37-95F1-2B7114A1B7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6274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76DB0-BCB6-481B-8D12-86C9B0D6402A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15149-8218-4D37-95F1-2B7114A1B7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2044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76DB0-BCB6-481B-8D12-86C9B0D6402A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15149-8218-4D37-95F1-2B7114A1B7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9371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CE76DB0-BCB6-481B-8D12-86C9B0D6402A}" type="datetimeFigureOut">
              <a:rPr lang="en-GB" smtClean="0"/>
              <a:pPr/>
              <a:t>12/01/2021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>
              <a:solidFill>
                <a:srgbClr val="6076B4">
                  <a:tint val="2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A815149-8218-4D37-95F1-2B7114A1B77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37162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76DB0-BCB6-481B-8D12-86C9B0D6402A}" type="datetimeFigureOut">
              <a:rPr lang="en-GB" smtClean="0">
                <a:solidFill>
                  <a:prstClr val="black"/>
                </a:solidFill>
              </a:rPr>
              <a:pPr/>
              <a:t>12/01/2021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15149-8218-4D37-95F1-2B7114A1B77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425719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76DB0-BCB6-481B-8D12-86C9B0D6402A}" type="datetimeFigureOut">
              <a:rPr lang="en-GB" smtClean="0">
                <a:solidFill>
                  <a:prstClr val="black"/>
                </a:solidFill>
              </a:rPr>
              <a:pPr/>
              <a:t>12/01/2021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15149-8218-4D37-95F1-2B7114A1B77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6271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76DB0-BCB6-481B-8D12-86C9B0D6402A}" type="datetimeFigureOut">
              <a:rPr lang="en-GB" smtClean="0">
                <a:solidFill>
                  <a:prstClr val="black"/>
                </a:solidFill>
              </a:rPr>
              <a:pPr/>
              <a:t>12/01/2021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15149-8218-4D37-95F1-2B7114A1B77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694874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76DB0-BCB6-481B-8D12-86C9B0D6402A}" type="datetimeFigureOut">
              <a:rPr lang="en-GB" smtClean="0">
                <a:solidFill>
                  <a:prstClr val="black"/>
                </a:solidFill>
              </a:rPr>
              <a:pPr/>
              <a:t>12/01/2021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15149-8218-4D37-95F1-2B7114A1B77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3997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76DB0-BCB6-481B-8D12-86C9B0D6402A}" type="datetimeFigureOut">
              <a:rPr lang="en-GB" smtClean="0">
                <a:solidFill>
                  <a:prstClr val="black"/>
                </a:solidFill>
              </a:rPr>
              <a:pPr/>
              <a:t>12/01/2021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15149-8218-4D37-95F1-2B7114A1B77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81863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76DB0-BCB6-481B-8D12-86C9B0D6402A}" type="datetimeFigureOut">
              <a:rPr lang="en-GB" smtClean="0">
                <a:solidFill>
                  <a:prstClr val="black"/>
                </a:solidFill>
              </a:rPr>
              <a:pPr/>
              <a:t>12/01/2021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15149-8218-4D37-95F1-2B7114A1B77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6156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/>
          <a:p>
            <a:fld id="{ACE76DB0-BCB6-481B-8D12-86C9B0D6402A}" type="datetimeFigureOut">
              <a:rPr lang="en-GB" smtClean="0">
                <a:solidFill>
                  <a:prstClr val="black"/>
                </a:solidFill>
              </a:rPr>
              <a:pPr/>
              <a:t>12/01/2021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15149-8218-4D37-95F1-2B7114A1B77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91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76DB0-BCB6-481B-8D12-86C9B0D6402A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15149-8218-4D37-95F1-2B7114A1B77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596518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CE76DB0-BCB6-481B-8D12-86C9B0D6402A}" type="datetimeFigureOut">
              <a:rPr lang="en-GB" smtClean="0">
                <a:solidFill>
                  <a:prstClr val="black"/>
                </a:solidFill>
              </a:rPr>
              <a:pPr/>
              <a:t>12/01/2021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A815149-8218-4D37-95F1-2B7114A1B77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52082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76DB0-BCB6-481B-8D12-86C9B0D6402A}" type="datetimeFigureOut">
              <a:rPr lang="en-GB" smtClean="0">
                <a:solidFill>
                  <a:prstClr val="black"/>
                </a:solidFill>
              </a:rPr>
              <a:pPr/>
              <a:t>12/01/2021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15149-8218-4D37-95F1-2B7114A1B77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5005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76DB0-BCB6-481B-8D12-86C9B0D6402A}" type="datetimeFigureOut">
              <a:rPr lang="en-GB" smtClean="0">
                <a:solidFill>
                  <a:prstClr val="black"/>
                </a:solidFill>
              </a:rPr>
              <a:pPr/>
              <a:t>12/01/2021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15149-8218-4D37-95F1-2B7114A1B77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00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76DB0-BCB6-481B-8D12-86C9B0D6402A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15149-8218-4D37-95F1-2B7114A1B77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7816543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76DB0-BCB6-481B-8D12-86C9B0D6402A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15149-8218-4D37-95F1-2B7114A1B776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21862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76DB0-BCB6-481B-8D12-86C9B0D6402A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15149-8218-4D37-95F1-2B7114A1B7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4379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76DB0-BCB6-481B-8D12-86C9B0D6402A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15149-8218-4D37-95F1-2B7114A1B776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359686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76DB0-BCB6-481B-8D12-86C9B0D6402A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15149-8218-4D37-95F1-2B7114A1B7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9177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/>
          <a:p>
            <a:fld id="{ACE76DB0-BCB6-481B-8D12-86C9B0D6402A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15149-8218-4D37-95F1-2B7114A1B7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07117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CE76DB0-BCB6-481B-8D12-86C9B0D6402A}" type="datetimeFigureOut">
              <a:rPr lang="en-GB" smtClean="0"/>
              <a:t>12/01/2021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A815149-8218-4D37-95F1-2B7114A1B7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16665318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extLst/>
          </a:lstStyle>
          <a:p>
            <a:fld id="{ACE76DB0-BCB6-481B-8D12-86C9B0D6402A}" type="datetimeFigureOut">
              <a:rPr lang="en-GB" smtClean="0"/>
              <a:pPr/>
              <a:t>12/01/2021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extLst/>
          </a:lstStyle>
          <a:p>
            <a:endParaRPr lang="en-GB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A815149-8218-4D37-95F1-2B7114A1B7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3442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Century Gothic" panose="020B0502020202020204" pitchFamily="34" charset="0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extLst/>
          </a:lstStyle>
          <a:p>
            <a:fld id="{ACE76DB0-BCB6-481B-8D12-86C9B0D6402A}" type="datetimeFigureOut">
              <a:rPr lang="en-GB" smtClean="0">
                <a:solidFill>
                  <a:prstClr val="black"/>
                </a:solidFill>
              </a:rPr>
              <a:pPr/>
              <a:t>12/01/2021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extLst/>
          </a:lstStyle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A815149-8218-4D37-95F1-2B7114A1B776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072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Century Gothic" panose="020B0502020202020204" pitchFamily="34" charset="0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hyperlink" Target="https://www.youtube.com/watch?v=_26E6QR_hm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GB" dirty="0"/>
              <a:t>(Without looking at your notes…)</a:t>
            </a:r>
          </a:p>
          <a:p>
            <a:pPr marL="109728" indent="0">
              <a:buNone/>
            </a:pPr>
            <a:endParaRPr lang="en-GB" dirty="0"/>
          </a:p>
          <a:p>
            <a:pPr marL="109728" indent="0">
              <a:buNone/>
            </a:pPr>
            <a:r>
              <a:rPr lang="en-GB" dirty="0"/>
              <a:t>What are the stages of the product life cycle?</a:t>
            </a:r>
          </a:p>
          <a:p>
            <a:pPr marL="109728" indent="0">
              <a:buNone/>
            </a:pPr>
            <a:endParaRPr lang="en-GB" dirty="0"/>
          </a:p>
          <a:p>
            <a:pPr marL="109728" indent="0">
              <a:buNone/>
            </a:pPr>
            <a:r>
              <a:rPr lang="en-GB" dirty="0"/>
              <a:t>At what stage does cash flow become positive? </a:t>
            </a:r>
          </a:p>
          <a:p>
            <a:pPr marL="109728" indent="0">
              <a:buNone/>
            </a:pPr>
            <a:endParaRPr lang="en-GB" dirty="0"/>
          </a:p>
          <a:p>
            <a:pPr marL="109728" indent="0">
              <a:buNone/>
            </a:pPr>
            <a:r>
              <a:rPr lang="en-GB" dirty="0"/>
              <a:t>At what stage is the product most profitable?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Starter Activity		</a:t>
            </a:r>
          </a:p>
        </p:txBody>
      </p:sp>
    </p:spTree>
    <p:extLst>
      <p:ext uri="{BB962C8B-B14F-4D97-AF65-F5344CB8AC3E}">
        <p14:creationId xmlns:p14="http://schemas.microsoft.com/office/powerpoint/2010/main" val="19793749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ct val="100000"/>
              </a:spcBef>
              <a:buNone/>
            </a:pPr>
            <a:r>
              <a:rPr lang="en-US" sz="2400" dirty="0"/>
              <a:t>1. Use the section on Extension Strategies in the scanned text book pages (page 81) to make notes on the different extension strategies a business may use</a:t>
            </a:r>
          </a:p>
          <a:p>
            <a:pPr marL="0" indent="0">
              <a:spcBef>
                <a:spcPct val="100000"/>
              </a:spcBef>
              <a:buNone/>
            </a:pPr>
            <a:r>
              <a:rPr lang="en-US" sz="2400" dirty="0"/>
              <a:t>2. Read the Kit Kat case study on page 84 and answer the questions. Make sure your use correct terminology in your answers.</a:t>
            </a:r>
          </a:p>
          <a:p>
            <a:pPr>
              <a:spcBef>
                <a:spcPct val="100000"/>
              </a:spcBef>
              <a:buNone/>
            </a:pPr>
            <a:endParaRPr lang="en-US" sz="2400" b="1" dirty="0"/>
          </a:p>
          <a:p>
            <a:pPr>
              <a:spcBef>
                <a:spcPct val="100000"/>
              </a:spcBef>
              <a:buNone/>
            </a:pPr>
            <a:endParaRPr lang="en-US" sz="24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Activities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9058275" y="3929062"/>
            <a:ext cx="2156904" cy="6171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prstClr val="white"/>
                </a:solidFill>
                <a:latin typeface="Century Gothic" panose="020B0502020202020204" pitchFamily="34" charset="0"/>
              </a:rPr>
              <a:t>30 - 40 minutes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6841" y="4100512"/>
            <a:ext cx="4038904" cy="2261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4">
            <a:extLst>
              <a:ext uri="{FF2B5EF4-FFF2-40B4-BE49-F238E27FC236}">
                <a16:creationId xmlns:a16="http://schemas.microsoft.com/office/drawing/2014/main" id="{2526C296-EC65-455C-BCCB-64B15022BE5B}"/>
              </a:ext>
            </a:extLst>
          </p:cNvPr>
          <p:cNvSpPr/>
          <p:nvPr/>
        </p:nvSpPr>
        <p:spPr>
          <a:xfrm>
            <a:off x="9008269" y="2350022"/>
            <a:ext cx="2059260" cy="4771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prstClr val="white"/>
                </a:solidFill>
                <a:latin typeface="Century Gothic" panose="020B0502020202020204" pitchFamily="34" charset="0"/>
              </a:rPr>
              <a:t>15 – 20 minutes</a:t>
            </a:r>
          </a:p>
        </p:txBody>
      </p:sp>
    </p:spTree>
    <p:extLst>
      <p:ext uri="{BB962C8B-B14F-4D97-AF65-F5344CB8AC3E}">
        <p14:creationId xmlns:p14="http://schemas.microsoft.com/office/powerpoint/2010/main" val="2074301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GB" dirty="0"/>
              <a:t>3-2-1</a:t>
            </a:r>
          </a:p>
          <a:p>
            <a:endParaRPr lang="en-GB" dirty="0"/>
          </a:p>
          <a:p>
            <a:r>
              <a:rPr lang="en-GB" dirty="0"/>
              <a:t>List 3 different extension strategies</a:t>
            </a:r>
          </a:p>
          <a:p>
            <a:r>
              <a:rPr lang="en-GB" dirty="0"/>
              <a:t>Describe 2 of the strategies.</a:t>
            </a:r>
          </a:p>
          <a:p>
            <a:r>
              <a:rPr lang="en-GB" dirty="0"/>
              <a:t>Explain, using an example, how 1 strategy could prolong the life of a particular product.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38489031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D6FB854-5F96-4B6C-9E9E-168F85838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5500688"/>
            <a:ext cx="10972800" cy="506604"/>
          </a:xfrm>
        </p:spPr>
        <p:txBody>
          <a:bodyPr/>
          <a:lstStyle/>
          <a:p>
            <a:pPr algn="ctr"/>
            <a:r>
              <a:rPr lang="en-GB" dirty="0">
                <a:hlinkClick r:id="rId2"/>
              </a:rPr>
              <a:t>https://www.youtube.com/watch?v=_26E6QR_hmU</a:t>
            </a:r>
            <a:endParaRPr lang="en-GB" dirty="0"/>
          </a:p>
          <a:p>
            <a:pPr algn="ctr"/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873EE6C-B1ED-4A92-B6B5-B92C29981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50/50</a:t>
            </a:r>
          </a:p>
        </p:txBody>
      </p:sp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EF075FC0-24C5-40AF-BD99-7A52B76C7B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7513" y="432830"/>
            <a:ext cx="5957888" cy="4971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228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Explain what is meant by the product life cycle</a:t>
            </a:r>
          </a:p>
          <a:p>
            <a:endParaRPr lang="en-GB" sz="2400" dirty="0"/>
          </a:p>
          <a:p>
            <a:r>
              <a:rPr lang="en-GB" sz="2400" dirty="0"/>
              <a:t>Explain the stages in the product life cycle</a:t>
            </a:r>
          </a:p>
          <a:p>
            <a:endParaRPr lang="en-GB" sz="2400" dirty="0"/>
          </a:p>
          <a:p>
            <a:r>
              <a:rPr lang="en-GB" sz="2400" dirty="0">
                <a:highlight>
                  <a:srgbClr val="FFFF00"/>
                </a:highlight>
              </a:rPr>
              <a:t>Explain what is meant by an extension strategy</a:t>
            </a:r>
          </a:p>
          <a:p>
            <a:endParaRPr lang="en-GB" sz="2400" dirty="0"/>
          </a:p>
          <a:p>
            <a:r>
              <a:rPr lang="en-GB" sz="2400" dirty="0"/>
              <a:t>Construct and label a product life cycle diagram including extension strategies</a:t>
            </a:r>
          </a:p>
          <a:p>
            <a:endParaRPr lang="en-GB" sz="2400" dirty="0"/>
          </a:p>
          <a:p>
            <a:r>
              <a:rPr lang="en-GB" sz="2400" dirty="0">
                <a:highlight>
                  <a:srgbClr val="FFFF00"/>
                </a:highlight>
              </a:rPr>
              <a:t>Evaluate the impact of extension strategies on a business.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Learning Objectives</a:t>
            </a:r>
          </a:p>
        </p:txBody>
      </p:sp>
    </p:spTree>
    <p:extLst>
      <p:ext uri="{BB962C8B-B14F-4D97-AF65-F5344CB8AC3E}">
        <p14:creationId xmlns:p14="http://schemas.microsoft.com/office/powerpoint/2010/main" val="3413460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main focus of the product life cycle is to keep products at their peak: that is, in the maturity stage. 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400" dirty="0">
                <a:solidFill>
                  <a:srgbClr val="FF0000"/>
                </a:solidFill>
              </a:rPr>
              <a:t>	</a:t>
            </a:r>
            <a:r>
              <a:rPr lang="en-US" sz="2400" b="1" dirty="0">
                <a:solidFill>
                  <a:srgbClr val="0070C0"/>
                </a:solidFill>
              </a:rPr>
              <a:t>This is achieved through extension strategies</a:t>
            </a:r>
          </a:p>
          <a:p>
            <a:endParaRPr lang="en-US" sz="2400" dirty="0"/>
          </a:p>
          <a:p>
            <a:r>
              <a:rPr lang="en-US" sz="2400" b="1" dirty="0"/>
              <a:t>extension strategies:</a:t>
            </a:r>
            <a:r>
              <a:rPr lang="en-US" sz="2400" dirty="0"/>
              <a:t> methods used to lengthen the life cycle of a product by preventing or delaying it from reaching the decline stage of the product life cycle.</a:t>
            </a:r>
          </a:p>
          <a:p>
            <a:endParaRPr lang="en-GB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Extension strategies</a:t>
            </a:r>
          </a:p>
        </p:txBody>
      </p:sp>
    </p:spTree>
    <p:extLst>
      <p:ext uri="{BB962C8B-B14F-4D97-AF65-F5344CB8AC3E}">
        <p14:creationId xmlns:p14="http://schemas.microsoft.com/office/powerpoint/2010/main" val="984067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81200" y="1481328"/>
            <a:ext cx="8363272" cy="4972008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n-GB" sz="2200" dirty="0"/>
              <a:t>Could include:</a:t>
            </a:r>
          </a:p>
          <a:p>
            <a:r>
              <a:rPr lang="en-GB" sz="2200" dirty="0"/>
              <a:t>Repositioning the product in the market place</a:t>
            </a:r>
          </a:p>
          <a:p>
            <a:pPr marL="109728" indent="0">
              <a:buNone/>
            </a:pPr>
            <a:endParaRPr lang="en-GB" sz="2200" dirty="0"/>
          </a:p>
          <a:p>
            <a:r>
              <a:rPr lang="en-GB" sz="2200" dirty="0"/>
              <a:t>Relaunching the product, aiming at a different segment (e.g. promoting the healthy aspects of consuming the product)</a:t>
            </a:r>
          </a:p>
          <a:p>
            <a:pPr marL="109728" indent="0">
              <a:buNone/>
            </a:pPr>
            <a:endParaRPr lang="en-GB" sz="2200" dirty="0"/>
          </a:p>
          <a:p>
            <a:r>
              <a:rPr lang="en-GB" sz="2200" dirty="0"/>
              <a:t>Using the ‘now with’ policy</a:t>
            </a:r>
          </a:p>
          <a:p>
            <a:pPr marL="109728" indent="0">
              <a:buNone/>
            </a:pPr>
            <a:endParaRPr lang="en-GB" sz="1800" dirty="0"/>
          </a:p>
          <a:p>
            <a:pPr marL="109728" indent="0">
              <a:buNone/>
            </a:pPr>
            <a:r>
              <a:rPr lang="en-GB" sz="1800" dirty="0"/>
              <a:t>Some other ideas....</a:t>
            </a:r>
          </a:p>
          <a:p>
            <a:r>
              <a:rPr lang="en-GB" sz="1800" dirty="0"/>
              <a:t>Finding new markets for existing products </a:t>
            </a:r>
            <a:r>
              <a:rPr lang="en-GB" sz="1100" dirty="0"/>
              <a:t>(e.g. sports clothing as fashion)</a:t>
            </a:r>
            <a:endParaRPr lang="en-GB" sz="1800" dirty="0"/>
          </a:p>
          <a:p>
            <a:r>
              <a:rPr lang="en-GB" sz="1800" dirty="0"/>
              <a:t>Developing a wider product range </a:t>
            </a:r>
          </a:p>
          <a:p>
            <a:r>
              <a:rPr lang="en-GB" sz="1800" dirty="0"/>
              <a:t>Gearing the product towards specific target markets</a:t>
            </a:r>
          </a:p>
          <a:p>
            <a:r>
              <a:rPr lang="en-GB" sz="1800" dirty="0"/>
              <a:t>Changing the appearance, format or packaging</a:t>
            </a:r>
          </a:p>
          <a:p>
            <a:r>
              <a:rPr lang="en-GB" sz="1800" dirty="0"/>
              <a:t>Encouraging people to use the product more frequently </a:t>
            </a:r>
            <a:r>
              <a:rPr lang="en-GB" sz="1200" dirty="0"/>
              <a:t>(e.g. cereal)</a:t>
            </a:r>
          </a:p>
          <a:p>
            <a:pPr marL="1249363" indent="185738"/>
            <a:r>
              <a:rPr lang="en-GB" sz="1800" dirty="0"/>
              <a:t>Changing the ingredients/components</a:t>
            </a:r>
          </a:p>
          <a:p>
            <a:pPr marL="1249363" indent="185738"/>
            <a:r>
              <a:rPr lang="en-GB" sz="1800" dirty="0"/>
              <a:t>Updating designs </a:t>
            </a:r>
            <a:r>
              <a:rPr lang="en-GB" sz="1200" dirty="0"/>
              <a:t>(e.g. car manufacturers / games consoles)</a:t>
            </a:r>
            <a:endParaRPr lang="en-GB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Extension strategies</a:t>
            </a:r>
          </a:p>
        </p:txBody>
      </p:sp>
    </p:spTree>
    <p:extLst>
      <p:ext uri="{BB962C8B-B14F-4D97-AF65-F5344CB8AC3E}">
        <p14:creationId xmlns:p14="http://schemas.microsoft.com/office/powerpoint/2010/main" val="1303760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Extending the life cycle</a:t>
            </a:r>
          </a:p>
        </p:txBody>
      </p:sp>
      <p:sp>
        <p:nvSpPr>
          <p:cNvPr id="2051" name="Line 5"/>
          <p:cNvSpPr>
            <a:spLocks noChangeShapeType="1"/>
          </p:cNvSpPr>
          <p:nvPr/>
        </p:nvSpPr>
        <p:spPr bwMode="auto">
          <a:xfrm flipV="1">
            <a:off x="2330450" y="1527175"/>
            <a:ext cx="0" cy="4572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2052" name="Line 6"/>
          <p:cNvSpPr>
            <a:spLocks noChangeShapeType="1"/>
          </p:cNvSpPr>
          <p:nvPr/>
        </p:nvSpPr>
        <p:spPr bwMode="auto">
          <a:xfrm flipV="1">
            <a:off x="2330450" y="6099175"/>
            <a:ext cx="78867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2053" name="Text Box 9"/>
          <p:cNvSpPr txBox="1">
            <a:spLocks noChangeArrowheads="1"/>
          </p:cNvSpPr>
          <p:nvPr/>
        </p:nvSpPr>
        <p:spPr bwMode="auto">
          <a:xfrm>
            <a:off x="2444750" y="6213475"/>
            <a:ext cx="1143000" cy="3429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altLang="en-US" sz="1200">
                <a:solidFill>
                  <a:prstClr val="black"/>
                </a:solidFill>
                <a:latin typeface="Comic Sans MS" pitchFamily="66" charset="0"/>
              </a:rPr>
              <a:t>Introduction</a:t>
            </a:r>
            <a:endParaRPr lang="en-GB" altLang="en-US">
              <a:solidFill>
                <a:prstClr val="black"/>
              </a:solidFill>
            </a:endParaRPr>
          </a:p>
        </p:txBody>
      </p:sp>
      <p:sp>
        <p:nvSpPr>
          <p:cNvPr id="2054" name="Text Box 10"/>
          <p:cNvSpPr txBox="1">
            <a:spLocks noChangeArrowheads="1"/>
          </p:cNvSpPr>
          <p:nvPr/>
        </p:nvSpPr>
        <p:spPr bwMode="auto">
          <a:xfrm>
            <a:off x="4224338" y="6181725"/>
            <a:ext cx="914400" cy="3429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altLang="en-US" sz="1200">
                <a:solidFill>
                  <a:prstClr val="black"/>
                </a:solidFill>
                <a:latin typeface="Comic Sans MS" pitchFamily="66" charset="0"/>
              </a:rPr>
              <a:t>Growth</a:t>
            </a:r>
            <a:endParaRPr lang="en-GB" altLang="en-US">
              <a:solidFill>
                <a:prstClr val="black"/>
              </a:solidFill>
            </a:endParaRPr>
          </a:p>
        </p:txBody>
      </p:sp>
      <p:sp>
        <p:nvSpPr>
          <p:cNvPr id="2055" name="Text Box 11"/>
          <p:cNvSpPr txBox="1">
            <a:spLocks noChangeArrowheads="1"/>
          </p:cNvSpPr>
          <p:nvPr/>
        </p:nvSpPr>
        <p:spPr bwMode="auto">
          <a:xfrm>
            <a:off x="5591175" y="6165850"/>
            <a:ext cx="1143000" cy="3429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altLang="en-US" sz="1200">
                <a:solidFill>
                  <a:prstClr val="black"/>
                </a:solidFill>
                <a:latin typeface="Comic Sans MS" pitchFamily="66" charset="0"/>
              </a:rPr>
              <a:t>Maturity</a:t>
            </a:r>
            <a:endParaRPr lang="en-GB" altLang="en-US">
              <a:solidFill>
                <a:prstClr val="black"/>
              </a:solidFill>
            </a:endParaRPr>
          </a:p>
        </p:txBody>
      </p:sp>
      <p:sp>
        <p:nvSpPr>
          <p:cNvPr id="2056" name="Text Box 12"/>
          <p:cNvSpPr txBox="1">
            <a:spLocks noChangeArrowheads="1"/>
          </p:cNvSpPr>
          <p:nvPr/>
        </p:nvSpPr>
        <p:spPr bwMode="auto">
          <a:xfrm>
            <a:off x="8731250" y="6213475"/>
            <a:ext cx="1143000" cy="3429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altLang="en-US" sz="1200">
                <a:solidFill>
                  <a:prstClr val="black"/>
                </a:solidFill>
                <a:latin typeface="Comic Sans MS" pitchFamily="66" charset="0"/>
              </a:rPr>
              <a:t>Decline</a:t>
            </a:r>
            <a:endParaRPr lang="en-GB" altLang="en-US">
              <a:solidFill>
                <a:prstClr val="black"/>
              </a:solidFill>
            </a:endParaRPr>
          </a:p>
        </p:txBody>
      </p:sp>
      <p:sp>
        <p:nvSpPr>
          <p:cNvPr id="2057" name="Line 13"/>
          <p:cNvSpPr>
            <a:spLocks noChangeShapeType="1"/>
          </p:cNvSpPr>
          <p:nvPr/>
        </p:nvSpPr>
        <p:spPr bwMode="auto">
          <a:xfrm flipH="1">
            <a:off x="3863975" y="1520825"/>
            <a:ext cx="0" cy="45720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2058" name="Line 14"/>
          <p:cNvSpPr>
            <a:spLocks noChangeShapeType="1"/>
          </p:cNvSpPr>
          <p:nvPr/>
        </p:nvSpPr>
        <p:spPr bwMode="auto">
          <a:xfrm flipH="1">
            <a:off x="5375275" y="1557338"/>
            <a:ext cx="0" cy="45720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2059" name="Line 15"/>
          <p:cNvSpPr>
            <a:spLocks noChangeShapeType="1"/>
          </p:cNvSpPr>
          <p:nvPr/>
        </p:nvSpPr>
        <p:spPr bwMode="auto">
          <a:xfrm flipH="1">
            <a:off x="8543925" y="1520825"/>
            <a:ext cx="0" cy="45720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2060" name="Text Box 16"/>
          <p:cNvSpPr txBox="1">
            <a:spLocks noChangeArrowheads="1"/>
          </p:cNvSpPr>
          <p:nvPr/>
        </p:nvSpPr>
        <p:spPr bwMode="auto">
          <a:xfrm>
            <a:off x="1524000" y="1268413"/>
            <a:ext cx="8001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altLang="en-US" sz="1200">
                <a:solidFill>
                  <a:prstClr val="black"/>
                </a:solidFill>
                <a:latin typeface="Comic Sans MS" pitchFamily="66" charset="0"/>
              </a:rPr>
              <a:t>Sales</a:t>
            </a:r>
            <a:endParaRPr lang="en-GB" altLang="en-US">
              <a:solidFill>
                <a:prstClr val="black"/>
              </a:solidFill>
            </a:endParaRPr>
          </a:p>
        </p:txBody>
      </p:sp>
      <p:sp>
        <p:nvSpPr>
          <p:cNvPr id="2061" name="Text Box 17"/>
          <p:cNvSpPr txBox="1">
            <a:spLocks noChangeArrowheads="1"/>
          </p:cNvSpPr>
          <p:nvPr/>
        </p:nvSpPr>
        <p:spPr bwMode="auto">
          <a:xfrm>
            <a:off x="9840913" y="6092825"/>
            <a:ext cx="8001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altLang="en-US" sz="1200">
                <a:solidFill>
                  <a:prstClr val="black"/>
                </a:solidFill>
                <a:latin typeface="Comic Sans MS" pitchFamily="66" charset="0"/>
              </a:rPr>
              <a:t>Time</a:t>
            </a:r>
            <a:endParaRPr lang="en-GB" altLang="en-US">
              <a:solidFill>
                <a:prstClr val="black"/>
              </a:solidFill>
            </a:endParaRPr>
          </a:p>
        </p:txBody>
      </p:sp>
      <p:sp>
        <p:nvSpPr>
          <p:cNvPr id="2062" name="Line 18"/>
          <p:cNvSpPr>
            <a:spLocks noChangeShapeType="1"/>
          </p:cNvSpPr>
          <p:nvPr/>
        </p:nvSpPr>
        <p:spPr bwMode="auto">
          <a:xfrm flipH="1">
            <a:off x="6959600" y="1520825"/>
            <a:ext cx="0" cy="45720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2063" name="Text Box 19"/>
          <p:cNvSpPr txBox="1">
            <a:spLocks noChangeArrowheads="1"/>
          </p:cNvSpPr>
          <p:nvPr/>
        </p:nvSpPr>
        <p:spPr bwMode="auto">
          <a:xfrm>
            <a:off x="7258050" y="6237288"/>
            <a:ext cx="1143000" cy="3429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altLang="en-US" sz="1200">
                <a:solidFill>
                  <a:prstClr val="black"/>
                </a:solidFill>
                <a:latin typeface="Comic Sans MS" pitchFamily="66" charset="0"/>
              </a:rPr>
              <a:t>Saturation</a:t>
            </a:r>
            <a:endParaRPr lang="en-GB" altLang="en-US">
              <a:solidFill>
                <a:prstClr val="black"/>
              </a:solidFill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2595564" y="2428875"/>
            <a:ext cx="7858125" cy="3543300"/>
          </a:xfrm>
          <a:custGeom>
            <a:avLst/>
            <a:gdLst>
              <a:gd name="connsiteX0" fmla="*/ 0 w 6718300"/>
              <a:gd name="connsiteY0" fmla="*/ 4114800 h 4114800"/>
              <a:gd name="connsiteX1" fmla="*/ 2984500 w 6718300"/>
              <a:gd name="connsiteY1" fmla="*/ 711200 h 4114800"/>
              <a:gd name="connsiteX2" fmla="*/ 5092700 w 6718300"/>
              <a:gd name="connsiteY2" fmla="*/ 2070100 h 4114800"/>
              <a:gd name="connsiteX3" fmla="*/ 6705600 w 6718300"/>
              <a:gd name="connsiteY3" fmla="*/ 25400 h 4114800"/>
              <a:gd name="connsiteX4" fmla="*/ 6705600 w 6718300"/>
              <a:gd name="connsiteY4" fmla="*/ 25400 h 4114800"/>
              <a:gd name="connsiteX5" fmla="*/ 6718300 w 6718300"/>
              <a:gd name="connsiteY5" fmla="*/ 0 h 411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18300" h="4114800">
                <a:moveTo>
                  <a:pt x="0" y="4114800"/>
                </a:moveTo>
                <a:cubicBezTo>
                  <a:pt x="1067858" y="2583391"/>
                  <a:pt x="2135717" y="1051983"/>
                  <a:pt x="2984500" y="711200"/>
                </a:cubicBezTo>
                <a:cubicBezTo>
                  <a:pt x="3833283" y="370417"/>
                  <a:pt x="4472517" y="2184400"/>
                  <a:pt x="5092700" y="2070100"/>
                </a:cubicBezTo>
                <a:cubicBezTo>
                  <a:pt x="5712883" y="1955800"/>
                  <a:pt x="6705600" y="25400"/>
                  <a:pt x="6705600" y="25400"/>
                </a:cubicBezTo>
                <a:lnTo>
                  <a:pt x="6705600" y="25400"/>
                </a:lnTo>
                <a:lnTo>
                  <a:pt x="6718300" y="0"/>
                </a:lnTo>
              </a:path>
            </a:pathLst>
          </a:cu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prstClr val="black"/>
              </a:solidFill>
              <a:latin typeface="Lucida Sans Unicode"/>
            </a:endParaRPr>
          </a:p>
        </p:txBody>
      </p:sp>
    </p:spTree>
    <p:extLst>
      <p:ext uri="{BB962C8B-B14F-4D97-AF65-F5344CB8AC3E}">
        <p14:creationId xmlns:p14="http://schemas.microsoft.com/office/powerpoint/2010/main" val="188857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Extension Strategies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09750" y="1214438"/>
            <a:ext cx="8401050" cy="54546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altLang="en-US" sz="2800" b="1" dirty="0"/>
              <a:t>Find new uses for the products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altLang="en-US" sz="28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altLang="en-US" sz="2800" dirty="0"/>
          </a:p>
          <a:p>
            <a:pPr eaLnBrk="1" hangingPunct="1">
              <a:lnSpc>
                <a:spcPct val="80000"/>
              </a:lnSpc>
            </a:pPr>
            <a:endParaRPr lang="en-GB" altLang="en-US" sz="28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altLang="en-US" sz="2800" dirty="0"/>
          </a:p>
        </p:txBody>
      </p:sp>
      <p:pic>
        <p:nvPicPr>
          <p:cNvPr id="3076" name="Picture 5" descr="http://ll-images.veoh.com/thumb/w160/user-lucazade89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714625"/>
            <a:ext cx="2357438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7" descr="http://web.ukonline.co.uk/stephen.johnson/steve/lucz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1" y="1714501"/>
            <a:ext cx="3495675" cy="500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9" descr="http://www.aspidetr.com/images/immagini/blu/trvg/pietremiliari/lucozad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9" y="1500188"/>
            <a:ext cx="2905125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11" descr="http://www.visit4info.com/sitecontent/LG/fullZZZZZZTVI050309135031PIC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313" y="4572000"/>
            <a:ext cx="3048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0037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ChangeArrowheads="1"/>
          </p:cNvSpPr>
          <p:nvPr/>
        </p:nvSpPr>
        <p:spPr bwMode="auto">
          <a:xfrm>
            <a:off x="1738313" y="571500"/>
            <a:ext cx="8501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GB" altLang="en-US" sz="2400" dirty="0">
                <a:solidFill>
                  <a:prstClr val="black"/>
                </a:solidFill>
                <a:latin typeface="Century Gothic" panose="020B0502020202020204" pitchFamily="34" charset="0"/>
              </a:rPr>
              <a:t>Aiming the product towards specific target markets</a:t>
            </a:r>
          </a:p>
        </p:txBody>
      </p:sp>
      <p:pic>
        <p:nvPicPr>
          <p:cNvPr id="6147" name="Picture 4" descr="http://www.britsuperstore.com/acatalog/Maltesers_Standard_Bag_37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4063" y="1000125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6" descr="http://www.visit4info.com/sitecontent/LG/fullZZZZZZPRW070610154351PI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5814" y="1000125"/>
            <a:ext cx="2257425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8" descr="http://img.youtube.com/vi/FPKIixluNzk/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250" y="1500189"/>
            <a:ext cx="12382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10" descr="http://www.glogster.com/media/2/3/46/46/346463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4063" y="4572001"/>
            <a:ext cx="3905250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12" descr="http://assets.nydailynews.com/img/2007/11/02/asm_snack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250" y="4714876"/>
            <a:ext cx="2857500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5353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ChangeArrowheads="1"/>
          </p:cNvSpPr>
          <p:nvPr/>
        </p:nvSpPr>
        <p:spPr bwMode="auto">
          <a:xfrm>
            <a:off x="2095501" y="642939"/>
            <a:ext cx="78581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GB" altLang="en-US" sz="3200" dirty="0">
                <a:solidFill>
                  <a:prstClr val="black"/>
                </a:solidFill>
                <a:latin typeface="Century Gothic" panose="020B0502020202020204" pitchFamily="34" charset="0"/>
              </a:rPr>
              <a:t>Changing appearance or packaging</a:t>
            </a:r>
          </a:p>
        </p:txBody>
      </p:sp>
      <p:pic>
        <p:nvPicPr>
          <p:cNvPr id="7171" name="Picture 4" descr="http://farm4.static.flickr.com/3222/2595646582_2f83eb531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1" y="1214438"/>
            <a:ext cx="3357563" cy="278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6" descr="http://www.sugarstand.com/images/sc/sc0114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8814" y="1285875"/>
            <a:ext cx="4071937" cy="264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8" descr="http://img.dailymail.co.uk/i/pix/2008/05_03/MaraSnicksDM_468x30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875" y="3924300"/>
            <a:ext cx="4457700" cy="293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10" descr="http://www.lingolab.co.uk/lab_notes/images/MiltonKDonslogo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76" y="4286250"/>
            <a:ext cx="1076325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12" descr="http://norwichcity.footballunited.com/files/2009/09/milton-keynes-dons-fc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4572000"/>
            <a:ext cx="1905000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2168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-273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Extending the Product Life Cycle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5" y="1340768"/>
            <a:ext cx="10629900" cy="5256584"/>
          </a:xfrm>
        </p:spPr>
        <p:txBody>
          <a:bodyPr>
            <a:noAutofit/>
          </a:bodyPr>
          <a:lstStyle/>
          <a:p>
            <a:r>
              <a:rPr lang="en-GB" sz="2400" b="1" dirty="0"/>
              <a:t>Consider any / all of the following:  </a:t>
            </a:r>
            <a:r>
              <a:rPr lang="en-GB" sz="2000" dirty="0"/>
              <a:t>Change price.  Change promotion.  Change product – restyle.  Change distribution – online.  Develop ne market segments.  Find new uses for the product.  Re-position the product.</a:t>
            </a:r>
            <a:br>
              <a:rPr lang="en-GB" sz="2000" dirty="0"/>
            </a:br>
            <a:endParaRPr lang="en-GB" sz="2000" dirty="0"/>
          </a:p>
          <a:p>
            <a:r>
              <a:rPr lang="en-GB" sz="2400" b="1" dirty="0"/>
              <a:t>Product culls:  </a:t>
            </a:r>
            <a:r>
              <a:rPr lang="en-GB" sz="2000" dirty="0"/>
              <a:t>Elimination of the non-profitable products that have no other use (e.g. key customer requires them).  Weak products take management time and may be create negative cash flow.</a:t>
            </a:r>
            <a:br>
              <a:rPr lang="en-GB" sz="2000" dirty="0"/>
            </a:br>
            <a:endParaRPr lang="en-GB" sz="2000" dirty="0"/>
          </a:p>
          <a:p>
            <a:r>
              <a:rPr lang="en-GB" sz="2400" b="1" dirty="0"/>
              <a:t>Product Life Cycle is short if:  </a:t>
            </a:r>
            <a:r>
              <a:rPr lang="en-GB" sz="2000" dirty="0"/>
              <a:t>The rate of technological change is rapid.  There is a high degree of innovation in the market.  Customers’ tastes are changing rapidly.  The product is a fashion item.  The product is badly marketed.</a:t>
            </a:r>
          </a:p>
        </p:txBody>
      </p:sp>
    </p:spTree>
    <p:extLst>
      <p:ext uri="{BB962C8B-B14F-4D97-AF65-F5344CB8AC3E}">
        <p14:creationId xmlns:p14="http://schemas.microsoft.com/office/powerpoint/2010/main" val="40245529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oncours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535</Words>
  <Application>Microsoft Office PowerPoint</Application>
  <PresentationFormat>Widescreen</PresentationFormat>
  <Paragraphs>72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Arial</vt:lpstr>
      <vt:lpstr>Calibri</vt:lpstr>
      <vt:lpstr>Century Gothic</vt:lpstr>
      <vt:lpstr>Comic Sans MS</vt:lpstr>
      <vt:lpstr>Lucida Sans Unicode</vt:lpstr>
      <vt:lpstr>Verdana</vt:lpstr>
      <vt:lpstr>Wingdings 2</vt:lpstr>
      <vt:lpstr>Wingdings 3</vt:lpstr>
      <vt:lpstr>Concourse</vt:lpstr>
      <vt:lpstr>1_Concourse</vt:lpstr>
      <vt:lpstr>Starter Activity  </vt:lpstr>
      <vt:lpstr>Learning Objectives</vt:lpstr>
      <vt:lpstr>Extension strategies</vt:lpstr>
      <vt:lpstr>Extension strategies</vt:lpstr>
      <vt:lpstr>Extending the life cycle</vt:lpstr>
      <vt:lpstr>Extension Strategies</vt:lpstr>
      <vt:lpstr>PowerPoint Presentation</vt:lpstr>
      <vt:lpstr>PowerPoint Presentation</vt:lpstr>
      <vt:lpstr>Extending the Product Life Cycle</vt:lpstr>
      <vt:lpstr>Activities</vt:lpstr>
      <vt:lpstr>Summary</vt:lpstr>
      <vt:lpstr>50/50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Crumpton</dc:creator>
  <cp:lastModifiedBy>Rebecca Crumpton</cp:lastModifiedBy>
  <cp:revision>5</cp:revision>
  <dcterms:created xsi:type="dcterms:W3CDTF">2021-01-12T14:04:41Z</dcterms:created>
  <dcterms:modified xsi:type="dcterms:W3CDTF">2021-01-12T16:23:20Z</dcterms:modified>
</cp:coreProperties>
</file>