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F3A2-240B-496C-AD54-06E6FBDC8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B731E-A5F5-40B0-AD1A-4E3345425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0FA76-905E-4558-B3CF-A8AFBBD5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CDD52-C44D-4CD0-817F-D7C5A61D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584F-3B98-42D1-B54B-F01FF253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8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7873-8EFE-475B-B310-487B01FD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054AC-8072-41C6-93B0-4D8DF5293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E9973-DCBC-4523-AFB5-99233468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9ACB-BAA0-4787-9500-6EBCCFCF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F4544-09DD-4D87-9A88-05E9F8A8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1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CD0BD-BA73-46A0-9B02-48E0733A9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A9603-0D4E-49A6-AA2C-2333067F7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2ED4-FCC6-48E2-A50C-85D886EE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F45B4-DFB2-4C0B-AF54-24A1D164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20A47-A413-4C48-8B83-9B2320A7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06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02D7-607A-4DAE-AD16-2613611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A31E9-C786-4A80-BE53-0BE6DCE01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34B9C-1267-4E62-BA3F-FC0B55AB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AEE5E-AAE5-4B6A-A27D-5FD3B9BB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3231D-7A5E-43F2-909C-19D9759F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E30A-A2BF-417E-B20C-EE3340C1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5D69A-585A-4405-8CC3-3A4D78C72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7972-64B3-45FF-BF28-E417327C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EB2C8-A56D-4351-8355-2F0EA8B4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A8FDB-5828-485B-942A-448549F4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13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3D9B-2AFE-4C44-8CBA-FE821A9C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58A8-3CCB-47C9-A523-B636F7207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22C5A-1A09-44D2-8631-474A41F6A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3C262-4B2C-4109-B068-3A3F3067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655E2-A891-451D-B27F-ADAE0440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07A87-0A6D-4CBF-91A8-67C08309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1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83E1-A320-483B-BDC9-FEE7F0AF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1505F-A3F2-4477-89D2-70818843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7B402-B4D1-47CF-8020-428C03863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2AB13-C57A-492A-97C4-2BF8F7A0D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ED370-F21F-4562-9071-D3EBB1C4D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1AC99-176E-4DD2-B3D1-494DFCC2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FD877-C284-4878-B50E-71A0C989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B351D-DF6D-4323-B49E-71CE25FB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2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428E-FA4A-423A-B4D2-A7A1C2D0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F4891-B8B0-4BC8-8E44-1186990B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831EA-7B02-4902-BED2-9BC93651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366E5-7A09-43B4-B87F-E38FC16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8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DAE6A-D4B1-4176-B07C-D5D66363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E4BAD-56E6-441E-9C73-EC50BF5E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273F3-EF76-46C7-8A1E-D2285413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5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C93C-25D4-45F9-BA34-A31DF7E6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BBFD-837B-448E-8AA2-4E350A35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69477-7FB3-4DC0-95B8-BF00EA7C2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7242A-A13C-4D3E-8BB6-534D665E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555C0-9B66-48AA-9D25-8B9D9C29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0CA2B-F9C4-4765-855C-1A141C47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02D2-78F4-4ECA-A8B3-AA9BF6F3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974AE-4D68-45F1-8C1B-6A15FB5B3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8F3A1-C6E1-4C97-9FC8-24FAF405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CDB6B-2711-4B9B-8A3D-1B4B4551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AE114-BA71-41BD-AB59-4452CCCC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D0F81-FF6C-4A42-9DFB-34D59346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1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D6225-578F-4F57-AA04-32D11063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4E6C8-A690-4D67-AE31-5DB487AA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F60A6-5336-4028-BF38-81ABCF023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F9A3-E4AD-42DE-896A-431A1107260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D480C-1EAD-4F34-8078-03A64606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B3E09-5095-4BDF-AB15-7D021B8F9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E35F-E992-42B7-9B61-AEF2CBDFF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2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4D21-2A7C-425C-AB2A-06FED24D0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16" y="3557023"/>
            <a:ext cx="9144000" cy="2387600"/>
          </a:xfrm>
        </p:spPr>
        <p:txBody>
          <a:bodyPr/>
          <a:lstStyle/>
          <a:p>
            <a:pPr algn="l"/>
            <a:r>
              <a:rPr lang="en-GB" dirty="0"/>
              <a:t>How to </a:t>
            </a:r>
            <a:r>
              <a:rPr lang="en-GB"/>
              <a:t>complete unit 18</a:t>
            </a:r>
            <a:br>
              <a:rPr lang="en-GB"/>
            </a:br>
            <a:r>
              <a:rPr lang="en-GB"/>
              <a:t>LA </a:t>
            </a:r>
            <a:r>
              <a:rPr lang="en-GB" dirty="0"/>
              <a:t>A template</a:t>
            </a:r>
          </a:p>
        </p:txBody>
      </p:sp>
    </p:spTree>
    <p:extLst>
      <p:ext uri="{BB962C8B-B14F-4D97-AF65-F5344CB8AC3E}">
        <p14:creationId xmlns:p14="http://schemas.microsoft.com/office/powerpoint/2010/main" val="402541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CD415E-3254-494B-B310-5A7B04563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1" t="23231" r="14645" b="9448"/>
          <a:stretch/>
        </p:blipFill>
        <p:spPr>
          <a:xfrm>
            <a:off x="0" y="782112"/>
            <a:ext cx="7679479" cy="4835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DF676-9B7C-4A81-BFDE-183CF093A407}"/>
              </a:ext>
            </a:extLst>
          </p:cNvPr>
          <p:cNvSpPr txBox="1"/>
          <p:nvPr/>
        </p:nvSpPr>
        <p:spPr>
          <a:xfrm>
            <a:off x="7517319" y="17046"/>
            <a:ext cx="43845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/>
              <a:t>A basic introduction to your chosen example</a:t>
            </a:r>
            <a:r>
              <a:rPr lang="en-GB" sz="1600" dirty="0"/>
              <a:t>.</a:t>
            </a:r>
          </a:p>
          <a:p>
            <a:r>
              <a:rPr lang="en-GB" sz="1600" dirty="0"/>
              <a:t>Give some details as to what is going on with the</a:t>
            </a:r>
          </a:p>
          <a:p>
            <a:r>
              <a:rPr lang="en-GB" sz="1600" dirty="0"/>
              <a:t>scene and then describe how the production team</a:t>
            </a:r>
          </a:p>
          <a:p>
            <a:r>
              <a:rPr lang="en-GB" sz="1600" dirty="0"/>
              <a:t>might use the storyboard.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5C338-DEBB-45E0-9F58-C11F9B4C9A84}"/>
              </a:ext>
            </a:extLst>
          </p:cNvPr>
          <p:cNvSpPr txBox="1"/>
          <p:nvPr/>
        </p:nvSpPr>
        <p:spPr>
          <a:xfrm>
            <a:off x="7509817" y="1240227"/>
            <a:ext cx="43910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Describe and analyse the specifics regarding the </a:t>
            </a:r>
          </a:p>
          <a:p>
            <a:r>
              <a:rPr lang="en-GB" sz="1600" b="1" dirty="0"/>
              <a:t>camera-</a:t>
            </a:r>
            <a:r>
              <a:rPr lang="en-GB" sz="1600" dirty="0"/>
              <a:t> framing, angles, movement etc. Refer to a</a:t>
            </a:r>
          </a:p>
          <a:p>
            <a:r>
              <a:rPr lang="en-GB" sz="1600" dirty="0"/>
              <a:t>couple of specific frames from your chosen</a:t>
            </a:r>
          </a:p>
          <a:p>
            <a:r>
              <a:rPr lang="en-GB" sz="1600" dirty="0"/>
              <a:t>storyboard.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4622E-D0AB-4D15-861B-FF9C3D1655FA}"/>
              </a:ext>
            </a:extLst>
          </p:cNvPr>
          <p:cNvSpPr txBox="1"/>
          <p:nvPr/>
        </p:nvSpPr>
        <p:spPr>
          <a:xfrm>
            <a:off x="7517319" y="2466981"/>
            <a:ext cx="4741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Describe and analyse the specific references to </a:t>
            </a:r>
            <a:r>
              <a:rPr lang="en-GB" sz="1600" b="1" dirty="0"/>
              <a:t>sound</a:t>
            </a:r>
            <a:r>
              <a:rPr lang="en-GB" sz="1600" dirty="0"/>
              <a:t>.</a:t>
            </a:r>
          </a:p>
          <a:p>
            <a:r>
              <a:rPr lang="en-GB" sz="1600" dirty="0"/>
              <a:t>If there are no sound directions referenced, try to give </a:t>
            </a:r>
          </a:p>
          <a:p>
            <a:r>
              <a:rPr lang="en-GB" sz="1600" dirty="0"/>
              <a:t>considerations to the sounds used in your chosen</a:t>
            </a:r>
          </a:p>
          <a:p>
            <a:r>
              <a:rPr lang="en-GB" sz="1600" dirty="0"/>
              <a:t>storyboarded sequence. </a:t>
            </a:r>
            <a:r>
              <a:rPr lang="en-GB" sz="1600" u="sng" dirty="0"/>
              <a:t>Try find a variety of boards</a:t>
            </a:r>
          </a:p>
          <a:p>
            <a:r>
              <a:rPr lang="en-GB" sz="1600" u="sng" dirty="0"/>
              <a:t>with and without sound references</a:t>
            </a:r>
            <a:r>
              <a:rPr lang="en-GB" sz="16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5A6D2-3211-4C8B-B1DB-38059F1ECDD1}"/>
              </a:ext>
            </a:extLst>
          </p:cNvPr>
          <p:cNvSpPr txBox="1"/>
          <p:nvPr/>
        </p:nvSpPr>
        <p:spPr>
          <a:xfrm>
            <a:off x="7517319" y="4706440"/>
            <a:ext cx="4545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Briefly describe and analyse the </a:t>
            </a:r>
            <a:r>
              <a:rPr lang="en-GB" sz="1600" b="1" dirty="0"/>
              <a:t>visual style </a:t>
            </a:r>
            <a:r>
              <a:rPr lang="en-GB" sz="1600" dirty="0"/>
              <a:t>of your</a:t>
            </a:r>
          </a:p>
          <a:p>
            <a:r>
              <a:rPr lang="en-GB" sz="1600" dirty="0"/>
              <a:t>chosen storyboard. Are the drawings clear? Are they</a:t>
            </a:r>
          </a:p>
          <a:p>
            <a:r>
              <a:rPr lang="en-GB" sz="1600" dirty="0"/>
              <a:t>drawn / sketched / shaded with a distinct </a:t>
            </a:r>
            <a:r>
              <a:rPr lang="en-GB" sz="1600" u="sng" dirty="0"/>
              <a:t>style</a:t>
            </a:r>
            <a:r>
              <a:rPr lang="en-GB" sz="16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5B8CF-63F6-4D37-98D3-1644BE565B86}"/>
              </a:ext>
            </a:extLst>
          </p:cNvPr>
          <p:cNvSpPr txBox="1"/>
          <p:nvPr/>
        </p:nvSpPr>
        <p:spPr>
          <a:xfrm>
            <a:off x="2190220" y="5563704"/>
            <a:ext cx="46750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50" dirty="0"/>
              <a:t>Describe your chosen storyboard’s </a:t>
            </a:r>
            <a:r>
              <a:rPr lang="en-GB" sz="1550" b="1" dirty="0"/>
              <a:t>layout</a:t>
            </a:r>
            <a:r>
              <a:rPr lang="en-GB" sz="1550" dirty="0"/>
              <a:t>. How many</a:t>
            </a:r>
          </a:p>
          <a:p>
            <a:r>
              <a:rPr lang="en-GB" sz="1550" dirty="0"/>
              <a:t>separate panes (boxes) are there per page? What is</a:t>
            </a:r>
          </a:p>
          <a:p>
            <a:r>
              <a:rPr lang="en-GB" sz="1550" dirty="0"/>
              <a:t>the best way to read the storyboard? Left to right etc.</a:t>
            </a:r>
          </a:p>
          <a:p>
            <a:r>
              <a:rPr lang="en-GB" sz="1550" dirty="0"/>
              <a:t>Roughly what is the size of the aspect ratio for each</a:t>
            </a:r>
          </a:p>
          <a:p>
            <a:r>
              <a:rPr lang="en-GB" sz="1550" dirty="0"/>
              <a:t>individual pane?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306643-20C1-453B-A73F-B483C305B77C}"/>
              </a:ext>
            </a:extLst>
          </p:cNvPr>
          <p:cNvCxnSpPr>
            <a:cxnSpLocks/>
          </p:cNvCxnSpPr>
          <p:nvPr/>
        </p:nvCxnSpPr>
        <p:spPr>
          <a:xfrm flipH="1">
            <a:off x="4919809" y="237095"/>
            <a:ext cx="2645568" cy="92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5B90BA-A778-49F3-9C36-853630E26E75}"/>
              </a:ext>
            </a:extLst>
          </p:cNvPr>
          <p:cNvCxnSpPr>
            <a:cxnSpLocks/>
          </p:cNvCxnSpPr>
          <p:nvPr/>
        </p:nvCxnSpPr>
        <p:spPr>
          <a:xfrm flipH="1">
            <a:off x="6159578" y="1389763"/>
            <a:ext cx="1405800" cy="300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3597ED-9E05-42B0-A42D-B8D617626706}"/>
              </a:ext>
            </a:extLst>
          </p:cNvPr>
          <p:cNvCxnSpPr>
            <a:cxnSpLocks/>
          </p:cNvCxnSpPr>
          <p:nvPr/>
        </p:nvCxnSpPr>
        <p:spPr>
          <a:xfrm flipH="1">
            <a:off x="5856648" y="2646429"/>
            <a:ext cx="1708730" cy="206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8963D5-9199-447F-8E7E-EA312CCC3F4D}"/>
              </a:ext>
            </a:extLst>
          </p:cNvPr>
          <p:cNvSpPr txBox="1"/>
          <p:nvPr/>
        </p:nvSpPr>
        <p:spPr>
          <a:xfrm>
            <a:off x="7565377" y="3969868"/>
            <a:ext cx="454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Likewise, as with the information above, but for this </a:t>
            </a:r>
          </a:p>
          <a:p>
            <a:r>
              <a:rPr lang="en-GB" sz="1600" dirty="0"/>
              <a:t>section focus on </a:t>
            </a:r>
            <a:r>
              <a:rPr lang="en-GB" sz="1600" b="1" dirty="0"/>
              <a:t>editing</a:t>
            </a:r>
            <a:r>
              <a:rPr lang="en-GB" sz="1600" dirty="0"/>
              <a:t>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C7176F-E434-438F-AE64-C814D8255F15}"/>
              </a:ext>
            </a:extLst>
          </p:cNvPr>
          <p:cNvCxnSpPr>
            <a:cxnSpLocks/>
          </p:cNvCxnSpPr>
          <p:nvPr/>
        </p:nvCxnSpPr>
        <p:spPr>
          <a:xfrm flipH="1" flipV="1">
            <a:off x="5497620" y="3526230"/>
            <a:ext cx="2137340" cy="59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9C7B1A-18EA-4BC8-8524-E809B123A447}"/>
              </a:ext>
            </a:extLst>
          </p:cNvPr>
          <p:cNvCxnSpPr>
            <a:cxnSpLocks/>
          </p:cNvCxnSpPr>
          <p:nvPr/>
        </p:nvCxnSpPr>
        <p:spPr>
          <a:xfrm flipH="1" flipV="1">
            <a:off x="5518458" y="4269995"/>
            <a:ext cx="2046919" cy="579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82E57D-4A94-4789-808A-2E115E43CD95}"/>
              </a:ext>
            </a:extLst>
          </p:cNvPr>
          <p:cNvCxnSpPr/>
          <p:nvPr/>
        </p:nvCxnSpPr>
        <p:spPr>
          <a:xfrm flipV="1">
            <a:off x="2339293" y="4790783"/>
            <a:ext cx="1500446" cy="82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87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D7944-07DD-41B2-A282-647BFC8B5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1" t="23231" r="14645" b="9448"/>
          <a:stretch/>
        </p:blipFill>
        <p:spPr>
          <a:xfrm>
            <a:off x="0" y="782112"/>
            <a:ext cx="7679479" cy="4835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2815B8-F39E-456D-8629-B31DC8F95C7A}"/>
              </a:ext>
            </a:extLst>
          </p:cNvPr>
          <p:cNvSpPr txBox="1"/>
          <p:nvPr/>
        </p:nvSpPr>
        <p:spPr>
          <a:xfrm>
            <a:off x="3842278" y="370248"/>
            <a:ext cx="8349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Remember to refer to the </a:t>
            </a:r>
            <a:r>
              <a:rPr lang="en-GB" sz="1600" b="1" dirty="0"/>
              <a:t>type of storyboard </a:t>
            </a:r>
            <a:r>
              <a:rPr lang="en-GB" sz="1600" dirty="0"/>
              <a:t>(live action, continuity, beat etc.) you’ve found, here.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222EC3-A608-4A6A-A27E-A5AB8031B1F7}"/>
              </a:ext>
            </a:extLst>
          </p:cNvPr>
          <p:cNvCxnSpPr>
            <a:stCxn id="5" idx="1"/>
          </p:cNvCxnSpPr>
          <p:nvPr/>
        </p:nvCxnSpPr>
        <p:spPr>
          <a:xfrm flipH="1">
            <a:off x="1963436" y="539525"/>
            <a:ext cx="1878842" cy="459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E5E192F-AE67-462C-8269-AD78638F1DA1}"/>
              </a:ext>
            </a:extLst>
          </p:cNvPr>
          <p:cNvSpPr txBox="1"/>
          <p:nvPr/>
        </p:nvSpPr>
        <p:spPr>
          <a:xfrm>
            <a:off x="2602954" y="5691083"/>
            <a:ext cx="96519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And finally, remember to write a brief </a:t>
            </a:r>
            <a:r>
              <a:rPr lang="en-GB" sz="1600" b="1" dirty="0"/>
              <a:t>evaluative</a:t>
            </a:r>
            <a:r>
              <a:rPr lang="en-GB" sz="1600" dirty="0"/>
              <a:t> section too. This section will encourage you to think</a:t>
            </a:r>
          </a:p>
          <a:p>
            <a:r>
              <a:rPr lang="en-GB" sz="1600" dirty="0"/>
              <a:t>about medium (Film, TV, Animation, Music Video etc.) and the production context (large, medium or small).</a:t>
            </a:r>
          </a:p>
          <a:p>
            <a:r>
              <a:rPr lang="en-GB" sz="1600" dirty="0"/>
              <a:t>Again, think about how the production team might use your chosen storyboard, to ensure a successful production</a:t>
            </a:r>
          </a:p>
          <a:p>
            <a:r>
              <a:rPr lang="en-GB" sz="1600" dirty="0"/>
              <a:t>outcome. </a:t>
            </a:r>
            <a:r>
              <a:rPr lang="en-GB" sz="1600" u="sng" dirty="0"/>
              <a:t>Completing this section will ensure you cover the Distinction criteria.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5998B6-9531-4914-AEF6-8EAAAE7B0B1E}"/>
              </a:ext>
            </a:extLst>
          </p:cNvPr>
          <p:cNvCxnSpPr/>
          <p:nvPr/>
        </p:nvCxnSpPr>
        <p:spPr>
          <a:xfrm flipH="1" flipV="1">
            <a:off x="1060255" y="4779563"/>
            <a:ext cx="1621237" cy="1020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38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How to complete unit 18 LA A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unit 18 LA A template</dc:title>
  <dc:creator>Stephen Grantham</dc:creator>
  <cp:lastModifiedBy>Stephen Grantham</cp:lastModifiedBy>
  <cp:revision>1</cp:revision>
  <dcterms:created xsi:type="dcterms:W3CDTF">2021-01-13T08:10:16Z</dcterms:created>
  <dcterms:modified xsi:type="dcterms:W3CDTF">2021-01-13T08:11:49Z</dcterms:modified>
</cp:coreProperties>
</file>