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87"/>
    <p:restoredTop sz="94626"/>
  </p:normalViewPr>
  <p:slideViewPr>
    <p:cSldViewPr snapToGrid="0" snapToObjects="1">
      <p:cViewPr varScale="1">
        <p:scale>
          <a:sx n="86" d="100"/>
          <a:sy n="86" d="100"/>
        </p:scale>
        <p:origin x="1304"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GB"/>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7FA55A54-340F-D748-B9D0-EDF567215E7C}" type="datetimeFigureOut">
              <a:rPr lang="en-US" smtClean="0"/>
              <a:t>1/30/22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BF01F-34BD-2D48-98EA-4CC7E1AC099E}" type="slidenum">
              <a:rPr lang="en-US" smtClean="0"/>
              <a:t>‹#›</a:t>
            </a:fld>
            <a:endParaRPr lang="en-US"/>
          </a:p>
        </p:txBody>
      </p:sp>
    </p:spTree>
    <p:extLst>
      <p:ext uri="{BB962C8B-B14F-4D97-AF65-F5344CB8AC3E}">
        <p14:creationId xmlns:p14="http://schemas.microsoft.com/office/powerpoint/2010/main" val="150900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FA55A54-340F-D748-B9D0-EDF567215E7C}" type="datetimeFigureOut">
              <a:rPr lang="en-US" smtClean="0"/>
              <a:t>1/30/22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BF01F-34BD-2D48-98EA-4CC7E1AC099E}" type="slidenum">
              <a:rPr lang="en-US" smtClean="0"/>
              <a:t>‹#›</a:t>
            </a:fld>
            <a:endParaRPr lang="en-US"/>
          </a:p>
        </p:txBody>
      </p:sp>
    </p:spTree>
    <p:extLst>
      <p:ext uri="{BB962C8B-B14F-4D97-AF65-F5344CB8AC3E}">
        <p14:creationId xmlns:p14="http://schemas.microsoft.com/office/powerpoint/2010/main" val="241188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FA55A54-340F-D748-B9D0-EDF567215E7C}" type="datetimeFigureOut">
              <a:rPr lang="en-US" smtClean="0"/>
              <a:t>1/30/22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BF01F-34BD-2D48-98EA-4CC7E1AC099E}" type="slidenum">
              <a:rPr lang="en-US" smtClean="0"/>
              <a:t>‹#›</a:t>
            </a:fld>
            <a:endParaRPr lang="en-US"/>
          </a:p>
        </p:txBody>
      </p:sp>
    </p:spTree>
    <p:extLst>
      <p:ext uri="{BB962C8B-B14F-4D97-AF65-F5344CB8AC3E}">
        <p14:creationId xmlns:p14="http://schemas.microsoft.com/office/powerpoint/2010/main" val="1232069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FA55A54-340F-D748-B9D0-EDF567215E7C}" type="datetimeFigureOut">
              <a:rPr lang="en-US" smtClean="0"/>
              <a:t>1/30/22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BF01F-34BD-2D48-98EA-4CC7E1AC099E}" type="slidenum">
              <a:rPr lang="en-US" smtClean="0"/>
              <a:t>‹#›</a:t>
            </a:fld>
            <a:endParaRPr lang="en-US"/>
          </a:p>
        </p:txBody>
      </p:sp>
    </p:spTree>
    <p:extLst>
      <p:ext uri="{BB962C8B-B14F-4D97-AF65-F5344CB8AC3E}">
        <p14:creationId xmlns:p14="http://schemas.microsoft.com/office/powerpoint/2010/main" val="1068888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GB"/>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FA55A54-340F-D748-B9D0-EDF567215E7C}" type="datetimeFigureOut">
              <a:rPr lang="en-US" smtClean="0"/>
              <a:t>1/30/22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BF01F-34BD-2D48-98EA-4CC7E1AC099E}" type="slidenum">
              <a:rPr lang="en-US" smtClean="0"/>
              <a:t>‹#›</a:t>
            </a:fld>
            <a:endParaRPr lang="en-US"/>
          </a:p>
        </p:txBody>
      </p:sp>
    </p:spTree>
    <p:extLst>
      <p:ext uri="{BB962C8B-B14F-4D97-AF65-F5344CB8AC3E}">
        <p14:creationId xmlns:p14="http://schemas.microsoft.com/office/powerpoint/2010/main" val="765938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FA55A54-340F-D748-B9D0-EDF567215E7C}" type="datetimeFigureOut">
              <a:rPr lang="en-US" smtClean="0"/>
              <a:t>1/30/22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6BF01F-34BD-2D48-98EA-4CC7E1AC099E}" type="slidenum">
              <a:rPr lang="en-US" smtClean="0"/>
              <a:t>‹#›</a:t>
            </a:fld>
            <a:endParaRPr lang="en-US"/>
          </a:p>
        </p:txBody>
      </p:sp>
    </p:spTree>
    <p:extLst>
      <p:ext uri="{BB962C8B-B14F-4D97-AF65-F5344CB8AC3E}">
        <p14:creationId xmlns:p14="http://schemas.microsoft.com/office/powerpoint/2010/main" val="3962497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GB"/>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GB"/>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GB"/>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FA55A54-340F-D748-B9D0-EDF567215E7C}" type="datetimeFigureOut">
              <a:rPr lang="en-US" smtClean="0"/>
              <a:t>1/30/22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6BF01F-34BD-2D48-98EA-4CC7E1AC099E}" type="slidenum">
              <a:rPr lang="en-US" smtClean="0"/>
              <a:t>‹#›</a:t>
            </a:fld>
            <a:endParaRPr lang="en-US"/>
          </a:p>
        </p:txBody>
      </p:sp>
    </p:spTree>
    <p:extLst>
      <p:ext uri="{BB962C8B-B14F-4D97-AF65-F5344CB8AC3E}">
        <p14:creationId xmlns:p14="http://schemas.microsoft.com/office/powerpoint/2010/main" val="2322155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FA55A54-340F-D748-B9D0-EDF567215E7C}" type="datetimeFigureOut">
              <a:rPr lang="en-US" smtClean="0"/>
              <a:t>1/30/22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6BF01F-34BD-2D48-98EA-4CC7E1AC099E}" type="slidenum">
              <a:rPr lang="en-US" smtClean="0"/>
              <a:t>‹#›</a:t>
            </a:fld>
            <a:endParaRPr lang="en-US"/>
          </a:p>
        </p:txBody>
      </p:sp>
    </p:spTree>
    <p:extLst>
      <p:ext uri="{BB962C8B-B14F-4D97-AF65-F5344CB8AC3E}">
        <p14:creationId xmlns:p14="http://schemas.microsoft.com/office/powerpoint/2010/main" val="377471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A55A54-340F-D748-B9D0-EDF567215E7C}" type="datetimeFigureOut">
              <a:rPr lang="en-US" smtClean="0"/>
              <a:t>1/30/22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6BF01F-34BD-2D48-98EA-4CC7E1AC099E}" type="slidenum">
              <a:rPr lang="en-US" smtClean="0"/>
              <a:t>‹#›</a:t>
            </a:fld>
            <a:endParaRPr lang="en-US"/>
          </a:p>
        </p:txBody>
      </p:sp>
    </p:spTree>
    <p:extLst>
      <p:ext uri="{BB962C8B-B14F-4D97-AF65-F5344CB8AC3E}">
        <p14:creationId xmlns:p14="http://schemas.microsoft.com/office/powerpoint/2010/main" val="425407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GB"/>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GB"/>
              <a:t>Click to edit Master text styles</a:t>
            </a:r>
          </a:p>
        </p:txBody>
      </p:sp>
      <p:sp>
        <p:nvSpPr>
          <p:cNvPr id="5" name="Date Placeholder 4"/>
          <p:cNvSpPr>
            <a:spLocks noGrp="1"/>
          </p:cNvSpPr>
          <p:nvPr>
            <p:ph type="dt" sz="half" idx="10"/>
          </p:nvPr>
        </p:nvSpPr>
        <p:spPr/>
        <p:txBody>
          <a:bodyPr/>
          <a:lstStyle/>
          <a:p>
            <a:fld id="{7FA55A54-340F-D748-B9D0-EDF567215E7C}" type="datetimeFigureOut">
              <a:rPr lang="en-US" smtClean="0"/>
              <a:t>1/30/22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6BF01F-34BD-2D48-98EA-4CC7E1AC099E}" type="slidenum">
              <a:rPr lang="en-US" smtClean="0"/>
              <a:t>‹#›</a:t>
            </a:fld>
            <a:endParaRPr lang="en-US"/>
          </a:p>
        </p:txBody>
      </p:sp>
    </p:spTree>
    <p:extLst>
      <p:ext uri="{BB962C8B-B14F-4D97-AF65-F5344CB8AC3E}">
        <p14:creationId xmlns:p14="http://schemas.microsoft.com/office/powerpoint/2010/main" val="1384006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GB"/>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GB"/>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GB"/>
              <a:t>Click to edit Master text styles</a:t>
            </a:r>
          </a:p>
        </p:txBody>
      </p:sp>
      <p:sp>
        <p:nvSpPr>
          <p:cNvPr id="5" name="Date Placeholder 4"/>
          <p:cNvSpPr>
            <a:spLocks noGrp="1"/>
          </p:cNvSpPr>
          <p:nvPr>
            <p:ph type="dt" sz="half" idx="10"/>
          </p:nvPr>
        </p:nvSpPr>
        <p:spPr/>
        <p:txBody>
          <a:bodyPr/>
          <a:lstStyle/>
          <a:p>
            <a:fld id="{7FA55A54-340F-D748-B9D0-EDF567215E7C}" type="datetimeFigureOut">
              <a:rPr lang="en-US" smtClean="0"/>
              <a:t>1/30/22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6BF01F-34BD-2D48-98EA-4CC7E1AC099E}" type="slidenum">
              <a:rPr lang="en-US" smtClean="0"/>
              <a:t>‹#›</a:t>
            </a:fld>
            <a:endParaRPr lang="en-US"/>
          </a:p>
        </p:txBody>
      </p:sp>
    </p:spTree>
    <p:extLst>
      <p:ext uri="{BB962C8B-B14F-4D97-AF65-F5344CB8AC3E}">
        <p14:creationId xmlns:p14="http://schemas.microsoft.com/office/powerpoint/2010/main" val="715675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7FA55A54-340F-D748-B9D0-EDF567215E7C}" type="datetimeFigureOut">
              <a:rPr lang="en-US" smtClean="0"/>
              <a:t>1/30/22</a:t>
            </a:fld>
            <a:endParaRPr 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26BF01F-34BD-2D48-98EA-4CC7E1AC099E}" type="slidenum">
              <a:rPr lang="en-US" smtClean="0"/>
              <a:t>‹#›</a:t>
            </a:fld>
            <a:endParaRPr lang="en-US"/>
          </a:p>
        </p:txBody>
      </p:sp>
    </p:spTree>
    <p:extLst>
      <p:ext uri="{BB962C8B-B14F-4D97-AF65-F5344CB8AC3E}">
        <p14:creationId xmlns:p14="http://schemas.microsoft.com/office/powerpoint/2010/main" val="134472661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579788"/>
            <a:ext cx="12251078" cy="6714659"/>
          </a:xfrm>
          <a:prstGeom prst="rect">
            <a:avLst/>
          </a:prstGeom>
          <a:noFill/>
        </p:spPr>
        <p:txBody>
          <a:bodyPr wrap="square" rtlCol="0">
            <a:spAutoFit/>
          </a:bodyPr>
          <a:lstStyle/>
          <a:p>
            <a:pPr algn="just">
              <a:lnSpc>
                <a:spcPct val="200000"/>
              </a:lnSpc>
            </a:pPr>
            <a:r>
              <a:rPr lang="en-US" sz="2645" dirty="0">
                <a:latin typeface="Gill Sans" panose="020B0502020104020203" pitchFamily="34" charset="-79"/>
                <a:cs typeface="Gill Sans" panose="020B0502020104020203" pitchFamily="34" charset="-79"/>
              </a:rPr>
              <a:t>Graphic Design Benchmark Assessment Submission</a:t>
            </a:r>
          </a:p>
          <a:p>
            <a:pPr algn="just">
              <a:lnSpc>
                <a:spcPct val="200000"/>
              </a:lnSpc>
            </a:pPr>
            <a:r>
              <a:rPr lang="en-US" sz="1916" dirty="0">
                <a:solidFill>
                  <a:srgbClr val="FF0000"/>
                </a:solidFill>
                <a:latin typeface="Gill Sans" panose="020B0502020104020203" pitchFamily="34" charset="-79"/>
                <a:cs typeface="Gill Sans" panose="020B0502020104020203" pitchFamily="34" charset="-79"/>
              </a:rPr>
              <a:t>You are to upload your PowerPoint presentation to 3 way Teams chat or upload to Teams assignment.</a:t>
            </a:r>
            <a:endParaRPr lang="en-US" sz="1916" dirty="0">
              <a:latin typeface="Gill Sans" panose="020B0502020104020203" pitchFamily="34" charset="-79"/>
              <a:cs typeface="Gill Sans" panose="020B0502020104020203" pitchFamily="34" charset="-79"/>
            </a:endParaRPr>
          </a:p>
          <a:p>
            <a:pPr algn="just">
              <a:lnSpc>
                <a:spcPct val="200000"/>
              </a:lnSpc>
            </a:pPr>
            <a:r>
              <a:rPr lang="en-US" sz="1916" dirty="0">
                <a:latin typeface="Gill Sans" panose="020B0502020104020203" pitchFamily="34" charset="-79"/>
                <a:cs typeface="Gill Sans" panose="020B0502020104020203" pitchFamily="34" charset="-79"/>
              </a:rPr>
              <a:t>Name: </a:t>
            </a:r>
            <a:r>
              <a:rPr lang="en-US" sz="1916" i="1" dirty="0">
                <a:latin typeface="Gill Sans" panose="020B0502020104020203" pitchFamily="34" charset="-79"/>
                <a:cs typeface="Gill Sans" panose="020B0502020104020203" pitchFamily="34" charset="-79"/>
              </a:rPr>
              <a:t>YOUR NAME</a:t>
            </a:r>
          </a:p>
          <a:p>
            <a:pPr algn="just">
              <a:lnSpc>
                <a:spcPct val="200000"/>
              </a:lnSpc>
            </a:pPr>
            <a:r>
              <a:rPr lang="en-US" sz="1916" dirty="0">
                <a:latin typeface="Gill Sans" panose="020B0502020104020203" pitchFamily="34" charset="-79"/>
                <a:cs typeface="Gill Sans" panose="020B0502020104020203" pitchFamily="34" charset="-79"/>
              </a:rPr>
              <a:t>Class Group: </a:t>
            </a:r>
            <a:r>
              <a:rPr lang="en-US" sz="1916" i="1" dirty="0">
                <a:latin typeface="Gill Sans" panose="020B0502020104020203" pitchFamily="34" charset="-79"/>
                <a:cs typeface="Gill Sans" panose="020B0502020104020203" pitchFamily="34" charset="-79"/>
              </a:rPr>
              <a:t>YOUR GROUP</a:t>
            </a:r>
          </a:p>
          <a:p>
            <a:pPr algn="just">
              <a:lnSpc>
                <a:spcPct val="200000"/>
              </a:lnSpc>
            </a:pPr>
            <a:r>
              <a:rPr lang="en-US" sz="1916" dirty="0">
                <a:latin typeface="Gill Sans" panose="020B0502020104020203" pitchFamily="34" charset="-79"/>
                <a:cs typeface="Gill Sans" panose="020B0502020104020203" pitchFamily="34" charset="-79"/>
              </a:rPr>
              <a:t>Component 1 Personal Study Theme:  _______ </a:t>
            </a:r>
            <a:r>
              <a:rPr lang="en-US" sz="1916" i="1" dirty="0">
                <a:latin typeface="Gill Sans" panose="020B0502020104020203" pitchFamily="34" charset="-79"/>
                <a:cs typeface="Gill Sans" panose="020B0502020104020203" pitchFamily="34" charset="-79"/>
              </a:rPr>
              <a:t>e.g. The Impact of Sans Serif Typography in Contemporary Graphic Design</a:t>
            </a:r>
          </a:p>
          <a:p>
            <a:pPr algn="just">
              <a:lnSpc>
                <a:spcPct val="200000"/>
              </a:lnSpc>
            </a:pPr>
            <a:r>
              <a:rPr lang="en-US" sz="1916" dirty="0">
                <a:latin typeface="Gill Sans" panose="020B0502020104020203" pitchFamily="34" charset="-79"/>
                <a:cs typeface="Gill Sans" panose="020B0502020104020203" pitchFamily="34" charset="-79"/>
              </a:rPr>
              <a:t>Brief description of your Personal Study project: _______</a:t>
            </a:r>
            <a:r>
              <a:rPr lang="en-US" sz="1916" i="1" dirty="0">
                <a:latin typeface="Gill Sans" panose="020B0502020104020203" pitchFamily="34" charset="-79"/>
                <a:cs typeface="Gill Sans" panose="020B0502020104020203" pitchFamily="34" charset="-79"/>
              </a:rPr>
              <a:t>e.g. Mental Health Awareness Campaign</a:t>
            </a:r>
          </a:p>
          <a:p>
            <a:pPr algn="just">
              <a:lnSpc>
                <a:spcPct val="200000"/>
              </a:lnSpc>
            </a:pPr>
            <a:endParaRPr lang="en-US" sz="1916" i="1" dirty="0">
              <a:latin typeface="Gill Sans" panose="020B0502020104020203" pitchFamily="34" charset="-79"/>
              <a:cs typeface="Gill Sans" panose="020B0502020104020203" pitchFamily="34" charset="-79"/>
            </a:endParaRPr>
          </a:p>
          <a:p>
            <a:pPr algn="just"/>
            <a:r>
              <a:rPr lang="en-US" sz="1916" dirty="0">
                <a:latin typeface="Gill Sans" panose="020B0502020104020203" pitchFamily="34" charset="-79"/>
                <a:cs typeface="Gill Sans" panose="020B0502020104020203" pitchFamily="34" charset="-79"/>
              </a:rPr>
              <a:t>You are to add high quality images of your work to the following slides. You can edit the description of each page (top of each slide) to make it relevant to the work presented. Please ensure that all your 'Component 1 Personal Study' work is up to date and annotated with insightful reflections. Include all your work such as completed pages, any work in progress (partially finished pages), flaps/tabs/overlays/concertinas etc. Your teacher(s) will provide you with your benchmark assessment grade, annual review grade (ARG), predicted grade and feedback during a 1-1 to help you move forward with your project.</a:t>
            </a:r>
          </a:p>
          <a:p>
            <a:pPr algn="just">
              <a:lnSpc>
                <a:spcPct val="200000"/>
              </a:lnSpc>
            </a:pPr>
            <a:endParaRPr lang="en-US" sz="1916" dirty="0">
              <a:latin typeface="Gill Sans" panose="020B0502020104020203" pitchFamily="34" charset="-79"/>
              <a:cs typeface="Gill Sans" panose="020B0502020104020203" pitchFamily="34" charset="-79"/>
            </a:endParaRPr>
          </a:p>
        </p:txBody>
      </p:sp>
    </p:spTree>
    <p:extLst>
      <p:ext uri="{BB962C8B-B14F-4D97-AF65-F5344CB8AC3E}">
        <p14:creationId xmlns:p14="http://schemas.microsoft.com/office/powerpoint/2010/main" val="4143765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17</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18</a:t>
            </a:r>
          </a:p>
        </p:txBody>
      </p:sp>
      <p:sp>
        <p:nvSpPr>
          <p:cNvPr id="5" name="TextBox 4">
            <a:extLst>
              <a:ext uri="{FF2B5EF4-FFF2-40B4-BE49-F238E27FC236}">
                <a16:creationId xmlns:a16="http://schemas.microsoft.com/office/drawing/2014/main" id="{3BC8364C-AFF2-5345-BB41-1434554E2322}"/>
              </a:ext>
            </a:extLst>
          </p:cNvPr>
          <p:cNvSpPr txBox="1"/>
          <p:nvPr/>
        </p:nvSpPr>
        <p:spPr>
          <a:xfrm>
            <a:off x="277174" y="49228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Design Development / Designing Outcomes</a:t>
            </a:r>
          </a:p>
        </p:txBody>
      </p:sp>
      <p:sp>
        <p:nvSpPr>
          <p:cNvPr id="6" name="TextBox 5">
            <a:extLst>
              <a:ext uri="{FF2B5EF4-FFF2-40B4-BE49-F238E27FC236}">
                <a16:creationId xmlns:a16="http://schemas.microsoft.com/office/drawing/2014/main" id="{F239EA34-84DF-9941-8FD8-937CBE02B9D9}"/>
              </a:ext>
            </a:extLst>
          </p:cNvPr>
          <p:cNvSpPr txBox="1"/>
          <p:nvPr/>
        </p:nvSpPr>
        <p:spPr>
          <a:xfrm>
            <a:off x="6400800" y="49228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Design Development / Designing Outcomes</a:t>
            </a:r>
          </a:p>
        </p:txBody>
      </p:sp>
    </p:spTree>
    <p:extLst>
      <p:ext uri="{BB962C8B-B14F-4D97-AF65-F5344CB8AC3E}">
        <p14:creationId xmlns:p14="http://schemas.microsoft.com/office/powerpoint/2010/main" val="1675415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19</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20</a:t>
            </a:r>
          </a:p>
        </p:txBody>
      </p:sp>
      <p:sp>
        <p:nvSpPr>
          <p:cNvPr id="7" name="TextBox 6">
            <a:extLst>
              <a:ext uri="{FF2B5EF4-FFF2-40B4-BE49-F238E27FC236}">
                <a16:creationId xmlns:a16="http://schemas.microsoft.com/office/drawing/2014/main" id="{1F27A063-4594-DD43-9503-14F77108ECA2}"/>
              </a:ext>
            </a:extLst>
          </p:cNvPr>
          <p:cNvSpPr txBox="1"/>
          <p:nvPr/>
        </p:nvSpPr>
        <p:spPr>
          <a:xfrm>
            <a:off x="277174" y="49228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Design Development / Designing Outcomes</a:t>
            </a:r>
          </a:p>
        </p:txBody>
      </p:sp>
      <p:sp>
        <p:nvSpPr>
          <p:cNvPr id="8" name="TextBox 7">
            <a:extLst>
              <a:ext uri="{FF2B5EF4-FFF2-40B4-BE49-F238E27FC236}">
                <a16:creationId xmlns:a16="http://schemas.microsoft.com/office/drawing/2014/main" id="{AE01576A-BA37-1D43-8285-3C1AFAFA3D8F}"/>
              </a:ext>
            </a:extLst>
          </p:cNvPr>
          <p:cNvSpPr txBox="1"/>
          <p:nvPr/>
        </p:nvSpPr>
        <p:spPr>
          <a:xfrm>
            <a:off x="6400800" y="49228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Design Development / Designing Outcomes</a:t>
            </a:r>
          </a:p>
        </p:txBody>
      </p:sp>
    </p:spTree>
    <p:extLst>
      <p:ext uri="{BB962C8B-B14F-4D97-AF65-F5344CB8AC3E}">
        <p14:creationId xmlns:p14="http://schemas.microsoft.com/office/powerpoint/2010/main" val="1016736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21</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22</a:t>
            </a:r>
          </a:p>
        </p:txBody>
      </p:sp>
      <p:sp>
        <p:nvSpPr>
          <p:cNvPr id="7" name="TextBox 6">
            <a:extLst>
              <a:ext uri="{FF2B5EF4-FFF2-40B4-BE49-F238E27FC236}">
                <a16:creationId xmlns:a16="http://schemas.microsoft.com/office/drawing/2014/main" id="{3A7C16C4-EC9C-484E-A3FC-B8A47A4AF522}"/>
              </a:ext>
            </a:extLst>
          </p:cNvPr>
          <p:cNvSpPr txBox="1"/>
          <p:nvPr/>
        </p:nvSpPr>
        <p:spPr>
          <a:xfrm>
            <a:off x="277174" y="49228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Design Development / Designing Outcomes</a:t>
            </a:r>
          </a:p>
        </p:txBody>
      </p:sp>
      <p:sp>
        <p:nvSpPr>
          <p:cNvPr id="8" name="TextBox 7">
            <a:extLst>
              <a:ext uri="{FF2B5EF4-FFF2-40B4-BE49-F238E27FC236}">
                <a16:creationId xmlns:a16="http://schemas.microsoft.com/office/drawing/2014/main" id="{876B782C-6D99-0143-8902-33BCDB8437D4}"/>
              </a:ext>
            </a:extLst>
          </p:cNvPr>
          <p:cNvSpPr txBox="1"/>
          <p:nvPr/>
        </p:nvSpPr>
        <p:spPr>
          <a:xfrm>
            <a:off x="6400800" y="49228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Design Development / Designing Outcomes</a:t>
            </a:r>
          </a:p>
        </p:txBody>
      </p:sp>
    </p:spTree>
    <p:extLst>
      <p:ext uri="{BB962C8B-B14F-4D97-AF65-F5344CB8AC3E}">
        <p14:creationId xmlns:p14="http://schemas.microsoft.com/office/powerpoint/2010/main" val="3664143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23</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24</a:t>
            </a:r>
          </a:p>
        </p:txBody>
      </p:sp>
      <p:sp>
        <p:nvSpPr>
          <p:cNvPr id="5" name="TextBox 4">
            <a:extLst>
              <a:ext uri="{FF2B5EF4-FFF2-40B4-BE49-F238E27FC236}">
                <a16:creationId xmlns:a16="http://schemas.microsoft.com/office/drawing/2014/main" id="{3BC8364C-AFF2-5345-BB41-1434554E2322}"/>
              </a:ext>
            </a:extLst>
          </p:cNvPr>
          <p:cNvSpPr txBox="1"/>
          <p:nvPr/>
        </p:nvSpPr>
        <p:spPr>
          <a:xfrm>
            <a:off x="277174" y="492281"/>
            <a:ext cx="6123626" cy="1566454"/>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Design Development / Designing Outcomes</a:t>
            </a:r>
          </a:p>
          <a:p>
            <a:endParaRPr lang="en-US" sz="1916" dirty="0">
              <a:latin typeface="Gill Sans" panose="020B0502020104020203" pitchFamily="34" charset="-79"/>
              <a:cs typeface="Gill Sans" panose="020B0502020104020203" pitchFamily="34" charset="-79"/>
            </a:endParaRPr>
          </a:p>
          <a:p>
            <a:r>
              <a:rPr lang="en-US" sz="1916" dirty="0">
                <a:latin typeface="Gill Sans" panose="020B0502020104020203" pitchFamily="34" charset="-79"/>
                <a:cs typeface="Gill Sans" panose="020B0502020104020203" pitchFamily="34" charset="-79"/>
              </a:rPr>
              <a:t>OR</a:t>
            </a:r>
          </a:p>
          <a:p>
            <a:endParaRPr lang="en-US" sz="1916" dirty="0">
              <a:latin typeface="Gill Sans" panose="020B0502020104020203" pitchFamily="34" charset="-79"/>
              <a:cs typeface="Gill Sans" panose="020B0502020104020203" pitchFamily="34" charset="-79"/>
            </a:endParaRPr>
          </a:p>
          <a:p>
            <a:r>
              <a:rPr lang="en-US" sz="1916" dirty="0">
                <a:latin typeface="Gill Sans" panose="020B0502020104020203" pitchFamily="34" charset="-79"/>
                <a:cs typeface="Gill Sans" panose="020B0502020104020203" pitchFamily="34" charset="-79"/>
              </a:rPr>
              <a:t>Initial Tests / Mock-ups / Dummy Tests</a:t>
            </a:r>
          </a:p>
        </p:txBody>
      </p:sp>
      <p:sp>
        <p:nvSpPr>
          <p:cNvPr id="6" name="TextBox 5">
            <a:extLst>
              <a:ext uri="{FF2B5EF4-FFF2-40B4-BE49-F238E27FC236}">
                <a16:creationId xmlns:a16="http://schemas.microsoft.com/office/drawing/2014/main" id="{F239EA34-84DF-9941-8FD8-937CBE02B9D9}"/>
              </a:ext>
            </a:extLst>
          </p:cNvPr>
          <p:cNvSpPr txBox="1"/>
          <p:nvPr/>
        </p:nvSpPr>
        <p:spPr>
          <a:xfrm>
            <a:off x="6400800" y="492281"/>
            <a:ext cx="6123626" cy="1566454"/>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Design Development / Designing Outcomes</a:t>
            </a:r>
          </a:p>
          <a:p>
            <a:pPr algn="r"/>
            <a:endParaRPr lang="en-US" sz="1916" dirty="0">
              <a:latin typeface="Gill Sans" panose="020B0502020104020203" pitchFamily="34" charset="-79"/>
              <a:cs typeface="Gill Sans" panose="020B0502020104020203" pitchFamily="34" charset="-79"/>
            </a:endParaRPr>
          </a:p>
          <a:p>
            <a:pPr algn="r"/>
            <a:r>
              <a:rPr lang="en-US" sz="1916" dirty="0">
                <a:latin typeface="Gill Sans" panose="020B0502020104020203" pitchFamily="34" charset="-79"/>
                <a:cs typeface="Gill Sans" panose="020B0502020104020203" pitchFamily="34" charset="-79"/>
              </a:rPr>
              <a:t>OR</a:t>
            </a:r>
          </a:p>
          <a:p>
            <a:pPr algn="r"/>
            <a:endParaRPr lang="en-US" sz="1916" dirty="0">
              <a:latin typeface="Gill Sans" panose="020B0502020104020203" pitchFamily="34" charset="-79"/>
              <a:cs typeface="Gill Sans" panose="020B0502020104020203" pitchFamily="34" charset="-79"/>
            </a:endParaRPr>
          </a:p>
          <a:p>
            <a:pPr algn="r"/>
            <a:r>
              <a:rPr lang="en-US" sz="1916" dirty="0">
                <a:latin typeface="Gill Sans" panose="020B0502020104020203" pitchFamily="34" charset="-79"/>
                <a:cs typeface="Gill Sans" panose="020B0502020104020203" pitchFamily="34" charset="-79"/>
              </a:rPr>
              <a:t>Initial Tests / Mock-ups / Dummy Tests</a:t>
            </a:r>
          </a:p>
        </p:txBody>
      </p:sp>
    </p:spTree>
    <p:extLst>
      <p:ext uri="{BB962C8B-B14F-4D97-AF65-F5344CB8AC3E}">
        <p14:creationId xmlns:p14="http://schemas.microsoft.com/office/powerpoint/2010/main" val="2946800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25</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26</a:t>
            </a:r>
          </a:p>
        </p:txBody>
      </p:sp>
      <p:sp>
        <p:nvSpPr>
          <p:cNvPr id="7" name="TextBox 6">
            <a:extLst>
              <a:ext uri="{FF2B5EF4-FFF2-40B4-BE49-F238E27FC236}">
                <a16:creationId xmlns:a16="http://schemas.microsoft.com/office/drawing/2014/main" id="{695721C4-6511-3842-ACC7-D82E81E6A12A}"/>
              </a:ext>
            </a:extLst>
          </p:cNvPr>
          <p:cNvSpPr txBox="1"/>
          <p:nvPr/>
        </p:nvSpPr>
        <p:spPr>
          <a:xfrm>
            <a:off x="277174" y="49228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Initial Tests / Mock-ups / Dummy Tests</a:t>
            </a:r>
          </a:p>
        </p:txBody>
      </p:sp>
      <p:sp>
        <p:nvSpPr>
          <p:cNvPr id="8" name="TextBox 7">
            <a:extLst>
              <a:ext uri="{FF2B5EF4-FFF2-40B4-BE49-F238E27FC236}">
                <a16:creationId xmlns:a16="http://schemas.microsoft.com/office/drawing/2014/main" id="{097677E7-E6EB-7847-A9E9-DA972D0813FD}"/>
              </a:ext>
            </a:extLst>
          </p:cNvPr>
          <p:cNvSpPr txBox="1"/>
          <p:nvPr/>
        </p:nvSpPr>
        <p:spPr>
          <a:xfrm>
            <a:off x="6400800" y="49228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Initial Tests / Mock-ups / Dummy Tests</a:t>
            </a:r>
          </a:p>
        </p:txBody>
      </p:sp>
    </p:spTree>
    <p:extLst>
      <p:ext uri="{BB962C8B-B14F-4D97-AF65-F5344CB8AC3E}">
        <p14:creationId xmlns:p14="http://schemas.microsoft.com/office/powerpoint/2010/main" val="2235710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27</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28</a:t>
            </a:r>
          </a:p>
        </p:txBody>
      </p:sp>
      <p:sp>
        <p:nvSpPr>
          <p:cNvPr id="5" name="TextBox 4">
            <a:extLst>
              <a:ext uri="{FF2B5EF4-FFF2-40B4-BE49-F238E27FC236}">
                <a16:creationId xmlns:a16="http://schemas.microsoft.com/office/drawing/2014/main" id="{3BC8364C-AFF2-5345-BB41-1434554E2322}"/>
              </a:ext>
            </a:extLst>
          </p:cNvPr>
          <p:cNvSpPr txBox="1"/>
          <p:nvPr/>
        </p:nvSpPr>
        <p:spPr>
          <a:xfrm>
            <a:off x="277174" y="49228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Further Developments</a:t>
            </a:r>
          </a:p>
        </p:txBody>
      </p:sp>
      <p:sp>
        <p:nvSpPr>
          <p:cNvPr id="6" name="TextBox 5">
            <a:extLst>
              <a:ext uri="{FF2B5EF4-FFF2-40B4-BE49-F238E27FC236}">
                <a16:creationId xmlns:a16="http://schemas.microsoft.com/office/drawing/2014/main" id="{F239EA34-84DF-9941-8FD8-937CBE02B9D9}"/>
              </a:ext>
            </a:extLst>
          </p:cNvPr>
          <p:cNvSpPr txBox="1"/>
          <p:nvPr/>
        </p:nvSpPr>
        <p:spPr>
          <a:xfrm>
            <a:off x="6400800" y="49228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Further Developments</a:t>
            </a:r>
          </a:p>
        </p:txBody>
      </p:sp>
    </p:spTree>
    <p:extLst>
      <p:ext uri="{BB962C8B-B14F-4D97-AF65-F5344CB8AC3E}">
        <p14:creationId xmlns:p14="http://schemas.microsoft.com/office/powerpoint/2010/main" val="4080287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29</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30</a:t>
            </a:r>
          </a:p>
        </p:txBody>
      </p:sp>
      <p:sp>
        <p:nvSpPr>
          <p:cNvPr id="7" name="TextBox 6">
            <a:extLst>
              <a:ext uri="{FF2B5EF4-FFF2-40B4-BE49-F238E27FC236}">
                <a16:creationId xmlns:a16="http://schemas.microsoft.com/office/drawing/2014/main" id="{796563E2-E704-F441-A3A6-18777FABB0C2}"/>
              </a:ext>
            </a:extLst>
          </p:cNvPr>
          <p:cNvSpPr txBox="1"/>
          <p:nvPr/>
        </p:nvSpPr>
        <p:spPr>
          <a:xfrm>
            <a:off x="277174" y="49228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Further Developments</a:t>
            </a:r>
          </a:p>
        </p:txBody>
      </p:sp>
      <p:sp>
        <p:nvSpPr>
          <p:cNvPr id="8" name="TextBox 7">
            <a:extLst>
              <a:ext uri="{FF2B5EF4-FFF2-40B4-BE49-F238E27FC236}">
                <a16:creationId xmlns:a16="http://schemas.microsoft.com/office/drawing/2014/main" id="{06A8C0CF-4725-4741-B8AC-5E53908504DD}"/>
              </a:ext>
            </a:extLst>
          </p:cNvPr>
          <p:cNvSpPr txBox="1"/>
          <p:nvPr/>
        </p:nvSpPr>
        <p:spPr>
          <a:xfrm>
            <a:off x="6400800" y="49228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Further Developments</a:t>
            </a:r>
          </a:p>
        </p:txBody>
      </p:sp>
    </p:spTree>
    <p:extLst>
      <p:ext uri="{BB962C8B-B14F-4D97-AF65-F5344CB8AC3E}">
        <p14:creationId xmlns:p14="http://schemas.microsoft.com/office/powerpoint/2010/main" val="759636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31</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32</a:t>
            </a:r>
          </a:p>
        </p:txBody>
      </p:sp>
      <p:sp>
        <p:nvSpPr>
          <p:cNvPr id="7" name="TextBox 6">
            <a:extLst>
              <a:ext uri="{FF2B5EF4-FFF2-40B4-BE49-F238E27FC236}">
                <a16:creationId xmlns:a16="http://schemas.microsoft.com/office/drawing/2014/main" id="{99011FC9-6278-EF4D-88D2-E54076BAA91E}"/>
              </a:ext>
            </a:extLst>
          </p:cNvPr>
          <p:cNvSpPr txBox="1"/>
          <p:nvPr/>
        </p:nvSpPr>
        <p:spPr>
          <a:xfrm>
            <a:off x="277174" y="49228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Further Developments</a:t>
            </a:r>
          </a:p>
        </p:txBody>
      </p:sp>
      <p:sp>
        <p:nvSpPr>
          <p:cNvPr id="8" name="TextBox 7">
            <a:extLst>
              <a:ext uri="{FF2B5EF4-FFF2-40B4-BE49-F238E27FC236}">
                <a16:creationId xmlns:a16="http://schemas.microsoft.com/office/drawing/2014/main" id="{6947596D-BD83-6B4A-88A7-56D943E9FE30}"/>
              </a:ext>
            </a:extLst>
          </p:cNvPr>
          <p:cNvSpPr txBox="1"/>
          <p:nvPr/>
        </p:nvSpPr>
        <p:spPr>
          <a:xfrm>
            <a:off x="6400800" y="49228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Further Developments</a:t>
            </a:r>
          </a:p>
        </p:txBody>
      </p:sp>
    </p:spTree>
    <p:extLst>
      <p:ext uri="{BB962C8B-B14F-4D97-AF65-F5344CB8AC3E}">
        <p14:creationId xmlns:p14="http://schemas.microsoft.com/office/powerpoint/2010/main" val="38644830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33</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34</a:t>
            </a:r>
          </a:p>
        </p:txBody>
      </p:sp>
      <p:sp>
        <p:nvSpPr>
          <p:cNvPr id="5" name="TextBox 4">
            <a:extLst>
              <a:ext uri="{FF2B5EF4-FFF2-40B4-BE49-F238E27FC236}">
                <a16:creationId xmlns:a16="http://schemas.microsoft.com/office/drawing/2014/main" id="{3BC8364C-AFF2-5345-BB41-1434554E2322}"/>
              </a:ext>
            </a:extLst>
          </p:cNvPr>
          <p:cNvSpPr txBox="1"/>
          <p:nvPr/>
        </p:nvSpPr>
        <p:spPr>
          <a:xfrm>
            <a:off x="277174" y="49228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Planning Page</a:t>
            </a:r>
          </a:p>
        </p:txBody>
      </p:sp>
      <p:sp>
        <p:nvSpPr>
          <p:cNvPr id="6" name="TextBox 5">
            <a:extLst>
              <a:ext uri="{FF2B5EF4-FFF2-40B4-BE49-F238E27FC236}">
                <a16:creationId xmlns:a16="http://schemas.microsoft.com/office/drawing/2014/main" id="{F239EA34-84DF-9941-8FD8-937CBE02B9D9}"/>
              </a:ext>
            </a:extLst>
          </p:cNvPr>
          <p:cNvSpPr txBox="1"/>
          <p:nvPr/>
        </p:nvSpPr>
        <p:spPr>
          <a:xfrm>
            <a:off x="6400800" y="49228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Planning Page</a:t>
            </a:r>
          </a:p>
        </p:txBody>
      </p:sp>
    </p:spTree>
    <p:extLst>
      <p:ext uri="{BB962C8B-B14F-4D97-AF65-F5344CB8AC3E}">
        <p14:creationId xmlns:p14="http://schemas.microsoft.com/office/powerpoint/2010/main" val="1772094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35</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36</a:t>
            </a:r>
          </a:p>
        </p:txBody>
      </p:sp>
      <p:sp>
        <p:nvSpPr>
          <p:cNvPr id="5" name="TextBox 4">
            <a:extLst>
              <a:ext uri="{FF2B5EF4-FFF2-40B4-BE49-F238E27FC236}">
                <a16:creationId xmlns:a16="http://schemas.microsoft.com/office/drawing/2014/main" id="{3BC8364C-AFF2-5345-BB41-1434554E2322}"/>
              </a:ext>
            </a:extLst>
          </p:cNvPr>
          <p:cNvSpPr txBox="1"/>
          <p:nvPr/>
        </p:nvSpPr>
        <p:spPr>
          <a:xfrm>
            <a:off x="277174" y="49228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Design Production</a:t>
            </a:r>
          </a:p>
        </p:txBody>
      </p:sp>
      <p:sp>
        <p:nvSpPr>
          <p:cNvPr id="6" name="TextBox 5">
            <a:extLst>
              <a:ext uri="{FF2B5EF4-FFF2-40B4-BE49-F238E27FC236}">
                <a16:creationId xmlns:a16="http://schemas.microsoft.com/office/drawing/2014/main" id="{F239EA34-84DF-9941-8FD8-937CBE02B9D9}"/>
              </a:ext>
            </a:extLst>
          </p:cNvPr>
          <p:cNvSpPr txBox="1"/>
          <p:nvPr/>
        </p:nvSpPr>
        <p:spPr>
          <a:xfrm>
            <a:off x="6400800" y="49228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Final Outcomes</a:t>
            </a:r>
          </a:p>
        </p:txBody>
      </p:sp>
    </p:spTree>
    <p:extLst>
      <p:ext uri="{BB962C8B-B14F-4D97-AF65-F5344CB8AC3E}">
        <p14:creationId xmlns:p14="http://schemas.microsoft.com/office/powerpoint/2010/main" val="452178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1</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2</a:t>
            </a:r>
          </a:p>
        </p:txBody>
      </p:sp>
      <p:sp>
        <p:nvSpPr>
          <p:cNvPr id="5" name="TextBox 4">
            <a:extLst>
              <a:ext uri="{FF2B5EF4-FFF2-40B4-BE49-F238E27FC236}">
                <a16:creationId xmlns:a16="http://schemas.microsoft.com/office/drawing/2014/main" id="{3BC8364C-AFF2-5345-BB41-1434554E2322}"/>
              </a:ext>
            </a:extLst>
          </p:cNvPr>
          <p:cNvSpPr txBox="1"/>
          <p:nvPr/>
        </p:nvSpPr>
        <p:spPr>
          <a:xfrm>
            <a:off x="277174" y="492281"/>
            <a:ext cx="6123626" cy="681982"/>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Analysed Research</a:t>
            </a:r>
            <a:br>
              <a:rPr lang="en-US" sz="1916" dirty="0">
                <a:latin typeface="Gill Sans" panose="020B0502020104020203" pitchFamily="34" charset="-79"/>
                <a:cs typeface="Gill Sans" panose="020B0502020104020203" pitchFamily="34" charset="-79"/>
              </a:rPr>
            </a:br>
            <a:r>
              <a:rPr lang="en-US" sz="1916" dirty="0">
                <a:latin typeface="Gill Sans" panose="020B0502020104020203" pitchFamily="34" charset="-79"/>
                <a:cs typeface="Gill Sans" panose="020B0502020104020203" pitchFamily="34" charset="-79"/>
              </a:rPr>
              <a:t>+ Design Brief</a:t>
            </a:r>
          </a:p>
        </p:txBody>
      </p:sp>
      <p:sp>
        <p:nvSpPr>
          <p:cNvPr id="6" name="TextBox 5">
            <a:extLst>
              <a:ext uri="{FF2B5EF4-FFF2-40B4-BE49-F238E27FC236}">
                <a16:creationId xmlns:a16="http://schemas.microsoft.com/office/drawing/2014/main" id="{F239EA34-84DF-9941-8FD8-937CBE02B9D9}"/>
              </a:ext>
            </a:extLst>
          </p:cNvPr>
          <p:cNvSpPr txBox="1"/>
          <p:nvPr/>
        </p:nvSpPr>
        <p:spPr>
          <a:xfrm>
            <a:off x="6400800" y="492281"/>
            <a:ext cx="6123626" cy="681982"/>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Designer Study 1:</a:t>
            </a:r>
            <a:br>
              <a:rPr lang="en-US" sz="1916" dirty="0">
                <a:latin typeface="Gill Sans" panose="020B0502020104020203" pitchFamily="34" charset="-79"/>
                <a:cs typeface="Gill Sans" panose="020B0502020104020203" pitchFamily="34" charset="-79"/>
              </a:rPr>
            </a:br>
            <a:r>
              <a:rPr lang="en-US" sz="1916" dirty="0">
                <a:latin typeface="Gill Sans" panose="020B0502020104020203" pitchFamily="34" charset="-79"/>
                <a:cs typeface="Gill Sans" panose="020B0502020104020203" pitchFamily="34" charset="-79"/>
              </a:rPr>
              <a:t>Enter name of designer</a:t>
            </a:r>
          </a:p>
        </p:txBody>
      </p:sp>
    </p:spTree>
    <p:extLst>
      <p:ext uri="{BB962C8B-B14F-4D97-AF65-F5344CB8AC3E}">
        <p14:creationId xmlns:p14="http://schemas.microsoft.com/office/powerpoint/2010/main" val="1220440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37</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38</a:t>
            </a:r>
          </a:p>
        </p:txBody>
      </p:sp>
      <p:sp>
        <p:nvSpPr>
          <p:cNvPr id="5" name="TextBox 4">
            <a:extLst>
              <a:ext uri="{FF2B5EF4-FFF2-40B4-BE49-F238E27FC236}">
                <a16:creationId xmlns:a16="http://schemas.microsoft.com/office/drawing/2014/main" id="{3BC8364C-AFF2-5345-BB41-1434554E2322}"/>
              </a:ext>
            </a:extLst>
          </p:cNvPr>
          <p:cNvSpPr txBox="1"/>
          <p:nvPr/>
        </p:nvSpPr>
        <p:spPr>
          <a:xfrm>
            <a:off x="277174" y="49228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In-Situ Testing / Evaluation</a:t>
            </a:r>
          </a:p>
        </p:txBody>
      </p:sp>
      <p:sp>
        <p:nvSpPr>
          <p:cNvPr id="6" name="TextBox 5">
            <a:extLst>
              <a:ext uri="{FF2B5EF4-FFF2-40B4-BE49-F238E27FC236}">
                <a16:creationId xmlns:a16="http://schemas.microsoft.com/office/drawing/2014/main" id="{F239EA34-84DF-9941-8FD8-937CBE02B9D9}"/>
              </a:ext>
            </a:extLst>
          </p:cNvPr>
          <p:cNvSpPr txBox="1"/>
          <p:nvPr/>
        </p:nvSpPr>
        <p:spPr>
          <a:xfrm>
            <a:off x="6400800" y="49228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In-Situ Testing / Evaluation</a:t>
            </a:r>
          </a:p>
        </p:txBody>
      </p:sp>
    </p:spTree>
    <p:extLst>
      <p:ext uri="{BB962C8B-B14F-4D97-AF65-F5344CB8AC3E}">
        <p14:creationId xmlns:p14="http://schemas.microsoft.com/office/powerpoint/2010/main" val="25261495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39</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40</a:t>
            </a:r>
          </a:p>
        </p:txBody>
      </p:sp>
      <p:sp>
        <p:nvSpPr>
          <p:cNvPr id="5" name="TextBox 4">
            <a:extLst>
              <a:ext uri="{FF2B5EF4-FFF2-40B4-BE49-F238E27FC236}">
                <a16:creationId xmlns:a16="http://schemas.microsoft.com/office/drawing/2014/main" id="{3BC8364C-AFF2-5345-BB41-1434554E2322}"/>
              </a:ext>
            </a:extLst>
          </p:cNvPr>
          <p:cNvSpPr txBox="1"/>
          <p:nvPr/>
        </p:nvSpPr>
        <p:spPr>
          <a:xfrm>
            <a:off x="277174" y="492281"/>
            <a:ext cx="6123626" cy="1861279"/>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Extension? (Optional)</a:t>
            </a:r>
          </a:p>
          <a:p>
            <a:endParaRPr lang="en-US" sz="1916" dirty="0">
              <a:latin typeface="Gill Sans" panose="020B0502020104020203" pitchFamily="34" charset="-79"/>
              <a:cs typeface="Gill Sans" panose="020B0502020104020203" pitchFamily="34" charset="-79"/>
            </a:endParaRPr>
          </a:p>
          <a:p>
            <a:r>
              <a:rPr lang="en-US" sz="1916" dirty="0">
                <a:latin typeface="Gill Sans" panose="020B0502020104020203" pitchFamily="34" charset="-79"/>
                <a:cs typeface="Gill Sans" panose="020B0502020104020203" pitchFamily="34" charset="-79"/>
              </a:rPr>
              <a:t>-</a:t>
            </a:r>
          </a:p>
          <a:p>
            <a:endParaRPr lang="en-US" sz="1916" dirty="0">
              <a:latin typeface="Gill Sans" panose="020B0502020104020203" pitchFamily="34" charset="-79"/>
              <a:cs typeface="Gill Sans" panose="020B0502020104020203" pitchFamily="34" charset="-79"/>
            </a:endParaRPr>
          </a:p>
          <a:p>
            <a:r>
              <a:rPr lang="en-US" sz="1916" dirty="0">
                <a:latin typeface="Gill Sans" panose="020B0502020104020203" pitchFamily="34" charset="-79"/>
                <a:cs typeface="Gill Sans" panose="020B0502020104020203" pitchFamily="34" charset="-79"/>
              </a:rPr>
              <a:t>Reflection</a:t>
            </a:r>
          </a:p>
          <a:p>
            <a:r>
              <a:rPr lang="en-US" sz="1916" dirty="0">
                <a:latin typeface="Gill Sans" panose="020B0502020104020203" pitchFamily="34" charset="-79"/>
                <a:cs typeface="Gill Sans" panose="020B0502020104020203" pitchFamily="34" charset="-79"/>
              </a:rPr>
              <a:t>Storyboard the key stages of your Personal Study project</a:t>
            </a:r>
          </a:p>
        </p:txBody>
      </p:sp>
      <p:sp>
        <p:nvSpPr>
          <p:cNvPr id="6" name="TextBox 5">
            <a:extLst>
              <a:ext uri="{FF2B5EF4-FFF2-40B4-BE49-F238E27FC236}">
                <a16:creationId xmlns:a16="http://schemas.microsoft.com/office/drawing/2014/main" id="{F239EA34-84DF-9941-8FD8-937CBE02B9D9}"/>
              </a:ext>
            </a:extLst>
          </p:cNvPr>
          <p:cNvSpPr txBox="1"/>
          <p:nvPr/>
        </p:nvSpPr>
        <p:spPr>
          <a:xfrm>
            <a:off x="6400800" y="492281"/>
            <a:ext cx="6123626" cy="681982"/>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Reflection</a:t>
            </a:r>
          </a:p>
          <a:p>
            <a:pPr algn="r"/>
            <a:r>
              <a:rPr lang="en-US" sz="1916" dirty="0">
                <a:latin typeface="Gill Sans" panose="020B0502020104020203" pitchFamily="34" charset="-79"/>
                <a:cs typeface="Gill Sans" panose="020B0502020104020203" pitchFamily="34" charset="-79"/>
              </a:rPr>
              <a:t>Storyboard the key stages of your Personal Study project</a:t>
            </a:r>
          </a:p>
        </p:txBody>
      </p:sp>
    </p:spTree>
    <p:extLst>
      <p:ext uri="{BB962C8B-B14F-4D97-AF65-F5344CB8AC3E}">
        <p14:creationId xmlns:p14="http://schemas.microsoft.com/office/powerpoint/2010/main" val="3456008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3</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4</a:t>
            </a:r>
          </a:p>
        </p:txBody>
      </p:sp>
      <p:sp>
        <p:nvSpPr>
          <p:cNvPr id="5" name="TextBox 4">
            <a:extLst>
              <a:ext uri="{FF2B5EF4-FFF2-40B4-BE49-F238E27FC236}">
                <a16:creationId xmlns:a16="http://schemas.microsoft.com/office/drawing/2014/main" id="{3BC8364C-AFF2-5345-BB41-1434554E2322}"/>
              </a:ext>
            </a:extLst>
          </p:cNvPr>
          <p:cNvSpPr txBox="1"/>
          <p:nvPr/>
        </p:nvSpPr>
        <p:spPr>
          <a:xfrm>
            <a:off x="277174" y="492281"/>
            <a:ext cx="6123626" cy="681982"/>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Designer Study 2:</a:t>
            </a:r>
          </a:p>
          <a:p>
            <a:r>
              <a:rPr lang="en-US" sz="1916" dirty="0">
                <a:latin typeface="Gill Sans" panose="020B0502020104020203" pitchFamily="34" charset="-79"/>
                <a:cs typeface="Gill Sans" panose="020B0502020104020203" pitchFamily="34" charset="-79"/>
              </a:rPr>
              <a:t>Enter name of designer</a:t>
            </a:r>
          </a:p>
        </p:txBody>
      </p:sp>
      <p:sp>
        <p:nvSpPr>
          <p:cNvPr id="6" name="TextBox 5">
            <a:extLst>
              <a:ext uri="{FF2B5EF4-FFF2-40B4-BE49-F238E27FC236}">
                <a16:creationId xmlns:a16="http://schemas.microsoft.com/office/drawing/2014/main" id="{F239EA34-84DF-9941-8FD8-937CBE02B9D9}"/>
              </a:ext>
            </a:extLst>
          </p:cNvPr>
          <p:cNvSpPr txBox="1"/>
          <p:nvPr/>
        </p:nvSpPr>
        <p:spPr>
          <a:xfrm>
            <a:off x="6400800" y="492281"/>
            <a:ext cx="6123626" cy="681982"/>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Designer Study 3:</a:t>
            </a:r>
            <a:br>
              <a:rPr lang="en-US" sz="1916" dirty="0">
                <a:latin typeface="Gill Sans" panose="020B0502020104020203" pitchFamily="34" charset="-79"/>
                <a:cs typeface="Gill Sans" panose="020B0502020104020203" pitchFamily="34" charset="-79"/>
              </a:rPr>
            </a:br>
            <a:r>
              <a:rPr lang="en-US" sz="1916" dirty="0">
                <a:latin typeface="Gill Sans" panose="020B0502020104020203" pitchFamily="34" charset="-79"/>
                <a:cs typeface="Gill Sans" panose="020B0502020104020203" pitchFamily="34" charset="-79"/>
              </a:rPr>
              <a:t>Enter name of designer</a:t>
            </a:r>
          </a:p>
        </p:txBody>
      </p:sp>
    </p:spTree>
    <p:extLst>
      <p:ext uri="{BB962C8B-B14F-4D97-AF65-F5344CB8AC3E}">
        <p14:creationId xmlns:p14="http://schemas.microsoft.com/office/powerpoint/2010/main" val="3800125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5</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6</a:t>
            </a:r>
          </a:p>
        </p:txBody>
      </p:sp>
      <p:sp>
        <p:nvSpPr>
          <p:cNvPr id="6" name="TextBox 5">
            <a:extLst>
              <a:ext uri="{FF2B5EF4-FFF2-40B4-BE49-F238E27FC236}">
                <a16:creationId xmlns:a16="http://schemas.microsoft.com/office/drawing/2014/main" id="{F239EA34-84DF-9941-8FD8-937CBE02B9D9}"/>
              </a:ext>
            </a:extLst>
          </p:cNvPr>
          <p:cNvSpPr txBox="1"/>
          <p:nvPr/>
        </p:nvSpPr>
        <p:spPr>
          <a:xfrm>
            <a:off x="6400800" y="492281"/>
            <a:ext cx="6123626" cy="681982"/>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Initial Typography</a:t>
            </a:r>
          </a:p>
          <a:p>
            <a:pPr algn="r"/>
            <a:r>
              <a:rPr lang="en-US" sz="1916" dirty="0">
                <a:latin typeface="Gill Sans" panose="020B0502020104020203" pitchFamily="34" charset="-79"/>
                <a:cs typeface="Gill Sans" panose="020B0502020104020203" pitchFamily="34" charset="-79"/>
              </a:rPr>
              <a:t>Exploration</a:t>
            </a:r>
          </a:p>
        </p:txBody>
      </p:sp>
      <p:sp>
        <p:nvSpPr>
          <p:cNvPr id="7" name="TextBox 6">
            <a:extLst>
              <a:ext uri="{FF2B5EF4-FFF2-40B4-BE49-F238E27FC236}">
                <a16:creationId xmlns:a16="http://schemas.microsoft.com/office/drawing/2014/main" id="{42CDF7BE-4A9C-544B-A26B-D875119758DE}"/>
              </a:ext>
            </a:extLst>
          </p:cNvPr>
          <p:cNvSpPr txBox="1"/>
          <p:nvPr/>
        </p:nvSpPr>
        <p:spPr>
          <a:xfrm>
            <a:off x="277174" y="492281"/>
            <a:ext cx="6123626" cy="681982"/>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Designer Study 4:</a:t>
            </a:r>
          </a:p>
          <a:p>
            <a:r>
              <a:rPr lang="en-US" sz="1916" dirty="0">
                <a:latin typeface="Gill Sans" panose="020B0502020104020203" pitchFamily="34" charset="-79"/>
                <a:cs typeface="Gill Sans" panose="020B0502020104020203" pitchFamily="34" charset="-79"/>
              </a:rPr>
              <a:t>Enter name of designer</a:t>
            </a:r>
          </a:p>
        </p:txBody>
      </p:sp>
    </p:spTree>
    <p:extLst>
      <p:ext uri="{BB962C8B-B14F-4D97-AF65-F5344CB8AC3E}">
        <p14:creationId xmlns:p14="http://schemas.microsoft.com/office/powerpoint/2010/main" val="319687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7</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8</a:t>
            </a:r>
          </a:p>
        </p:txBody>
      </p:sp>
      <p:sp>
        <p:nvSpPr>
          <p:cNvPr id="5" name="TextBox 4">
            <a:extLst>
              <a:ext uri="{FF2B5EF4-FFF2-40B4-BE49-F238E27FC236}">
                <a16:creationId xmlns:a16="http://schemas.microsoft.com/office/drawing/2014/main" id="{3BC8364C-AFF2-5345-BB41-1434554E2322}"/>
              </a:ext>
            </a:extLst>
          </p:cNvPr>
          <p:cNvSpPr txBox="1"/>
          <p:nvPr/>
        </p:nvSpPr>
        <p:spPr>
          <a:xfrm>
            <a:off x="277174" y="492281"/>
            <a:ext cx="6123626" cy="681982"/>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Typography</a:t>
            </a:r>
          </a:p>
          <a:p>
            <a:r>
              <a:rPr lang="en-US" sz="1916" dirty="0">
                <a:latin typeface="Gill Sans" panose="020B0502020104020203" pitchFamily="34" charset="-79"/>
                <a:cs typeface="Gill Sans" panose="020B0502020104020203" pitchFamily="34" charset="-79"/>
              </a:rPr>
              <a:t>Development</a:t>
            </a:r>
          </a:p>
        </p:txBody>
      </p:sp>
      <p:sp>
        <p:nvSpPr>
          <p:cNvPr id="6" name="TextBox 5">
            <a:extLst>
              <a:ext uri="{FF2B5EF4-FFF2-40B4-BE49-F238E27FC236}">
                <a16:creationId xmlns:a16="http://schemas.microsoft.com/office/drawing/2014/main" id="{F239EA34-84DF-9941-8FD8-937CBE02B9D9}"/>
              </a:ext>
            </a:extLst>
          </p:cNvPr>
          <p:cNvSpPr txBox="1"/>
          <p:nvPr/>
        </p:nvSpPr>
        <p:spPr>
          <a:xfrm>
            <a:off x="6400800" y="492281"/>
            <a:ext cx="6123626" cy="681982"/>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Visual Communication:</a:t>
            </a:r>
          </a:p>
          <a:p>
            <a:pPr algn="r"/>
            <a:r>
              <a:rPr lang="en-US" sz="1916" dirty="0">
                <a:latin typeface="Gill Sans" panose="020B0502020104020203" pitchFamily="34" charset="-79"/>
                <a:cs typeface="Gill Sans" panose="020B0502020104020203" pitchFamily="34" charset="-79"/>
              </a:rPr>
              <a:t>Statements/Taglines/Slogans</a:t>
            </a:r>
          </a:p>
        </p:txBody>
      </p:sp>
    </p:spTree>
    <p:extLst>
      <p:ext uri="{BB962C8B-B14F-4D97-AF65-F5344CB8AC3E}">
        <p14:creationId xmlns:p14="http://schemas.microsoft.com/office/powerpoint/2010/main" val="2880375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9</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10</a:t>
            </a:r>
          </a:p>
        </p:txBody>
      </p:sp>
      <p:sp>
        <p:nvSpPr>
          <p:cNvPr id="5" name="TextBox 4">
            <a:extLst>
              <a:ext uri="{FF2B5EF4-FFF2-40B4-BE49-F238E27FC236}">
                <a16:creationId xmlns:a16="http://schemas.microsoft.com/office/drawing/2014/main" id="{3BC8364C-AFF2-5345-BB41-1434554E2322}"/>
              </a:ext>
            </a:extLst>
          </p:cNvPr>
          <p:cNvSpPr txBox="1"/>
          <p:nvPr/>
        </p:nvSpPr>
        <p:spPr>
          <a:xfrm>
            <a:off x="277174" y="492281"/>
            <a:ext cx="6123626" cy="681982"/>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Initial Logo Design</a:t>
            </a:r>
          </a:p>
          <a:p>
            <a:r>
              <a:rPr lang="en-US" sz="1916" dirty="0">
                <a:latin typeface="Gill Sans" panose="020B0502020104020203" pitchFamily="34" charset="-79"/>
                <a:cs typeface="Gill Sans" panose="020B0502020104020203" pitchFamily="34" charset="-79"/>
              </a:rPr>
              <a:t>Exploration</a:t>
            </a:r>
          </a:p>
        </p:txBody>
      </p:sp>
      <p:sp>
        <p:nvSpPr>
          <p:cNvPr id="6" name="TextBox 5">
            <a:extLst>
              <a:ext uri="{FF2B5EF4-FFF2-40B4-BE49-F238E27FC236}">
                <a16:creationId xmlns:a16="http://schemas.microsoft.com/office/drawing/2014/main" id="{F239EA34-84DF-9941-8FD8-937CBE02B9D9}"/>
              </a:ext>
            </a:extLst>
          </p:cNvPr>
          <p:cNvSpPr txBox="1"/>
          <p:nvPr/>
        </p:nvSpPr>
        <p:spPr>
          <a:xfrm>
            <a:off x="6400800" y="492281"/>
            <a:ext cx="6123626" cy="681982"/>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Logo Design</a:t>
            </a:r>
          </a:p>
          <a:p>
            <a:pPr algn="r"/>
            <a:r>
              <a:rPr lang="en-US" sz="1916" dirty="0">
                <a:latin typeface="Gill Sans" panose="020B0502020104020203" pitchFamily="34" charset="-79"/>
                <a:cs typeface="Gill Sans" panose="020B0502020104020203" pitchFamily="34" charset="-79"/>
              </a:rPr>
              <a:t>Development</a:t>
            </a:r>
          </a:p>
        </p:txBody>
      </p:sp>
    </p:spTree>
    <p:extLst>
      <p:ext uri="{BB962C8B-B14F-4D97-AF65-F5344CB8AC3E}">
        <p14:creationId xmlns:p14="http://schemas.microsoft.com/office/powerpoint/2010/main" val="3894805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11</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12</a:t>
            </a:r>
          </a:p>
        </p:txBody>
      </p:sp>
      <p:sp>
        <p:nvSpPr>
          <p:cNvPr id="5" name="TextBox 4">
            <a:extLst>
              <a:ext uri="{FF2B5EF4-FFF2-40B4-BE49-F238E27FC236}">
                <a16:creationId xmlns:a16="http://schemas.microsoft.com/office/drawing/2014/main" id="{3BC8364C-AFF2-5345-BB41-1434554E2322}"/>
              </a:ext>
            </a:extLst>
          </p:cNvPr>
          <p:cNvSpPr txBox="1"/>
          <p:nvPr/>
        </p:nvSpPr>
        <p:spPr>
          <a:xfrm>
            <a:off x="277174" y="492281"/>
            <a:ext cx="6123626" cy="1861279"/>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Additional Research: To enhance Typography development</a:t>
            </a:r>
          </a:p>
          <a:p>
            <a:endParaRPr lang="en-US" sz="1916" dirty="0">
              <a:latin typeface="Gill Sans" panose="020B0502020104020203" pitchFamily="34" charset="-79"/>
              <a:cs typeface="Gill Sans" panose="020B0502020104020203" pitchFamily="34" charset="-79"/>
            </a:endParaRPr>
          </a:p>
          <a:p>
            <a:r>
              <a:rPr lang="en-US" sz="1916" dirty="0">
                <a:latin typeface="Gill Sans" panose="020B0502020104020203" pitchFamily="34" charset="-79"/>
                <a:cs typeface="Gill Sans" panose="020B0502020104020203" pitchFamily="34" charset="-79"/>
              </a:rPr>
              <a:t>OR</a:t>
            </a:r>
          </a:p>
          <a:p>
            <a:endParaRPr lang="en-US" sz="1916" dirty="0">
              <a:latin typeface="Gill Sans" panose="020B0502020104020203" pitchFamily="34" charset="-79"/>
              <a:cs typeface="Gill Sans" panose="020B0502020104020203" pitchFamily="34" charset="-79"/>
            </a:endParaRPr>
          </a:p>
          <a:p>
            <a:r>
              <a:rPr lang="en-US" sz="1916" dirty="0">
                <a:latin typeface="Gill Sans" panose="020B0502020104020203" pitchFamily="34" charset="-79"/>
                <a:cs typeface="Gill Sans" panose="020B0502020104020203" pitchFamily="34" charset="-79"/>
              </a:rPr>
              <a:t>Start:</a:t>
            </a:r>
            <a:br>
              <a:rPr lang="en-US" sz="1916" dirty="0">
                <a:latin typeface="Gill Sans" panose="020B0502020104020203" pitchFamily="34" charset="-79"/>
                <a:cs typeface="Gill Sans" panose="020B0502020104020203" pitchFamily="34" charset="-79"/>
              </a:rPr>
            </a:br>
            <a:r>
              <a:rPr lang="en-US" sz="1916" dirty="0">
                <a:latin typeface="Gill Sans" panose="020B0502020104020203" pitchFamily="34" charset="-79"/>
                <a:cs typeface="Gill Sans" panose="020B0502020104020203" pitchFamily="34" charset="-79"/>
              </a:rPr>
              <a:t>Generate Ideas/Develop Ideas</a:t>
            </a:r>
          </a:p>
        </p:txBody>
      </p:sp>
      <p:sp>
        <p:nvSpPr>
          <p:cNvPr id="6" name="TextBox 5">
            <a:extLst>
              <a:ext uri="{FF2B5EF4-FFF2-40B4-BE49-F238E27FC236}">
                <a16:creationId xmlns:a16="http://schemas.microsoft.com/office/drawing/2014/main" id="{F239EA34-84DF-9941-8FD8-937CBE02B9D9}"/>
              </a:ext>
            </a:extLst>
          </p:cNvPr>
          <p:cNvSpPr txBox="1"/>
          <p:nvPr/>
        </p:nvSpPr>
        <p:spPr>
          <a:xfrm>
            <a:off x="6400800" y="492281"/>
            <a:ext cx="6123626" cy="1861279"/>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Additional Research: To enhance Pictorial development</a:t>
            </a:r>
          </a:p>
          <a:p>
            <a:pPr algn="r"/>
            <a:endParaRPr lang="en-US" sz="1916" dirty="0">
              <a:latin typeface="Gill Sans" panose="020B0502020104020203" pitchFamily="34" charset="-79"/>
              <a:cs typeface="Gill Sans" panose="020B0502020104020203" pitchFamily="34" charset="-79"/>
            </a:endParaRPr>
          </a:p>
          <a:p>
            <a:pPr algn="r"/>
            <a:r>
              <a:rPr lang="en-US" sz="1916" dirty="0">
                <a:latin typeface="Gill Sans" panose="020B0502020104020203" pitchFamily="34" charset="-79"/>
                <a:cs typeface="Gill Sans" panose="020B0502020104020203" pitchFamily="34" charset="-79"/>
              </a:rPr>
              <a:t>OR</a:t>
            </a:r>
          </a:p>
          <a:p>
            <a:pPr algn="r"/>
            <a:endParaRPr lang="en-US" sz="1916" dirty="0">
              <a:latin typeface="Gill Sans" panose="020B0502020104020203" pitchFamily="34" charset="-79"/>
              <a:cs typeface="Gill Sans" panose="020B0502020104020203" pitchFamily="34" charset="-79"/>
            </a:endParaRPr>
          </a:p>
          <a:p>
            <a:pPr algn="r"/>
            <a:r>
              <a:rPr lang="en-US" sz="1916" dirty="0">
                <a:latin typeface="Gill Sans" panose="020B0502020104020203" pitchFamily="34" charset="-79"/>
                <a:cs typeface="Gill Sans" panose="020B0502020104020203" pitchFamily="34" charset="-79"/>
              </a:rPr>
              <a:t>Start/continue:</a:t>
            </a:r>
            <a:br>
              <a:rPr lang="en-US" sz="1916" dirty="0">
                <a:latin typeface="Gill Sans" panose="020B0502020104020203" pitchFamily="34" charset="-79"/>
                <a:cs typeface="Gill Sans" panose="020B0502020104020203" pitchFamily="34" charset="-79"/>
              </a:rPr>
            </a:br>
            <a:r>
              <a:rPr lang="en-US" sz="1916" dirty="0">
                <a:latin typeface="Gill Sans" panose="020B0502020104020203" pitchFamily="34" charset="-79"/>
                <a:cs typeface="Gill Sans" panose="020B0502020104020203" pitchFamily="34" charset="-79"/>
              </a:rPr>
              <a:t>Generate Ideas/Develop Ideas</a:t>
            </a:r>
          </a:p>
        </p:txBody>
      </p:sp>
    </p:spTree>
    <p:extLst>
      <p:ext uri="{BB962C8B-B14F-4D97-AF65-F5344CB8AC3E}">
        <p14:creationId xmlns:p14="http://schemas.microsoft.com/office/powerpoint/2010/main" val="3688263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13</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14</a:t>
            </a:r>
          </a:p>
        </p:txBody>
      </p:sp>
      <p:sp>
        <p:nvSpPr>
          <p:cNvPr id="5" name="TextBox 4">
            <a:extLst>
              <a:ext uri="{FF2B5EF4-FFF2-40B4-BE49-F238E27FC236}">
                <a16:creationId xmlns:a16="http://schemas.microsoft.com/office/drawing/2014/main" id="{3BC8364C-AFF2-5345-BB41-1434554E2322}"/>
              </a:ext>
            </a:extLst>
          </p:cNvPr>
          <p:cNvSpPr txBox="1"/>
          <p:nvPr/>
        </p:nvSpPr>
        <p:spPr>
          <a:xfrm>
            <a:off x="277174" y="49228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Generate Ideas/Develop Ideas</a:t>
            </a:r>
          </a:p>
        </p:txBody>
      </p:sp>
      <p:sp>
        <p:nvSpPr>
          <p:cNvPr id="6" name="TextBox 5">
            <a:extLst>
              <a:ext uri="{FF2B5EF4-FFF2-40B4-BE49-F238E27FC236}">
                <a16:creationId xmlns:a16="http://schemas.microsoft.com/office/drawing/2014/main" id="{F239EA34-84DF-9941-8FD8-937CBE02B9D9}"/>
              </a:ext>
            </a:extLst>
          </p:cNvPr>
          <p:cNvSpPr txBox="1"/>
          <p:nvPr/>
        </p:nvSpPr>
        <p:spPr>
          <a:xfrm>
            <a:off x="6400800" y="49228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Generate Ideas/Develop Ideas</a:t>
            </a:r>
          </a:p>
        </p:txBody>
      </p:sp>
    </p:spTree>
    <p:extLst>
      <p:ext uri="{BB962C8B-B14F-4D97-AF65-F5344CB8AC3E}">
        <p14:creationId xmlns:p14="http://schemas.microsoft.com/office/powerpoint/2010/main" val="3180121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A1CDD-D33E-314A-B6BA-99049831A69B}"/>
              </a:ext>
            </a:extLst>
          </p:cNvPr>
          <p:cNvSpPr txBox="1"/>
          <p:nvPr/>
        </p:nvSpPr>
        <p:spPr>
          <a:xfrm>
            <a:off x="277174" y="8701251"/>
            <a:ext cx="6123626" cy="387157"/>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Page 15</a:t>
            </a:r>
          </a:p>
        </p:txBody>
      </p:sp>
      <p:sp>
        <p:nvSpPr>
          <p:cNvPr id="4" name="TextBox 3">
            <a:extLst>
              <a:ext uri="{FF2B5EF4-FFF2-40B4-BE49-F238E27FC236}">
                <a16:creationId xmlns:a16="http://schemas.microsoft.com/office/drawing/2014/main" id="{666B2882-0206-B948-BD4E-F156C7014C2F}"/>
              </a:ext>
            </a:extLst>
          </p:cNvPr>
          <p:cNvSpPr txBox="1"/>
          <p:nvPr/>
        </p:nvSpPr>
        <p:spPr>
          <a:xfrm>
            <a:off x="6400800" y="8703561"/>
            <a:ext cx="6123626" cy="387157"/>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Page 16</a:t>
            </a:r>
          </a:p>
        </p:txBody>
      </p:sp>
      <p:sp>
        <p:nvSpPr>
          <p:cNvPr id="5" name="TextBox 4">
            <a:extLst>
              <a:ext uri="{FF2B5EF4-FFF2-40B4-BE49-F238E27FC236}">
                <a16:creationId xmlns:a16="http://schemas.microsoft.com/office/drawing/2014/main" id="{3BC8364C-AFF2-5345-BB41-1434554E2322}"/>
              </a:ext>
            </a:extLst>
          </p:cNvPr>
          <p:cNvSpPr txBox="1"/>
          <p:nvPr/>
        </p:nvSpPr>
        <p:spPr>
          <a:xfrm>
            <a:off x="277174" y="492282"/>
            <a:ext cx="6123626" cy="1861279"/>
          </a:xfrm>
          <a:prstGeom prst="rect">
            <a:avLst/>
          </a:prstGeom>
          <a:noFill/>
        </p:spPr>
        <p:txBody>
          <a:bodyPr wrap="square" rtlCol="0">
            <a:spAutoFit/>
          </a:bodyPr>
          <a:lstStyle/>
          <a:p>
            <a:r>
              <a:rPr lang="en-US" sz="1916" dirty="0">
                <a:latin typeface="Gill Sans" panose="020B0502020104020203" pitchFamily="34" charset="-79"/>
                <a:cs typeface="Gill Sans" panose="020B0502020104020203" pitchFamily="34" charset="-79"/>
              </a:rPr>
              <a:t>Generate Ideas/Develop Ideas</a:t>
            </a:r>
            <a:br>
              <a:rPr lang="en-US" sz="1916" dirty="0">
                <a:latin typeface="Gill Sans" panose="020B0502020104020203" pitchFamily="34" charset="-79"/>
                <a:cs typeface="Gill Sans" panose="020B0502020104020203" pitchFamily="34" charset="-79"/>
              </a:rPr>
            </a:br>
            <a:br>
              <a:rPr lang="en-US" sz="1916" dirty="0">
                <a:latin typeface="Gill Sans" panose="020B0502020104020203" pitchFamily="34" charset="-79"/>
                <a:cs typeface="Gill Sans" panose="020B0502020104020203" pitchFamily="34" charset="-79"/>
              </a:rPr>
            </a:br>
            <a:r>
              <a:rPr lang="en-US" sz="1916" dirty="0">
                <a:latin typeface="Gill Sans" panose="020B0502020104020203" pitchFamily="34" charset="-79"/>
                <a:cs typeface="Gill Sans" panose="020B0502020104020203" pitchFamily="34" charset="-79"/>
              </a:rPr>
              <a:t>OR</a:t>
            </a:r>
          </a:p>
          <a:p>
            <a:endParaRPr lang="en-US" sz="1916" dirty="0">
              <a:latin typeface="Gill Sans" panose="020B0502020104020203" pitchFamily="34" charset="-79"/>
              <a:cs typeface="Gill Sans" panose="020B0502020104020203" pitchFamily="34" charset="-79"/>
            </a:endParaRPr>
          </a:p>
          <a:p>
            <a:r>
              <a:rPr lang="en-US" sz="1916" dirty="0">
                <a:latin typeface="Gill Sans" panose="020B0502020104020203" pitchFamily="34" charset="-79"/>
                <a:cs typeface="Gill Sans" panose="020B0502020104020203" pitchFamily="34" charset="-79"/>
              </a:rPr>
              <a:t>Start:</a:t>
            </a:r>
          </a:p>
          <a:p>
            <a:r>
              <a:rPr lang="en-US" sz="1916" dirty="0">
                <a:latin typeface="Gill Sans" panose="020B0502020104020203" pitchFamily="34" charset="-79"/>
                <a:cs typeface="Gill Sans" panose="020B0502020104020203" pitchFamily="34" charset="-79"/>
              </a:rPr>
              <a:t>Design Development / Designing Outcomes</a:t>
            </a:r>
          </a:p>
        </p:txBody>
      </p:sp>
      <p:sp>
        <p:nvSpPr>
          <p:cNvPr id="6" name="TextBox 5">
            <a:extLst>
              <a:ext uri="{FF2B5EF4-FFF2-40B4-BE49-F238E27FC236}">
                <a16:creationId xmlns:a16="http://schemas.microsoft.com/office/drawing/2014/main" id="{F239EA34-84DF-9941-8FD8-937CBE02B9D9}"/>
              </a:ext>
            </a:extLst>
          </p:cNvPr>
          <p:cNvSpPr txBox="1"/>
          <p:nvPr/>
        </p:nvSpPr>
        <p:spPr>
          <a:xfrm>
            <a:off x="6400800" y="492282"/>
            <a:ext cx="6123626" cy="1861279"/>
          </a:xfrm>
          <a:prstGeom prst="rect">
            <a:avLst/>
          </a:prstGeom>
          <a:noFill/>
        </p:spPr>
        <p:txBody>
          <a:bodyPr wrap="square" rtlCol="0">
            <a:spAutoFit/>
          </a:bodyPr>
          <a:lstStyle/>
          <a:p>
            <a:pPr algn="r"/>
            <a:r>
              <a:rPr lang="en-US" sz="1916" dirty="0">
                <a:latin typeface="Gill Sans" panose="020B0502020104020203" pitchFamily="34" charset="-79"/>
                <a:cs typeface="Gill Sans" panose="020B0502020104020203" pitchFamily="34" charset="-79"/>
              </a:rPr>
              <a:t>Generate Ideas/Develop Ideas</a:t>
            </a:r>
          </a:p>
          <a:p>
            <a:pPr algn="r"/>
            <a:endParaRPr lang="en-US" sz="1916" dirty="0">
              <a:latin typeface="Gill Sans" panose="020B0502020104020203" pitchFamily="34" charset="-79"/>
              <a:cs typeface="Gill Sans" panose="020B0502020104020203" pitchFamily="34" charset="-79"/>
            </a:endParaRPr>
          </a:p>
          <a:p>
            <a:pPr algn="r"/>
            <a:r>
              <a:rPr lang="en-US" sz="1916" dirty="0">
                <a:latin typeface="Gill Sans" panose="020B0502020104020203" pitchFamily="34" charset="-79"/>
                <a:cs typeface="Gill Sans" panose="020B0502020104020203" pitchFamily="34" charset="-79"/>
              </a:rPr>
              <a:t>OR</a:t>
            </a:r>
          </a:p>
          <a:p>
            <a:pPr algn="r"/>
            <a:endParaRPr lang="en-US" sz="1916" dirty="0">
              <a:latin typeface="Gill Sans" panose="020B0502020104020203" pitchFamily="34" charset="-79"/>
              <a:cs typeface="Gill Sans" panose="020B0502020104020203" pitchFamily="34" charset="-79"/>
            </a:endParaRPr>
          </a:p>
          <a:p>
            <a:pPr algn="r"/>
            <a:r>
              <a:rPr lang="en-US" sz="1916" dirty="0">
                <a:latin typeface="Gill Sans" panose="020B0502020104020203" pitchFamily="34" charset="-79"/>
                <a:cs typeface="Gill Sans" panose="020B0502020104020203" pitchFamily="34" charset="-79"/>
              </a:rPr>
              <a:t>Start/continue:</a:t>
            </a:r>
          </a:p>
          <a:p>
            <a:pPr algn="r"/>
            <a:r>
              <a:rPr lang="en-US" sz="1916" dirty="0">
                <a:latin typeface="Gill Sans" panose="020B0502020104020203" pitchFamily="34" charset="-79"/>
                <a:cs typeface="Gill Sans" panose="020B0502020104020203" pitchFamily="34" charset="-79"/>
              </a:rPr>
              <a:t>Design Development / Designing Outcomes</a:t>
            </a:r>
          </a:p>
        </p:txBody>
      </p:sp>
    </p:spTree>
    <p:extLst>
      <p:ext uri="{BB962C8B-B14F-4D97-AF65-F5344CB8AC3E}">
        <p14:creationId xmlns:p14="http://schemas.microsoft.com/office/powerpoint/2010/main" val="29964495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189</TotalTime>
  <Words>530</Words>
  <Application>Microsoft Macintosh PowerPoint</Application>
  <PresentationFormat>A3 Paper (297x420 mm)</PresentationFormat>
  <Paragraphs>125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Gill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Armand Cordero</dc:creator>
  <cp:lastModifiedBy>Armand Cordero</cp:lastModifiedBy>
  <cp:revision>17</cp:revision>
  <dcterms:created xsi:type="dcterms:W3CDTF">2020-05-04T05:22:53Z</dcterms:created>
  <dcterms:modified xsi:type="dcterms:W3CDTF">2022-01-30T15:34:58Z</dcterms:modified>
</cp:coreProperties>
</file>